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bin" ContentType="application/vnd.openxmlformats-officedocument.oleObject"/>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5"/>
  </p:notesMasterIdLst>
  <p:handoutMasterIdLst>
    <p:handoutMasterId r:id="rId46"/>
  </p:handoutMasterIdLst>
  <p:sldIdLst>
    <p:sldId id="256" r:id="rId2"/>
    <p:sldId id="459" r:id="rId3"/>
    <p:sldId id="410" r:id="rId4"/>
    <p:sldId id="460" r:id="rId5"/>
    <p:sldId id="361" r:id="rId6"/>
    <p:sldId id="330" r:id="rId7"/>
    <p:sldId id="393" r:id="rId8"/>
    <p:sldId id="461" r:id="rId9"/>
    <p:sldId id="395" r:id="rId10"/>
    <p:sldId id="396" r:id="rId11"/>
    <p:sldId id="400" r:id="rId12"/>
    <p:sldId id="406" r:id="rId13"/>
    <p:sldId id="409" r:id="rId14"/>
    <p:sldId id="414" r:id="rId15"/>
    <p:sldId id="462" r:id="rId16"/>
    <p:sldId id="463" r:id="rId17"/>
    <p:sldId id="466" r:id="rId18"/>
    <p:sldId id="467" r:id="rId19"/>
    <p:sldId id="360" r:id="rId20"/>
    <p:sldId id="327" r:id="rId21"/>
    <p:sldId id="278" r:id="rId22"/>
    <p:sldId id="397" r:id="rId23"/>
    <p:sldId id="359" r:id="rId24"/>
    <p:sldId id="468" r:id="rId25"/>
    <p:sldId id="471" r:id="rId26"/>
    <p:sldId id="437" r:id="rId27"/>
    <p:sldId id="438" r:id="rId28"/>
    <p:sldId id="439" r:id="rId29"/>
    <p:sldId id="440" r:id="rId30"/>
    <p:sldId id="441" r:id="rId31"/>
    <p:sldId id="442" r:id="rId32"/>
    <p:sldId id="469" r:id="rId33"/>
    <p:sldId id="470" r:id="rId34"/>
    <p:sldId id="443" r:id="rId35"/>
    <p:sldId id="456" r:id="rId36"/>
    <p:sldId id="444" r:id="rId37"/>
    <p:sldId id="454" r:id="rId38"/>
    <p:sldId id="455" r:id="rId39"/>
    <p:sldId id="450" r:id="rId40"/>
    <p:sldId id="457" r:id="rId41"/>
    <p:sldId id="458" r:id="rId42"/>
    <p:sldId id="447" r:id="rId43"/>
    <p:sldId id="448" r:id="rId44"/>
  </p:sldIdLst>
  <p:sldSz cx="9144000" cy="6858000" type="screen4x3"/>
  <p:notesSz cx="6797675" cy="9926638"/>
  <p:embeddedFontLst>
    <p:embeddedFont>
      <p:font typeface="黑体" pitchFamily="49" charset="-122"/>
      <p:regular r:id="rId47"/>
    </p:embeddedFont>
    <p:embeddedFont>
      <p:font typeface="微软雅黑" pitchFamily="34" charset="-122"/>
      <p:regular r:id="rId48"/>
      <p:bold r:id="rId49"/>
    </p:embeddedFont>
    <p:embeddedFont>
      <p:font typeface="Arial Unicode MS" pitchFamily="34" charset="-122"/>
      <p:regular r:id="rId50"/>
    </p:embeddedFont>
    <p:embeddedFont>
      <p:font typeface="华文细黑" pitchFamily="2" charset="-122"/>
      <p:regular r:id="rId51"/>
    </p:embeddedFont>
    <p:embeddedFont>
      <p:font typeface="仿宋_GB2312" pitchFamily="49" charset="-122"/>
      <p:regular r:id="rId52"/>
    </p:embeddedFont>
    <p:embeddedFont>
      <p:font typeface="Tahoma" pitchFamily="34" charset="0"/>
      <p:regular r:id="rId53"/>
      <p:bold r:id="rId54"/>
    </p:embeddedFont>
    <p:embeddedFont>
      <p:font typeface="Calibri" pitchFamily="34" charset="0"/>
      <p:regular r:id="rId55"/>
      <p:bold r:id="rId56"/>
      <p:italic r:id="rId57"/>
      <p:boldItalic r:id="rId58"/>
    </p:embeddedFont>
    <p:embeddedFont>
      <p:font typeface="华文楷体" pitchFamily="2" charset="-122"/>
      <p:regular r:id="rId59"/>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576" autoAdjust="0"/>
    <p:restoredTop sz="94711" autoAdjust="0"/>
  </p:normalViewPr>
  <p:slideViewPr>
    <p:cSldViewPr>
      <p:cViewPr>
        <p:scale>
          <a:sx n="100" d="100"/>
          <a:sy n="100" d="100"/>
        </p:scale>
        <p:origin x="-2184"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4050" y="-11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CFFCE-DC46-49A3-B973-A902693A7391}"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lang="zh-CN" altLang="en-US"/>
        </a:p>
      </dgm:t>
    </dgm:pt>
    <dgm:pt modelId="{D0854990-79A5-4922-85D8-E91462EE4BCE}">
      <dgm:prSet phldrT="[文本]"/>
      <dgm:spPr/>
      <dgm:t>
        <a:bodyPr/>
        <a:lstStyle/>
        <a:p>
          <a:r>
            <a:rPr lang="zh-CN" altLang="en-US" b="1" dirty="0" smtClean="0">
              <a:solidFill>
                <a:srgbClr val="002060"/>
              </a:solidFill>
              <a:latin typeface="Times New Roman" pitchFamily="18" charset="0"/>
              <a:ea typeface="黑体" pitchFamily="49" charset="-122"/>
              <a:cs typeface="Times New Roman" pitchFamily="18" charset="0"/>
            </a:rPr>
            <a:t>教育宣传警示监督，查处科学研究失范</a:t>
          </a:r>
          <a:endParaRPr lang="zh-CN" altLang="en-US" b="1" dirty="0">
            <a:solidFill>
              <a:srgbClr val="002060"/>
            </a:solidFill>
            <a:latin typeface="Times New Roman" pitchFamily="18" charset="0"/>
            <a:ea typeface="黑体" pitchFamily="49" charset="-122"/>
            <a:cs typeface="Times New Roman" pitchFamily="18" charset="0"/>
          </a:endParaRPr>
        </a:p>
      </dgm:t>
    </dgm:pt>
    <dgm:pt modelId="{CA0D080C-0D6E-4D44-883E-AFD6C547D33B}" type="parTrans" cxnId="{042E6FB2-E21E-46BA-9F84-D1F1205F0ED3}">
      <dgm:prSet/>
      <dgm:spPr/>
      <dgm:t>
        <a:bodyPr/>
        <a:lstStyle/>
        <a:p>
          <a:endParaRPr lang="zh-CN" altLang="en-US" b="1">
            <a:latin typeface="Times New Roman" pitchFamily="18" charset="0"/>
            <a:ea typeface="黑体" pitchFamily="49" charset="-122"/>
            <a:cs typeface="Times New Roman" pitchFamily="18" charset="0"/>
          </a:endParaRPr>
        </a:p>
      </dgm:t>
    </dgm:pt>
    <dgm:pt modelId="{AD09468F-2B66-4F58-AA94-F1E9EAFF6EA1}" type="sibTrans" cxnId="{042E6FB2-E21E-46BA-9F84-D1F1205F0ED3}">
      <dgm:prSet/>
      <dgm:spPr>
        <a:solidFill>
          <a:srgbClr val="0000CC"/>
        </a:solidFill>
      </dgm:spPr>
      <dgm:t>
        <a:bodyPr/>
        <a:lstStyle/>
        <a:p>
          <a:endParaRPr lang="zh-CN" altLang="en-US" b="1">
            <a:latin typeface="Times New Roman" pitchFamily="18" charset="0"/>
            <a:ea typeface="黑体" pitchFamily="49" charset="-122"/>
            <a:cs typeface="Times New Roman" pitchFamily="18" charset="0"/>
          </a:endParaRPr>
        </a:p>
      </dgm:t>
    </dgm:pt>
    <dgm:pt modelId="{5E85FC16-3E03-4C15-B328-B8382C434E3C}">
      <dgm:prSet phldrT="[文本]"/>
      <dgm:spPr/>
      <dgm:t>
        <a:bodyPr/>
        <a:lstStyle/>
        <a:p>
          <a:r>
            <a:rPr lang="zh-CN" altLang="en-US" b="1" dirty="0" smtClean="0">
              <a:solidFill>
                <a:srgbClr val="002060"/>
              </a:solidFill>
              <a:latin typeface="Times New Roman" pitchFamily="18" charset="0"/>
              <a:ea typeface="黑体" pitchFamily="49" charset="-122"/>
              <a:cs typeface="Times New Roman" pitchFamily="18" charset="0"/>
            </a:rPr>
            <a:t>以制度化建设和提高制度执行力为重点，全力推进全流程、全覆盖的监督体系建设</a:t>
          </a:r>
          <a:endParaRPr lang="zh-CN" altLang="en-US" b="1" dirty="0">
            <a:solidFill>
              <a:srgbClr val="002060"/>
            </a:solidFill>
            <a:latin typeface="Times New Roman" pitchFamily="18" charset="0"/>
            <a:ea typeface="黑体" pitchFamily="49" charset="-122"/>
            <a:cs typeface="Times New Roman" pitchFamily="18" charset="0"/>
          </a:endParaRPr>
        </a:p>
      </dgm:t>
    </dgm:pt>
    <dgm:pt modelId="{7B2672FA-7BAB-4402-A99B-3F0C6EB793FA}" type="parTrans" cxnId="{1E262F60-7D9E-4F9C-9FAD-EF475530A38E}">
      <dgm:prSet/>
      <dgm:spPr/>
      <dgm:t>
        <a:bodyPr/>
        <a:lstStyle/>
        <a:p>
          <a:endParaRPr lang="zh-CN" altLang="en-US" b="1">
            <a:latin typeface="Times New Roman" pitchFamily="18" charset="0"/>
            <a:ea typeface="黑体" pitchFamily="49" charset="-122"/>
            <a:cs typeface="Times New Roman" pitchFamily="18" charset="0"/>
          </a:endParaRPr>
        </a:p>
      </dgm:t>
    </dgm:pt>
    <dgm:pt modelId="{F59B758D-C7CE-40F4-A46F-EFD698BDA98C}" type="sibTrans" cxnId="{1E262F60-7D9E-4F9C-9FAD-EF475530A38E}">
      <dgm:prSet/>
      <dgm:spPr>
        <a:solidFill>
          <a:srgbClr val="0000CC"/>
        </a:solidFill>
      </dgm:spPr>
      <dgm:t>
        <a:bodyPr/>
        <a:lstStyle/>
        <a:p>
          <a:endParaRPr lang="zh-CN" altLang="en-US" b="1">
            <a:latin typeface="Times New Roman" pitchFamily="18" charset="0"/>
            <a:ea typeface="黑体" pitchFamily="49" charset="-122"/>
            <a:cs typeface="Times New Roman" pitchFamily="18" charset="0"/>
          </a:endParaRPr>
        </a:p>
      </dgm:t>
    </dgm:pt>
    <dgm:pt modelId="{6CCCBDD2-1D8E-4D8D-BCE7-45043538910B}">
      <dgm:prSet phldrT="[文本]"/>
      <dgm:spPr/>
      <dgm:t>
        <a:bodyPr/>
        <a:lstStyle/>
        <a:p>
          <a:r>
            <a:rPr lang="zh-CN" altLang="en-US" b="1" dirty="0" smtClean="0">
              <a:solidFill>
                <a:srgbClr val="002060"/>
              </a:solidFill>
              <a:latin typeface="Times New Roman" pitchFamily="18" charset="0"/>
              <a:ea typeface="黑体" pitchFamily="49" charset="-122"/>
              <a:cs typeface="Times New Roman" pitchFamily="18" charset="0"/>
            </a:rPr>
            <a:t>加强项目资金监督，纠正经费使用失规</a:t>
          </a:r>
          <a:endParaRPr lang="zh-CN" altLang="en-US" b="1" dirty="0">
            <a:solidFill>
              <a:srgbClr val="002060"/>
            </a:solidFill>
            <a:latin typeface="Times New Roman" pitchFamily="18" charset="0"/>
            <a:ea typeface="黑体" pitchFamily="49" charset="-122"/>
            <a:cs typeface="Times New Roman" pitchFamily="18" charset="0"/>
          </a:endParaRPr>
        </a:p>
      </dgm:t>
    </dgm:pt>
    <dgm:pt modelId="{73A4D787-D9D2-4BB8-8493-9098880A2B8A}" type="parTrans" cxnId="{93D4BBB9-120A-4F72-AEFE-19255C3E1F65}">
      <dgm:prSet/>
      <dgm:spPr/>
      <dgm:t>
        <a:bodyPr/>
        <a:lstStyle/>
        <a:p>
          <a:endParaRPr lang="zh-CN" altLang="en-US" b="1">
            <a:latin typeface="Times New Roman" pitchFamily="18" charset="0"/>
            <a:ea typeface="黑体" pitchFamily="49" charset="-122"/>
            <a:cs typeface="Times New Roman" pitchFamily="18" charset="0"/>
          </a:endParaRPr>
        </a:p>
      </dgm:t>
    </dgm:pt>
    <dgm:pt modelId="{07BCFA42-3BD2-427B-8B9E-1ECE2D27615C}" type="sibTrans" cxnId="{93D4BBB9-120A-4F72-AEFE-19255C3E1F65}">
      <dgm:prSet/>
      <dgm:spPr>
        <a:solidFill>
          <a:srgbClr val="0000CC"/>
        </a:solidFill>
      </dgm:spPr>
      <dgm:t>
        <a:bodyPr/>
        <a:lstStyle/>
        <a:p>
          <a:endParaRPr lang="zh-CN" altLang="en-US" b="1">
            <a:latin typeface="Times New Roman" pitchFamily="18" charset="0"/>
            <a:ea typeface="黑体" pitchFamily="49" charset="-122"/>
            <a:cs typeface="Times New Roman" pitchFamily="18" charset="0"/>
          </a:endParaRPr>
        </a:p>
      </dgm:t>
    </dgm:pt>
    <dgm:pt modelId="{290C079C-246F-493E-9BC0-506E670BF99C}" type="pres">
      <dgm:prSet presAssocID="{F98CFFCE-DC46-49A3-B973-A902693A7391}" presName="Name0" presStyleCnt="0">
        <dgm:presLayoutVars>
          <dgm:dir/>
          <dgm:resizeHandles val="exact"/>
        </dgm:presLayoutVars>
      </dgm:prSet>
      <dgm:spPr/>
      <dgm:t>
        <a:bodyPr/>
        <a:lstStyle/>
        <a:p>
          <a:endParaRPr lang="zh-CN" altLang="en-US"/>
        </a:p>
      </dgm:t>
    </dgm:pt>
    <dgm:pt modelId="{535CEAC3-ACB3-4E2A-BFDE-C041CF1A9430}" type="pres">
      <dgm:prSet presAssocID="{D0854990-79A5-4922-85D8-E91462EE4BCE}" presName="node" presStyleLbl="node1" presStyleIdx="0" presStyleCnt="3" custRadScaleRad="106217" custRadScaleInc="197001">
        <dgm:presLayoutVars>
          <dgm:bulletEnabled val="1"/>
        </dgm:presLayoutVars>
      </dgm:prSet>
      <dgm:spPr/>
      <dgm:t>
        <a:bodyPr/>
        <a:lstStyle/>
        <a:p>
          <a:endParaRPr lang="zh-CN" altLang="en-US"/>
        </a:p>
      </dgm:t>
    </dgm:pt>
    <dgm:pt modelId="{023E459A-4DD5-4B06-A30D-647773329C75}" type="pres">
      <dgm:prSet presAssocID="{AD09468F-2B66-4F58-AA94-F1E9EAFF6EA1}" presName="sibTrans" presStyleLbl="sibTrans2D1" presStyleIdx="0" presStyleCnt="3"/>
      <dgm:spPr/>
      <dgm:t>
        <a:bodyPr/>
        <a:lstStyle/>
        <a:p>
          <a:endParaRPr lang="zh-CN" altLang="en-US"/>
        </a:p>
      </dgm:t>
    </dgm:pt>
    <dgm:pt modelId="{6F084E6E-2DE2-4BC0-AA79-E2A474521FCF}" type="pres">
      <dgm:prSet presAssocID="{AD09468F-2B66-4F58-AA94-F1E9EAFF6EA1}" presName="connectorText" presStyleLbl="sibTrans2D1" presStyleIdx="0" presStyleCnt="3"/>
      <dgm:spPr/>
      <dgm:t>
        <a:bodyPr/>
        <a:lstStyle/>
        <a:p>
          <a:endParaRPr lang="zh-CN" altLang="en-US"/>
        </a:p>
      </dgm:t>
    </dgm:pt>
    <dgm:pt modelId="{B386FC2F-2547-4DB2-B019-8C4F82EBF0EB}" type="pres">
      <dgm:prSet presAssocID="{5E85FC16-3E03-4C15-B328-B8382C434E3C}" presName="node" presStyleLbl="node1" presStyleIdx="1" presStyleCnt="3" custScaleX="151756" custScaleY="122482" custRadScaleRad="85193" custRadScaleInc="-195388">
        <dgm:presLayoutVars>
          <dgm:bulletEnabled val="1"/>
        </dgm:presLayoutVars>
      </dgm:prSet>
      <dgm:spPr/>
      <dgm:t>
        <a:bodyPr/>
        <a:lstStyle/>
        <a:p>
          <a:endParaRPr lang="zh-CN" altLang="en-US"/>
        </a:p>
      </dgm:t>
    </dgm:pt>
    <dgm:pt modelId="{1A76780F-D69F-403E-B9DF-A9C514E2E65C}" type="pres">
      <dgm:prSet presAssocID="{F59B758D-C7CE-40F4-A46F-EFD698BDA98C}" presName="sibTrans" presStyleLbl="sibTrans2D1" presStyleIdx="1" presStyleCnt="3"/>
      <dgm:spPr/>
      <dgm:t>
        <a:bodyPr/>
        <a:lstStyle/>
        <a:p>
          <a:endParaRPr lang="zh-CN" altLang="en-US"/>
        </a:p>
      </dgm:t>
    </dgm:pt>
    <dgm:pt modelId="{FBDAE130-8389-41A3-8398-6AC1FBD6E4BC}" type="pres">
      <dgm:prSet presAssocID="{F59B758D-C7CE-40F4-A46F-EFD698BDA98C}" presName="connectorText" presStyleLbl="sibTrans2D1" presStyleIdx="1" presStyleCnt="3"/>
      <dgm:spPr/>
      <dgm:t>
        <a:bodyPr/>
        <a:lstStyle/>
        <a:p>
          <a:endParaRPr lang="zh-CN" altLang="en-US"/>
        </a:p>
      </dgm:t>
    </dgm:pt>
    <dgm:pt modelId="{0EBF602F-C081-42F0-84C4-A11B1ED97713}" type="pres">
      <dgm:prSet presAssocID="{6CCCBDD2-1D8E-4D8D-BCE7-45043538910B}" presName="node" presStyleLbl="node1" presStyleIdx="2" presStyleCnt="3">
        <dgm:presLayoutVars>
          <dgm:bulletEnabled val="1"/>
        </dgm:presLayoutVars>
      </dgm:prSet>
      <dgm:spPr/>
      <dgm:t>
        <a:bodyPr/>
        <a:lstStyle/>
        <a:p>
          <a:endParaRPr lang="zh-CN" altLang="en-US"/>
        </a:p>
      </dgm:t>
    </dgm:pt>
    <dgm:pt modelId="{6CCF519C-8EDE-4010-83AA-2A74788000C6}" type="pres">
      <dgm:prSet presAssocID="{07BCFA42-3BD2-427B-8B9E-1ECE2D27615C}" presName="sibTrans" presStyleLbl="sibTrans2D1" presStyleIdx="2" presStyleCnt="3"/>
      <dgm:spPr/>
      <dgm:t>
        <a:bodyPr/>
        <a:lstStyle/>
        <a:p>
          <a:endParaRPr lang="zh-CN" altLang="en-US"/>
        </a:p>
      </dgm:t>
    </dgm:pt>
    <dgm:pt modelId="{77EED186-4E1C-4E4F-A441-06A682FB8A02}" type="pres">
      <dgm:prSet presAssocID="{07BCFA42-3BD2-427B-8B9E-1ECE2D27615C}" presName="connectorText" presStyleLbl="sibTrans2D1" presStyleIdx="2" presStyleCnt="3"/>
      <dgm:spPr/>
      <dgm:t>
        <a:bodyPr/>
        <a:lstStyle/>
        <a:p>
          <a:endParaRPr lang="zh-CN" altLang="en-US"/>
        </a:p>
      </dgm:t>
    </dgm:pt>
  </dgm:ptLst>
  <dgm:cxnLst>
    <dgm:cxn modelId="{3F87BB86-1CA4-4AB5-92E3-D98E553146CC}" type="presOf" srcId="{F59B758D-C7CE-40F4-A46F-EFD698BDA98C}" destId="{1A76780F-D69F-403E-B9DF-A9C514E2E65C}" srcOrd="0" destOrd="0" presId="urn:microsoft.com/office/officeart/2005/8/layout/cycle7"/>
    <dgm:cxn modelId="{67C79E98-A09F-4D19-860E-485E732EF62E}" type="presOf" srcId="{6CCCBDD2-1D8E-4D8D-BCE7-45043538910B}" destId="{0EBF602F-C081-42F0-84C4-A11B1ED97713}" srcOrd="0" destOrd="0" presId="urn:microsoft.com/office/officeart/2005/8/layout/cycle7"/>
    <dgm:cxn modelId="{A0385914-ED1E-4D18-B6E2-76E1B00F122D}" type="presOf" srcId="{5E85FC16-3E03-4C15-B328-B8382C434E3C}" destId="{B386FC2F-2547-4DB2-B019-8C4F82EBF0EB}" srcOrd="0" destOrd="0" presId="urn:microsoft.com/office/officeart/2005/8/layout/cycle7"/>
    <dgm:cxn modelId="{1E262F60-7D9E-4F9C-9FAD-EF475530A38E}" srcId="{F98CFFCE-DC46-49A3-B973-A902693A7391}" destId="{5E85FC16-3E03-4C15-B328-B8382C434E3C}" srcOrd="1" destOrd="0" parTransId="{7B2672FA-7BAB-4402-A99B-3F0C6EB793FA}" sibTransId="{F59B758D-C7CE-40F4-A46F-EFD698BDA98C}"/>
    <dgm:cxn modelId="{BBFEC14D-7F61-4523-B78E-D02A7799AC6C}" type="presOf" srcId="{07BCFA42-3BD2-427B-8B9E-1ECE2D27615C}" destId="{77EED186-4E1C-4E4F-A441-06A682FB8A02}" srcOrd="1" destOrd="0" presId="urn:microsoft.com/office/officeart/2005/8/layout/cycle7"/>
    <dgm:cxn modelId="{58BF5B0D-F086-4752-AB65-83625815D87F}" type="presOf" srcId="{F59B758D-C7CE-40F4-A46F-EFD698BDA98C}" destId="{FBDAE130-8389-41A3-8398-6AC1FBD6E4BC}" srcOrd="1" destOrd="0" presId="urn:microsoft.com/office/officeart/2005/8/layout/cycle7"/>
    <dgm:cxn modelId="{A16ED60C-1D23-489D-9525-4B1BE0E16231}" type="presOf" srcId="{F98CFFCE-DC46-49A3-B973-A902693A7391}" destId="{290C079C-246F-493E-9BC0-506E670BF99C}" srcOrd="0" destOrd="0" presId="urn:microsoft.com/office/officeart/2005/8/layout/cycle7"/>
    <dgm:cxn modelId="{BE412D35-36A2-4CEA-8A59-7367F0D1A236}" type="presOf" srcId="{AD09468F-2B66-4F58-AA94-F1E9EAFF6EA1}" destId="{023E459A-4DD5-4B06-A30D-647773329C75}" srcOrd="0" destOrd="0" presId="urn:microsoft.com/office/officeart/2005/8/layout/cycle7"/>
    <dgm:cxn modelId="{D1CAB684-0555-4BBE-B534-0CB241313AC5}" type="presOf" srcId="{07BCFA42-3BD2-427B-8B9E-1ECE2D27615C}" destId="{6CCF519C-8EDE-4010-83AA-2A74788000C6}" srcOrd="0" destOrd="0" presId="urn:microsoft.com/office/officeart/2005/8/layout/cycle7"/>
    <dgm:cxn modelId="{042E6FB2-E21E-46BA-9F84-D1F1205F0ED3}" srcId="{F98CFFCE-DC46-49A3-B973-A902693A7391}" destId="{D0854990-79A5-4922-85D8-E91462EE4BCE}" srcOrd="0" destOrd="0" parTransId="{CA0D080C-0D6E-4D44-883E-AFD6C547D33B}" sibTransId="{AD09468F-2B66-4F58-AA94-F1E9EAFF6EA1}"/>
    <dgm:cxn modelId="{73A675C8-5C78-4797-8C9E-F956A008D870}" type="presOf" srcId="{AD09468F-2B66-4F58-AA94-F1E9EAFF6EA1}" destId="{6F084E6E-2DE2-4BC0-AA79-E2A474521FCF}" srcOrd="1" destOrd="0" presId="urn:microsoft.com/office/officeart/2005/8/layout/cycle7"/>
    <dgm:cxn modelId="{93D4BBB9-120A-4F72-AEFE-19255C3E1F65}" srcId="{F98CFFCE-DC46-49A3-B973-A902693A7391}" destId="{6CCCBDD2-1D8E-4D8D-BCE7-45043538910B}" srcOrd="2" destOrd="0" parTransId="{73A4D787-D9D2-4BB8-8493-9098880A2B8A}" sibTransId="{07BCFA42-3BD2-427B-8B9E-1ECE2D27615C}"/>
    <dgm:cxn modelId="{F80156BD-E54B-4C1A-A152-D51F85B41D49}" type="presOf" srcId="{D0854990-79A5-4922-85D8-E91462EE4BCE}" destId="{535CEAC3-ACB3-4E2A-BFDE-C041CF1A9430}" srcOrd="0" destOrd="0" presId="urn:microsoft.com/office/officeart/2005/8/layout/cycle7"/>
    <dgm:cxn modelId="{155096D3-B103-4FA0-B3B0-105D2B4BA775}" type="presParOf" srcId="{290C079C-246F-493E-9BC0-506E670BF99C}" destId="{535CEAC3-ACB3-4E2A-BFDE-C041CF1A9430}" srcOrd="0" destOrd="0" presId="urn:microsoft.com/office/officeart/2005/8/layout/cycle7"/>
    <dgm:cxn modelId="{BB11AD46-CBFB-4D41-AD02-41E26556150A}" type="presParOf" srcId="{290C079C-246F-493E-9BC0-506E670BF99C}" destId="{023E459A-4DD5-4B06-A30D-647773329C75}" srcOrd="1" destOrd="0" presId="urn:microsoft.com/office/officeart/2005/8/layout/cycle7"/>
    <dgm:cxn modelId="{99EA1EDF-9A92-4A70-B2A7-6329FA4BA225}" type="presParOf" srcId="{023E459A-4DD5-4B06-A30D-647773329C75}" destId="{6F084E6E-2DE2-4BC0-AA79-E2A474521FCF}" srcOrd="0" destOrd="0" presId="urn:microsoft.com/office/officeart/2005/8/layout/cycle7"/>
    <dgm:cxn modelId="{B9369E1B-94B9-4A2C-90E8-0E10D6E42B88}" type="presParOf" srcId="{290C079C-246F-493E-9BC0-506E670BF99C}" destId="{B386FC2F-2547-4DB2-B019-8C4F82EBF0EB}" srcOrd="2" destOrd="0" presId="urn:microsoft.com/office/officeart/2005/8/layout/cycle7"/>
    <dgm:cxn modelId="{6F963D3C-02AE-44D0-A6E7-3617A93C7793}" type="presParOf" srcId="{290C079C-246F-493E-9BC0-506E670BF99C}" destId="{1A76780F-D69F-403E-B9DF-A9C514E2E65C}" srcOrd="3" destOrd="0" presId="urn:microsoft.com/office/officeart/2005/8/layout/cycle7"/>
    <dgm:cxn modelId="{FFE817BB-2810-4F23-BEFC-F2D6A9862785}" type="presParOf" srcId="{1A76780F-D69F-403E-B9DF-A9C514E2E65C}" destId="{FBDAE130-8389-41A3-8398-6AC1FBD6E4BC}" srcOrd="0" destOrd="0" presId="urn:microsoft.com/office/officeart/2005/8/layout/cycle7"/>
    <dgm:cxn modelId="{7BA32353-ABC9-4B8C-A3E2-CDC736EEBCF3}" type="presParOf" srcId="{290C079C-246F-493E-9BC0-506E670BF99C}" destId="{0EBF602F-C081-42F0-84C4-A11B1ED97713}" srcOrd="4" destOrd="0" presId="urn:microsoft.com/office/officeart/2005/8/layout/cycle7"/>
    <dgm:cxn modelId="{B6A78BA6-120B-4F7E-BBFA-1CE97B1110C8}" type="presParOf" srcId="{290C079C-246F-493E-9BC0-506E670BF99C}" destId="{6CCF519C-8EDE-4010-83AA-2A74788000C6}" srcOrd="5" destOrd="0" presId="urn:microsoft.com/office/officeart/2005/8/layout/cycle7"/>
    <dgm:cxn modelId="{0FCEF35F-9A0C-4497-99A6-BC71CDEFED72}" type="presParOf" srcId="{6CCF519C-8EDE-4010-83AA-2A74788000C6}" destId="{77EED186-4E1C-4E4F-A441-06A682FB8A02}"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1ED288F4-6D81-4ED2-8F9F-AFC59EDEC0A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CN" altLang="en-US"/>
        </a:p>
      </dgm:t>
    </dgm:pt>
    <dgm:pt modelId="{AF133015-4306-4C4A-85A1-846B833D4235}">
      <dgm:prSet phldrT="[文本]"/>
      <dgm:spPr/>
      <dgm:t>
        <a:bodyPr/>
        <a:lstStyle/>
        <a:p>
          <a:r>
            <a:rPr lang="en-US" altLang="zh-CN" dirty="0" smtClean="0">
              <a:latin typeface="Times New Roman" pitchFamily="18" charset="0"/>
              <a:ea typeface="黑体" pitchFamily="49" charset="-122"/>
              <a:cs typeface="Times New Roman" pitchFamily="18" charset="0"/>
            </a:rPr>
            <a:t>1</a:t>
          </a:r>
          <a:endParaRPr lang="zh-CN" altLang="en-US" dirty="0">
            <a:latin typeface="Times New Roman" pitchFamily="18" charset="0"/>
            <a:ea typeface="黑体" pitchFamily="49" charset="-122"/>
            <a:cs typeface="Times New Roman" pitchFamily="18" charset="0"/>
          </a:endParaRPr>
        </a:p>
      </dgm:t>
    </dgm:pt>
    <dgm:pt modelId="{BC098B15-A85D-42AD-BE6E-9026E13E45E1}" type="parTrans" cxnId="{AE5F2CF9-AF04-42F2-80AC-B1524BE8D298}">
      <dgm:prSet/>
      <dgm:spPr/>
      <dgm:t>
        <a:bodyPr/>
        <a:lstStyle/>
        <a:p>
          <a:endParaRPr lang="zh-CN" altLang="en-US">
            <a:latin typeface="Times New Roman" pitchFamily="18" charset="0"/>
            <a:ea typeface="黑体" pitchFamily="49" charset="-122"/>
            <a:cs typeface="Times New Roman" pitchFamily="18" charset="0"/>
          </a:endParaRPr>
        </a:p>
      </dgm:t>
    </dgm:pt>
    <dgm:pt modelId="{F8E235B5-1242-4222-8EFE-E952F6F1DD3C}" type="sibTrans" cxnId="{AE5F2CF9-AF04-42F2-80AC-B1524BE8D298}">
      <dgm:prSet/>
      <dgm:spPr/>
      <dgm:t>
        <a:bodyPr/>
        <a:lstStyle/>
        <a:p>
          <a:endParaRPr lang="zh-CN" altLang="en-US">
            <a:latin typeface="Times New Roman" pitchFamily="18" charset="0"/>
            <a:ea typeface="黑体" pitchFamily="49" charset="-122"/>
            <a:cs typeface="Times New Roman" pitchFamily="18" charset="0"/>
          </a:endParaRPr>
        </a:p>
      </dgm:t>
    </dgm:pt>
    <dgm:pt modelId="{2703341A-8A87-4C2E-8547-13E0CB3864A6}">
      <dgm:prSet phldrT="[文本]"/>
      <dgm:spPr/>
      <dgm:t>
        <a:bodyPr/>
        <a:lstStyle/>
        <a:p>
          <a:r>
            <a:rPr lang="zh-CN" altLang="en-US" b="1" dirty="0" smtClean="0">
              <a:latin typeface="Times New Roman" pitchFamily="18" charset="0"/>
              <a:ea typeface="黑体" pitchFamily="49" charset="-122"/>
              <a:cs typeface="Times New Roman" pitchFamily="18" charset="0"/>
            </a:rPr>
            <a:t>加快推进以科研诚信为核心的全流程、全覆盖科学基金监督体系建设</a:t>
          </a:r>
          <a:endParaRPr lang="zh-CN" altLang="en-US" b="1" dirty="0">
            <a:latin typeface="Times New Roman" pitchFamily="18" charset="0"/>
            <a:ea typeface="黑体" pitchFamily="49" charset="-122"/>
            <a:cs typeface="Times New Roman" pitchFamily="18" charset="0"/>
          </a:endParaRPr>
        </a:p>
      </dgm:t>
    </dgm:pt>
    <dgm:pt modelId="{CD74DF9E-53B9-4FB9-821D-3495226D895B}" type="parTrans" cxnId="{99EA8BF0-DC49-4439-B110-10BB5771B6A7}">
      <dgm:prSet/>
      <dgm:spPr/>
      <dgm:t>
        <a:bodyPr/>
        <a:lstStyle/>
        <a:p>
          <a:endParaRPr lang="zh-CN" altLang="en-US">
            <a:latin typeface="Times New Roman" pitchFamily="18" charset="0"/>
            <a:ea typeface="黑体" pitchFamily="49" charset="-122"/>
            <a:cs typeface="Times New Roman" pitchFamily="18" charset="0"/>
          </a:endParaRPr>
        </a:p>
      </dgm:t>
    </dgm:pt>
    <dgm:pt modelId="{15C1E115-BB41-48FD-9886-F5B2EA458388}" type="sibTrans" cxnId="{99EA8BF0-DC49-4439-B110-10BB5771B6A7}">
      <dgm:prSet/>
      <dgm:spPr/>
      <dgm:t>
        <a:bodyPr/>
        <a:lstStyle/>
        <a:p>
          <a:endParaRPr lang="zh-CN" altLang="en-US">
            <a:latin typeface="Times New Roman" pitchFamily="18" charset="0"/>
            <a:ea typeface="黑体" pitchFamily="49" charset="-122"/>
            <a:cs typeface="Times New Roman" pitchFamily="18" charset="0"/>
          </a:endParaRPr>
        </a:p>
      </dgm:t>
    </dgm:pt>
    <dgm:pt modelId="{D49A77C9-D74B-487F-A60E-EC46857703CA}">
      <dgm:prSet phldrT="[文本]"/>
      <dgm:spPr/>
      <dgm:t>
        <a:bodyPr/>
        <a:lstStyle/>
        <a:p>
          <a:r>
            <a:rPr lang="en-US" altLang="zh-CN" dirty="0" smtClean="0">
              <a:latin typeface="Times New Roman" pitchFamily="18" charset="0"/>
              <a:ea typeface="黑体" pitchFamily="49" charset="-122"/>
              <a:cs typeface="Times New Roman" pitchFamily="18" charset="0"/>
            </a:rPr>
            <a:t>2</a:t>
          </a:r>
          <a:endParaRPr lang="zh-CN" altLang="en-US" dirty="0">
            <a:latin typeface="Times New Roman" pitchFamily="18" charset="0"/>
            <a:ea typeface="黑体" pitchFamily="49" charset="-122"/>
            <a:cs typeface="Times New Roman" pitchFamily="18" charset="0"/>
          </a:endParaRPr>
        </a:p>
      </dgm:t>
    </dgm:pt>
    <dgm:pt modelId="{1F105E41-36F3-4A40-B525-59D9930811B8}" type="parTrans" cxnId="{18EDFB37-E975-4B7D-9D42-3D667F35B938}">
      <dgm:prSet/>
      <dgm:spPr/>
      <dgm:t>
        <a:bodyPr/>
        <a:lstStyle/>
        <a:p>
          <a:endParaRPr lang="zh-CN" altLang="en-US">
            <a:latin typeface="Times New Roman" pitchFamily="18" charset="0"/>
            <a:ea typeface="黑体" pitchFamily="49" charset="-122"/>
            <a:cs typeface="Times New Roman" pitchFamily="18" charset="0"/>
          </a:endParaRPr>
        </a:p>
      </dgm:t>
    </dgm:pt>
    <dgm:pt modelId="{CF7EB3CE-448E-4885-9C99-1CB6380CFE06}" type="sibTrans" cxnId="{18EDFB37-E975-4B7D-9D42-3D667F35B938}">
      <dgm:prSet/>
      <dgm:spPr/>
      <dgm:t>
        <a:bodyPr/>
        <a:lstStyle/>
        <a:p>
          <a:endParaRPr lang="zh-CN" altLang="en-US">
            <a:latin typeface="Times New Roman" pitchFamily="18" charset="0"/>
            <a:ea typeface="黑体" pitchFamily="49" charset="-122"/>
            <a:cs typeface="Times New Roman" pitchFamily="18" charset="0"/>
          </a:endParaRPr>
        </a:p>
      </dgm:t>
    </dgm:pt>
    <dgm:pt modelId="{0A73A3EC-F5F6-47F4-97CA-95FB58EA380A}">
      <dgm:prSet phldrT="[文本]"/>
      <dgm:spPr/>
      <dgm:t>
        <a:bodyPr/>
        <a:lstStyle/>
        <a:p>
          <a:r>
            <a:rPr lang="zh-CN" altLang="en-US" b="1" dirty="0" smtClean="0">
              <a:latin typeface="Times New Roman" pitchFamily="18" charset="0"/>
              <a:ea typeface="黑体" pitchFamily="49" charset="-122"/>
              <a:cs typeface="Times New Roman" pitchFamily="18" charset="0"/>
            </a:rPr>
            <a:t>加强宣传教育</a:t>
          </a:r>
          <a:endParaRPr lang="zh-CN" altLang="en-US" b="1" dirty="0">
            <a:latin typeface="Times New Roman" pitchFamily="18" charset="0"/>
            <a:ea typeface="黑体" pitchFamily="49" charset="-122"/>
            <a:cs typeface="Times New Roman" pitchFamily="18" charset="0"/>
          </a:endParaRPr>
        </a:p>
      </dgm:t>
    </dgm:pt>
    <dgm:pt modelId="{7D45E229-524E-4914-B9C3-7C131A934FA4}" type="parTrans" cxnId="{B0AAFFB3-8945-4895-A489-BFF3A5633FD8}">
      <dgm:prSet/>
      <dgm:spPr/>
      <dgm:t>
        <a:bodyPr/>
        <a:lstStyle/>
        <a:p>
          <a:endParaRPr lang="zh-CN" altLang="en-US">
            <a:latin typeface="Times New Roman" pitchFamily="18" charset="0"/>
            <a:ea typeface="黑体" pitchFamily="49" charset="-122"/>
            <a:cs typeface="Times New Roman" pitchFamily="18" charset="0"/>
          </a:endParaRPr>
        </a:p>
      </dgm:t>
    </dgm:pt>
    <dgm:pt modelId="{C10FD18D-6EF1-4BDD-92FA-F64018422EA6}" type="sibTrans" cxnId="{B0AAFFB3-8945-4895-A489-BFF3A5633FD8}">
      <dgm:prSet/>
      <dgm:spPr/>
      <dgm:t>
        <a:bodyPr/>
        <a:lstStyle/>
        <a:p>
          <a:endParaRPr lang="zh-CN" altLang="en-US">
            <a:latin typeface="Times New Roman" pitchFamily="18" charset="0"/>
            <a:ea typeface="黑体" pitchFamily="49" charset="-122"/>
            <a:cs typeface="Times New Roman" pitchFamily="18" charset="0"/>
          </a:endParaRPr>
        </a:p>
      </dgm:t>
    </dgm:pt>
    <dgm:pt modelId="{CAEC8115-D803-4A91-AAD8-A196AECB4670}">
      <dgm:prSet/>
      <dgm:spPr/>
      <dgm:t>
        <a:bodyPr/>
        <a:lstStyle/>
        <a:p>
          <a:r>
            <a:rPr lang="en-US" altLang="zh-CN" dirty="0" smtClean="0">
              <a:latin typeface="Times New Roman" pitchFamily="18" charset="0"/>
              <a:ea typeface="黑体" pitchFamily="49" charset="-122"/>
              <a:cs typeface="Times New Roman" pitchFamily="18" charset="0"/>
            </a:rPr>
            <a:t>3</a:t>
          </a:r>
          <a:endParaRPr lang="zh-CN" altLang="en-US" dirty="0">
            <a:latin typeface="Times New Roman" pitchFamily="18" charset="0"/>
            <a:ea typeface="黑体" pitchFamily="49" charset="-122"/>
            <a:cs typeface="Times New Roman" pitchFamily="18" charset="0"/>
          </a:endParaRPr>
        </a:p>
      </dgm:t>
    </dgm:pt>
    <dgm:pt modelId="{955863F4-D8AE-43F3-AD5B-8AF8C7697DB8}" type="parTrans" cxnId="{35C1F5B2-FF0E-4636-821C-D937C863A62C}">
      <dgm:prSet/>
      <dgm:spPr/>
      <dgm:t>
        <a:bodyPr/>
        <a:lstStyle/>
        <a:p>
          <a:endParaRPr lang="zh-CN" altLang="en-US">
            <a:latin typeface="Times New Roman" pitchFamily="18" charset="0"/>
            <a:ea typeface="黑体" pitchFamily="49" charset="-122"/>
            <a:cs typeface="Times New Roman" pitchFamily="18" charset="0"/>
          </a:endParaRPr>
        </a:p>
      </dgm:t>
    </dgm:pt>
    <dgm:pt modelId="{A8F15841-37E3-4C80-BCBD-AF768366E3A3}" type="sibTrans" cxnId="{35C1F5B2-FF0E-4636-821C-D937C863A62C}">
      <dgm:prSet/>
      <dgm:spPr/>
      <dgm:t>
        <a:bodyPr/>
        <a:lstStyle/>
        <a:p>
          <a:endParaRPr lang="zh-CN" altLang="en-US">
            <a:latin typeface="Times New Roman" pitchFamily="18" charset="0"/>
            <a:ea typeface="黑体" pitchFamily="49" charset="-122"/>
            <a:cs typeface="Times New Roman" pitchFamily="18" charset="0"/>
          </a:endParaRPr>
        </a:p>
      </dgm:t>
    </dgm:pt>
    <dgm:pt modelId="{D78409EC-8E4E-4303-9B70-A70201C47EE7}">
      <dgm:prSet/>
      <dgm:spPr/>
      <dgm:t>
        <a:bodyPr/>
        <a:lstStyle/>
        <a:p>
          <a:r>
            <a:rPr lang="zh-CN" altLang="en-US" b="1" dirty="0" smtClean="0">
              <a:latin typeface="Times New Roman" pitchFamily="18" charset="0"/>
              <a:ea typeface="黑体" pitchFamily="49" charset="-122"/>
              <a:cs typeface="Times New Roman" pitchFamily="18" charset="0"/>
            </a:rPr>
            <a:t>完善联动机制，形成监督合力。</a:t>
          </a:r>
          <a:endParaRPr lang="zh-CN" altLang="en-US" b="1" dirty="0">
            <a:latin typeface="Times New Roman" pitchFamily="18" charset="0"/>
            <a:ea typeface="黑体" pitchFamily="49" charset="-122"/>
            <a:cs typeface="Times New Roman" pitchFamily="18" charset="0"/>
          </a:endParaRPr>
        </a:p>
      </dgm:t>
    </dgm:pt>
    <dgm:pt modelId="{EB668DA0-B0D3-43CA-B02A-577A1753CF6E}" type="parTrans" cxnId="{0AED15CD-3796-4B13-89BA-48B65A85958D}">
      <dgm:prSet/>
      <dgm:spPr/>
      <dgm:t>
        <a:bodyPr/>
        <a:lstStyle/>
        <a:p>
          <a:endParaRPr lang="zh-CN" altLang="en-US">
            <a:latin typeface="Times New Roman" pitchFamily="18" charset="0"/>
            <a:ea typeface="黑体" pitchFamily="49" charset="-122"/>
            <a:cs typeface="Times New Roman" pitchFamily="18" charset="0"/>
          </a:endParaRPr>
        </a:p>
      </dgm:t>
    </dgm:pt>
    <dgm:pt modelId="{19D563F8-3E80-47C0-8BF8-193036C93915}" type="sibTrans" cxnId="{0AED15CD-3796-4B13-89BA-48B65A85958D}">
      <dgm:prSet/>
      <dgm:spPr/>
      <dgm:t>
        <a:bodyPr/>
        <a:lstStyle/>
        <a:p>
          <a:endParaRPr lang="zh-CN" altLang="en-US">
            <a:latin typeface="Times New Roman" pitchFamily="18" charset="0"/>
            <a:ea typeface="黑体" pitchFamily="49" charset="-122"/>
            <a:cs typeface="Times New Roman" pitchFamily="18" charset="0"/>
          </a:endParaRPr>
        </a:p>
      </dgm:t>
    </dgm:pt>
    <dgm:pt modelId="{48536DD6-64F2-4E74-A3EE-1A88C5436241}" type="pres">
      <dgm:prSet presAssocID="{1ED288F4-6D81-4ED2-8F9F-AFC59EDEC0AC}" presName="Name0" presStyleCnt="0">
        <dgm:presLayoutVars>
          <dgm:dir/>
          <dgm:animLvl val="lvl"/>
          <dgm:resizeHandles val="exact"/>
        </dgm:presLayoutVars>
      </dgm:prSet>
      <dgm:spPr/>
      <dgm:t>
        <a:bodyPr/>
        <a:lstStyle/>
        <a:p>
          <a:endParaRPr lang="zh-CN" altLang="en-US"/>
        </a:p>
      </dgm:t>
    </dgm:pt>
    <dgm:pt modelId="{0938C545-11FD-4716-B256-9D89E835AE7F}" type="pres">
      <dgm:prSet presAssocID="{AF133015-4306-4C4A-85A1-846B833D4235}" presName="linNode" presStyleCnt="0"/>
      <dgm:spPr/>
    </dgm:pt>
    <dgm:pt modelId="{0BCF626F-7FD9-4A0D-AF97-87C44F1A4367}" type="pres">
      <dgm:prSet presAssocID="{AF133015-4306-4C4A-85A1-846B833D4235}" presName="parentText" presStyleLbl="node1" presStyleIdx="0" presStyleCnt="3" custScaleX="56251" custScaleY="38811">
        <dgm:presLayoutVars>
          <dgm:chMax val="1"/>
          <dgm:bulletEnabled val="1"/>
        </dgm:presLayoutVars>
      </dgm:prSet>
      <dgm:spPr/>
      <dgm:t>
        <a:bodyPr/>
        <a:lstStyle/>
        <a:p>
          <a:endParaRPr lang="zh-CN" altLang="en-US"/>
        </a:p>
      </dgm:t>
    </dgm:pt>
    <dgm:pt modelId="{E8634BD6-728E-40A7-B168-986AB1C85B6F}" type="pres">
      <dgm:prSet presAssocID="{AF133015-4306-4C4A-85A1-846B833D4235}" presName="descendantText" presStyleLbl="alignAccFollowNode1" presStyleIdx="0" presStyleCnt="3">
        <dgm:presLayoutVars>
          <dgm:bulletEnabled val="1"/>
        </dgm:presLayoutVars>
      </dgm:prSet>
      <dgm:spPr/>
      <dgm:t>
        <a:bodyPr/>
        <a:lstStyle/>
        <a:p>
          <a:endParaRPr lang="zh-CN" altLang="en-US"/>
        </a:p>
      </dgm:t>
    </dgm:pt>
    <dgm:pt modelId="{3E425390-105C-4CAE-A80A-F2FF6ECD2EE1}" type="pres">
      <dgm:prSet presAssocID="{F8E235B5-1242-4222-8EFE-E952F6F1DD3C}" presName="sp" presStyleCnt="0"/>
      <dgm:spPr/>
    </dgm:pt>
    <dgm:pt modelId="{568BACFD-2005-448E-8B68-830AB6A382F6}" type="pres">
      <dgm:prSet presAssocID="{D49A77C9-D74B-487F-A60E-EC46857703CA}" presName="linNode" presStyleCnt="0"/>
      <dgm:spPr/>
    </dgm:pt>
    <dgm:pt modelId="{5EDEE03E-A6F3-408B-BBC3-C487981556DF}" type="pres">
      <dgm:prSet presAssocID="{D49A77C9-D74B-487F-A60E-EC46857703CA}" presName="parentText" presStyleLbl="node1" presStyleIdx="1" presStyleCnt="3" custScaleX="54427" custScaleY="43099">
        <dgm:presLayoutVars>
          <dgm:chMax val="1"/>
          <dgm:bulletEnabled val="1"/>
        </dgm:presLayoutVars>
      </dgm:prSet>
      <dgm:spPr/>
      <dgm:t>
        <a:bodyPr/>
        <a:lstStyle/>
        <a:p>
          <a:endParaRPr lang="zh-CN" altLang="en-US"/>
        </a:p>
      </dgm:t>
    </dgm:pt>
    <dgm:pt modelId="{B6C206DA-1781-4730-823E-8CBC5F3DACD9}" type="pres">
      <dgm:prSet presAssocID="{D49A77C9-D74B-487F-A60E-EC46857703CA}" presName="descendantText" presStyleLbl="alignAccFollowNode1" presStyleIdx="1" presStyleCnt="3">
        <dgm:presLayoutVars>
          <dgm:bulletEnabled val="1"/>
        </dgm:presLayoutVars>
      </dgm:prSet>
      <dgm:spPr/>
      <dgm:t>
        <a:bodyPr/>
        <a:lstStyle/>
        <a:p>
          <a:endParaRPr lang="zh-CN" altLang="en-US"/>
        </a:p>
      </dgm:t>
    </dgm:pt>
    <dgm:pt modelId="{80532F25-FBFE-4412-8C61-4CB5DEFBE0A4}" type="pres">
      <dgm:prSet presAssocID="{CF7EB3CE-448E-4885-9C99-1CB6380CFE06}" presName="sp" presStyleCnt="0"/>
      <dgm:spPr/>
    </dgm:pt>
    <dgm:pt modelId="{7F3B3E59-4E3F-487D-83E7-B1B4AB963EA8}" type="pres">
      <dgm:prSet presAssocID="{CAEC8115-D803-4A91-AAD8-A196AECB4670}" presName="linNode" presStyleCnt="0"/>
      <dgm:spPr/>
    </dgm:pt>
    <dgm:pt modelId="{A0D9E0DC-8112-4CDB-99CE-7CBD0955AC42}" type="pres">
      <dgm:prSet presAssocID="{CAEC8115-D803-4A91-AAD8-A196AECB4670}" presName="parentText" presStyleLbl="node1" presStyleIdx="2" presStyleCnt="3" custScaleX="56251" custScaleY="46150">
        <dgm:presLayoutVars>
          <dgm:chMax val="1"/>
          <dgm:bulletEnabled val="1"/>
        </dgm:presLayoutVars>
      </dgm:prSet>
      <dgm:spPr/>
      <dgm:t>
        <a:bodyPr/>
        <a:lstStyle/>
        <a:p>
          <a:endParaRPr lang="zh-CN" altLang="en-US"/>
        </a:p>
      </dgm:t>
    </dgm:pt>
    <dgm:pt modelId="{5A9EF704-BD44-48F2-A3E3-E04616D5FF9E}" type="pres">
      <dgm:prSet presAssocID="{CAEC8115-D803-4A91-AAD8-A196AECB4670}" presName="descendantText" presStyleLbl="alignAccFollowNode1" presStyleIdx="2" presStyleCnt="3">
        <dgm:presLayoutVars>
          <dgm:bulletEnabled val="1"/>
        </dgm:presLayoutVars>
      </dgm:prSet>
      <dgm:spPr/>
      <dgm:t>
        <a:bodyPr/>
        <a:lstStyle/>
        <a:p>
          <a:endParaRPr lang="zh-CN" altLang="en-US"/>
        </a:p>
      </dgm:t>
    </dgm:pt>
  </dgm:ptLst>
  <dgm:cxnLst>
    <dgm:cxn modelId="{AE5F2CF9-AF04-42F2-80AC-B1524BE8D298}" srcId="{1ED288F4-6D81-4ED2-8F9F-AFC59EDEC0AC}" destId="{AF133015-4306-4C4A-85A1-846B833D4235}" srcOrd="0" destOrd="0" parTransId="{BC098B15-A85D-42AD-BE6E-9026E13E45E1}" sibTransId="{F8E235B5-1242-4222-8EFE-E952F6F1DD3C}"/>
    <dgm:cxn modelId="{18EDFB37-E975-4B7D-9D42-3D667F35B938}" srcId="{1ED288F4-6D81-4ED2-8F9F-AFC59EDEC0AC}" destId="{D49A77C9-D74B-487F-A60E-EC46857703CA}" srcOrd="1" destOrd="0" parTransId="{1F105E41-36F3-4A40-B525-59D9930811B8}" sibTransId="{CF7EB3CE-448E-4885-9C99-1CB6380CFE06}"/>
    <dgm:cxn modelId="{0AED15CD-3796-4B13-89BA-48B65A85958D}" srcId="{CAEC8115-D803-4A91-AAD8-A196AECB4670}" destId="{D78409EC-8E4E-4303-9B70-A70201C47EE7}" srcOrd="0" destOrd="0" parTransId="{EB668DA0-B0D3-43CA-B02A-577A1753CF6E}" sibTransId="{19D563F8-3E80-47C0-8BF8-193036C93915}"/>
    <dgm:cxn modelId="{16423707-29F4-4FE8-AC4C-8780713FC889}" type="presOf" srcId="{D49A77C9-D74B-487F-A60E-EC46857703CA}" destId="{5EDEE03E-A6F3-408B-BBC3-C487981556DF}" srcOrd="0" destOrd="0" presId="urn:microsoft.com/office/officeart/2005/8/layout/vList5"/>
    <dgm:cxn modelId="{B0AAFFB3-8945-4895-A489-BFF3A5633FD8}" srcId="{D49A77C9-D74B-487F-A60E-EC46857703CA}" destId="{0A73A3EC-F5F6-47F4-97CA-95FB58EA380A}" srcOrd="0" destOrd="0" parTransId="{7D45E229-524E-4914-B9C3-7C131A934FA4}" sibTransId="{C10FD18D-6EF1-4BDD-92FA-F64018422EA6}"/>
    <dgm:cxn modelId="{4429D3E4-9799-41C3-A69C-3E984B1379B2}" type="presOf" srcId="{AF133015-4306-4C4A-85A1-846B833D4235}" destId="{0BCF626F-7FD9-4A0D-AF97-87C44F1A4367}" srcOrd="0" destOrd="0" presId="urn:microsoft.com/office/officeart/2005/8/layout/vList5"/>
    <dgm:cxn modelId="{35C1F5B2-FF0E-4636-821C-D937C863A62C}" srcId="{1ED288F4-6D81-4ED2-8F9F-AFC59EDEC0AC}" destId="{CAEC8115-D803-4A91-AAD8-A196AECB4670}" srcOrd="2" destOrd="0" parTransId="{955863F4-D8AE-43F3-AD5B-8AF8C7697DB8}" sibTransId="{A8F15841-37E3-4C80-BCBD-AF768366E3A3}"/>
    <dgm:cxn modelId="{C4798EAC-5716-496A-B7DD-5E996F3FE82E}" type="presOf" srcId="{CAEC8115-D803-4A91-AAD8-A196AECB4670}" destId="{A0D9E0DC-8112-4CDB-99CE-7CBD0955AC42}" srcOrd="0" destOrd="0" presId="urn:microsoft.com/office/officeart/2005/8/layout/vList5"/>
    <dgm:cxn modelId="{7798A991-85A3-4C63-807F-67AA94665003}" type="presOf" srcId="{D78409EC-8E4E-4303-9B70-A70201C47EE7}" destId="{5A9EF704-BD44-48F2-A3E3-E04616D5FF9E}" srcOrd="0" destOrd="0" presId="urn:microsoft.com/office/officeart/2005/8/layout/vList5"/>
    <dgm:cxn modelId="{ED16F70F-5F5D-4764-9BD0-A70C1CFFBC20}" type="presOf" srcId="{2703341A-8A87-4C2E-8547-13E0CB3864A6}" destId="{E8634BD6-728E-40A7-B168-986AB1C85B6F}" srcOrd="0" destOrd="0" presId="urn:microsoft.com/office/officeart/2005/8/layout/vList5"/>
    <dgm:cxn modelId="{99EA8BF0-DC49-4439-B110-10BB5771B6A7}" srcId="{AF133015-4306-4C4A-85A1-846B833D4235}" destId="{2703341A-8A87-4C2E-8547-13E0CB3864A6}" srcOrd="0" destOrd="0" parTransId="{CD74DF9E-53B9-4FB9-821D-3495226D895B}" sibTransId="{15C1E115-BB41-48FD-9886-F5B2EA458388}"/>
    <dgm:cxn modelId="{E16AD81A-8B1E-4A91-B4F9-65DAF52CBC2E}" type="presOf" srcId="{1ED288F4-6D81-4ED2-8F9F-AFC59EDEC0AC}" destId="{48536DD6-64F2-4E74-A3EE-1A88C5436241}" srcOrd="0" destOrd="0" presId="urn:microsoft.com/office/officeart/2005/8/layout/vList5"/>
    <dgm:cxn modelId="{148A2AB7-4064-4F3E-8EFC-88ACF02446CC}" type="presOf" srcId="{0A73A3EC-F5F6-47F4-97CA-95FB58EA380A}" destId="{B6C206DA-1781-4730-823E-8CBC5F3DACD9}" srcOrd="0" destOrd="0" presId="urn:microsoft.com/office/officeart/2005/8/layout/vList5"/>
    <dgm:cxn modelId="{C974953B-563F-4C19-8281-789C4870D9BF}" type="presParOf" srcId="{48536DD6-64F2-4E74-A3EE-1A88C5436241}" destId="{0938C545-11FD-4716-B256-9D89E835AE7F}" srcOrd="0" destOrd="0" presId="urn:microsoft.com/office/officeart/2005/8/layout/vList5"/>
    <dgm:cxn modelId="{4B325707-7066-48DE-9D1B-28F70FD08792}" type="presParOf" srcId="{0938C545-11FD-4716-B256-9D89E835AE7F}" destId="{0BCF626F-7FD9-4A0D-AF97-87C44F1A4367}" srcOrd="0" destOrd="0" presId="urn:microsoft.com/office/officeart/2005/8/layout/vList5"/>
    <dgm:cxn modelId="{B9CA3547-250D-418E-BC77-B83DD146BC66}" type="presParOf" srcId="{0938C545-11FD-4716-B256-9D89E835AE7F}" destId="{E8634BD6-728E-40A7-B168-986AB1C85B6F}" srcOrd="1" destOrd="0" presId="urn:microsoft.com/office/officeart/2005/8/layout/vList5"/>
    <dgm:cxn modelId="{042807F6-D6FE-4078-B156-DD034CF9F09D}" type="presParOf" srcId="{48536DD6-64F2-4E74-A3EE-1A88C5436241}" destId="{3E425390-105C-4CAE-A80A-F2FF6ECD2EE1}" srcOrd="1" destOrd="0" presId="urn:microsoft.com/office/officeart/2005/8/layout/vList5"/>
    <dgm:cxn modelId="{2771DD3D-BA40-461E-A1CC-707FD50DD2EC}" type="presParOf" srcId="{48536DD6-64F2-4E74-A3EE-1A88C5436241}" destId="{568BACFD-2005-448E-8B68-830AB6A382F6}" srcOrd="2" destOrd="0" presId="urn:microsoft.com/office/officeart/2005/8/layout/vList5"/>
    <dgm:cxn modelId="{7F5E5083-8FBF-4D09-9121-D08446E5D518}" type="presParOf" srcId="{568BACFD-2005-448E-8B68-830AB6A382F6}" destId="{5EDEE03E-A6F3-408B-BBC3-C487981556DF}" srcOrd="0" destOrd="0" presId="urn:microsoft.com/office/officeart/2005/8/layout/vList5"/>
    <dgm:cxn modelId="{12DB5AD8-B16E-40C0-84BF-D381FF7723BE}" type="presParOf" srcId="{568BACFD-2005-448E-8B68-830AB6A382F6}" destId="{B6C206DA-1781-4730-823E-8CBC5F3DACD9}" srcOrd="1" destOrd="0" presId="urn:microsoft.com/office/officeart/2005/8/layout/vList5"/>
    <dgm:cxn modelId="{14A3D2FB-2C7F-44F9-9B4C-BA6A70532B00}" type="presParOf" srcId="{48536DD6-64F2-4E74-A3EE-1A88C5436241}" destId="{80532F25-FBFE-4412-8C61-4CB5DEFBE0A4}" srcOrd="3" destOrd="0" presId="urn:microsoft.com/office/officeart/2005/8/layout/vList5"/>
    <dgm:cxn modelId="{9494902E-D075-47CB-AE1D-DF10F3A6409A}" type="presParOf" srcId="{48536DD6-64F2-4E74-A3EE-1A88C5436241}" destId="{7F3B3E59-4E3F-487D-83E7-B1B4AB963EA8}" srcOrd="4" destOrd="0" presId="urn:microsoft.com/office/officeart/2005/8/layout/vList5"/>
    <dgm:cxn modelId="{B42478DD-9425-4210-9D0B-B8D5EAA7A89D}" type="presParOf" srcId="{7F3B3E59-4E3F-487D-83E7-B1B4AB963EA8}" destId="{A0D9E0DC-8112-4CDB-99CE-7CBD0955AC42}" srcOrd="0" destOrd="0" presId="urn:microsoft.com/office/officeart/2005/8/layout/vList5"/>
    <dgm:cxn modelId="{E143BA34-663D-4F19-8085-16ADA4B337C7}" type="presParOf" srcId="{7F3B3E59-4E3F-487D-83E7-B1B4AB963EA8}" destId="{5A9EF704-BD44-48F2-A3E3-E04616D5FF9E}"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5CFD3709-0FDC-43C8-9C20-56F8AE85499F}"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zh-CN" altLang="en-US"/>
        </a:p>
      </dgm:t>
    </dgm:pt>
    <dgm:pt modelId="{B0683C12-E9DD-4931-83B2-F3300B7CBF37}">
      <dgm:prSet phldrT="[文本]"/>
      <dgm:spPr/>
      <dgm:t>
        <a:bodyPr/>
        <a:lstStyle/>
        <a:p>
          <a:pPr>
            <a:lnSpc>
              <a:spcPct val="130000"/>
            </a:lnSpc>
          </a:pPr>
          <a:r>
            <a:rPr lang="en-US" b="1" dirty="0" smtClean="0">
              <a:latin typeface="Times New Roman" pitchFamily="18" charset="0"/>
              <a:ea typeface="黑体" pitchFamily="49" charset="-122"/>
              <a:cs typeface="Times New Roman" pitchFamily="18" charset="0"/>
            </a:rPr>
            <a:t>2018</a:t>
          </a:r>
          <a:r>
            <a:rPr lang="zh-CN" b="1" dirty="0" smtClean="0">
              <a:latin typeface="Times New Roman" pitchFamily="18" charset="0"/>
              <a:ea typeface="黑体" pitchFamily="49" charset="-122"/>
              <a:cs typeface="Times New Roman" pitchFamily="18" charset="0"/>
            </a:rPr>
            <a:t>年</a:t>
          </a:r>
          <a:r>
            <a:rPr lang="en-US" b="1" dirty="0" smtClean="0">
              <a:latin typeface="Times New Roman" pitchFamily="18" charset="0"/>
              <a:ea typeface="黑体" pitchFamily="49" charset="-122"/>
              <a:cs typeface="Times New Roman" pitchFamily="18" charset="0"/>
            </a:rPr>
            <a:t>12</a:t>
          </a:r>
          <a:r>
            <a:rPr lang="zh-CN" b="1" dirty="0" smtClean="0">
              <a:latin typeface="Times New Roman" pitchFamily="18" charset="0"/>
              <a:ea typeface="黑体" pitchFamily="49" charset="-122"/>
              <a:cs typeface="Times New Roman" pitchFamily="18" charset="0"/>
            </a:rPr>
            <a:t>月</a:t>
          </a:r>
          <a:r>
            <a:rPr lang="en-US" b="1" dirty="0" smtClean="0">
              <a:latin typeface="Times New Roman" pitchFamily="18" charset="0"/>
              <a:ea typeface="黑体" pitchFamily="49" charset="-122"/>
              <a:cs typeface="Times New Roman" pitchFamily="18" charset="0"/>
            </a:rPr>
            <a:t>6</a:t>
          </a:r>
          <a:r>
            <a:rPr lang="zh-CN" b="1" dirty="0" smtClean="0">
              <a:latin typeface="Times New Roman" pitchFamily="18" charset="0"/>
              <a:ea typeface="黑体" pitchFamily="49" charset="-122"/>
              <a:cs typeface="Times New Roman" pitchFamily="18" charset="0"/>
            </a:rPr>
            <a:t>日发布实施</a:t>
          </a:r>
          <a:endParaRPr lang="zh-CN" altLang="en-US" b="1" dirty="0">
            <a:latin typeface="Times New Roman" pitchFamily="18" charset="0"/>
            <a:ea typeface="黑体" pitchFamily="49" charset="-122"/>
            <a:cs typeface="Times New Roman" pitchFamily="18" charset="0"/>
          </a:endParaRPr>
        </a:p>
      </dgm:t>
    </dgm:pt>
    <dgm:pt modelId="{EA2657B7-8402-40FB-AEAA-1F894FCF3015}" type="parTrans" cxnId="{117D5A83-B19A-4CD8-B3E0-E085C8D80FC2}">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E7E536B3-2E6B-4C7C-86EA-EDF7E99D2956}" type="sibTrans" cxnId="{117D5A83-B19A-4CD8-B3E0-E085C8D80FC2}">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23339126-5551-41E1-87C9-AB2AB77C1080}">
      <dgm:prSet phldrT="[文本]"/>
      <dgm:spPr/>
      <dgm:t>
        <a:bodyPr/>
        <a:lstStyle/>
        <a:p>
          <a:pPr>
            <a:lnSpc>
              <a:spcPct val="130000"/>
            </a:lnSpc>
          </a:pPr>
          <a:r>
            <a:rPr lang="zh-CN" b="1" dirty="0" smtClean="0">
              <a:latin typeface="Times New Roman" pitchFamily="18" charset="0"/>
              <a:ea typeface="黑体" pitchFamily="49" charset="-122"/>
              <a:cs typeface="Times New Roman" pitchFamily="18" charset="0"/>
            </a:rPr>
            <a:t>《国家自然科学基金资助项目会议评审驻会监督工作实施细则》（国科金发诚信〔</a:t>
          </a:r>
          <a:r>
            <a:rPr lang="en-US" b="1" dirty="0" smtClean="0">
              <a:latin typeface="Times New Roman" pitchFamily="18" charset="0"/>
              <a:ea typeface="黑体" pitchFamily="49" charset="-122"/>
              <a:cs typeface="Times New Roman" pitchFamily="18" charset="0"/>
            </a:rPr>
            <a:t>2018</a:t>
          </a:r>
          <a:r>
            <a:rPr lang="zh-CN" b="1" dirty="0" smtClean="0">
              <a:latin typeface="Times New Roman" pitchFamily="18" charset="0"/>
              <a:ea typeface="黑体" pitchFamily="49" charset="-122"/>
              <a:cs typeface="Times New Roman" pitchFamily="18" charset="0"/>
            </a:rPr>
            <a:t>〕</a:t>
          </a:r>
          <a:r>
            <a:rPr lang="en-US" b="1" dirty="0" smtClean="0">
              <a:latin typeface="Times New Roman" pitchFamily="18" charset="0"/>
              <a:ea typeface="黑体" pitchFamily="49" charset="-122"/>
              <a:cs typeface="Times New Roman" pitchFamily="18" charset="0"/>
            </a:rPr>
            <a:t>107</a:t>
          </a:r>
          <a:r>
            <a:rPr lang="zh-CN" b="1" dirty="0" smtClean="0">
              <a:latin typeface="Times New Roman" pitchFamily="18" charset="0"/>
              <a:ea typeface="黑体" pitchFamily="49" charset="-122"/>
              <a:cs typeface="Times New Roman" pitchFamily="18" charset="0"/>
            </a:rPr>
            <a:t>号</a:t>
          </a:r>
          <a:r>
            <a:rPr lang="en-US" altLang="zh-CN" b="1" dirty="0" smtClean="0">
              <a:latin typeface="Times New Roman" pitchFamily="18" charset="0"/>
              <a:ea typeface="黑体" pitchFamily="49" charset="-122"/>
              <a:cs typeface="Times New Roman" pitchFamily="18" charset="0"/>
            </a:rPr>
            <a:t>)</a:t>
          </a:r>
          <a:endParaRPr lang="zh-CN" altLang="en-US" b="1" dirty="0">
            <a:latin typeface="Times New Roman" pitchFamily="18" charset="0"/>
            <a:ea typeface="黑体" pitchFamily="49" charset="-122"/>
            <a:cs typeface="Times New Roman" pitchFamily="18" charset="0"/>
          </a:endParaRPr>
        </a:p>
      </dgm:t>
    </dgm:pt>
    <dgm:pt modelId="{19F0919E-7D7F-4D0F-B9A6-73794C163098}" type="parTrans" cxnId="{88F7CC22-9939-446B-BAAB-3C252F246824}">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93576639-4B12-4B76-952C-929BCB23147E}" type="sibTrans" cxnId="{88F7CC22-9939-446B-BAAB-3C252F246824}">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531C1638-800D-40F6-8588-3284B9110331}">
      <dgm:prSet phldrT="[文本]"/>
      <dgm:spPr/>
      <dgm:t>
        <a:bodyPr/>
        <a:lstStyle/>
        <a:p>
          <a:pPr>
            <a:lnSpc>
              <a:spcPct val="130000"/>
            </a:lnSpc>
          </a:pPr>
          <a:r>
            <a:rPr lang="en-US" b="1" dirty="0" smtClean="0">
              <a:latin typeface="Times New Roman" pitchFamily="18" charset="0"/>
              <a:ea typeface="黑体" pitchFamily="49" charset="-122"/>
              <a:cs typeface="Times New Roman" pitchFamily="18" charset="0"/>
            </a:rPr>
            <a:t>2018</a:t>
          </a:r>
          <a:r>
            <a:rPr lang="zh-CN" b="1" dirty="0" smtClean="0">
              <a:latin typeface="Times New Roman" pitchFamily="18" charset="0"/>
              <a:ea typeface="黑体" pitchFamily="49" charset="-122"/>
              <a:cs typeface="Times New Roman" pitchFamily="18" charset="0"/>
            </a:rPr>
            <a:t>年</a:t>
          </a:r>
          <a:r>
            <a:rPr lang="en-US" b="1" dirty="0" smtClean="0">
              <a:latin typeface="Times New Roman" pitchFamily="18" charset="0"/>
              <a:ea typeface="黑体" pitchFamily="49" charset="-122"/>
              <a:cs typeface="Times New Roman" pitchFamily="18" charset="0"/>
            </a:rPr>
            <a:t>7</a:t>
          </a:r>
          <a:r>
            <a:rPr lang="zh-CN" b="1" dirty="0" smtClean="0">
              <a:latin typeface="Times New Roman" pitchFamily="18" charset="0"/>
              <a:ea typeface="黑体" pitchFamily="49" charset="-122"/>
              <a:cs typeface="Times New Roman" pitchFamily="18" charset="0"/>
            </a:rPr>
            <a:t>月</a:t>
          </a:r>
          <a:r>
            <a:rPr lang="en-US" b="1" dirty="0" smtClean="0">
              <a:latin typeface="Times New Roman" pitchFamily="18" charset="0"/>
              <a:ea typeface="黑体" pitchFamily="49" charset="-122"/>
              <a:cs typeface="Times New Roman" pitchFamily="18" charset="0"/>
            </a:rPr>
            <a:t>26</a:t>
          </a:r>
          <a:r>
            <a:rPr lang="zh-CN" b="1" dirty="0" smtClean="0">
              <a:latin typeface="Times New Roman" pitchFamily="18" charset="0"/>
              <a:ea typeface="黑体" pitchFamily="49" charset="-122"/>
              <a:cs typeface="Times New Roman" pitchFamily="18" charset="0"/>
            </a:rPr>
            <a:t>日印发</a:t>
          </a:r>
          <a:endParaRPr lang="zh-CN" altLang="en-US" b="1" dirty="0">
            <a:latin typeface="Times New Roman" pitchFamily="18" charset="0"/>
            <a:ea typeface="黑体" pitchFamily="49" charset="-122"/>
            <a:cs typeface="Times New Roman" pitchFamily="18" charset="0"/>
          </a:endParaRPr>
        </a:p>
      </dgm:t>
    </dgm:pt>
    <dgm:pt modelId="{C1DA0B48-FB2A-428B-8E41-2F7C03222C59}" type="parTrans" cxnId="{E9C16BE5-5046-4863-AF2C-EA4BBB3F88E2}">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3582632A-0B63-42CA-B701-59691B2E0E5E}" type="sibTrans" cxnId="{E9C16BE5-5046-4863-AF2C-EA4BBB3F88E2}">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3B807B17-8B64-4809-AB06-56652E8A96D6}">
      <dgm:prSet phldrT="[文本]"/>
      <dgm:spPr/>
      <dgm:t>
        <a:bodyPr/>
        <a:lstStyle/>
        <a:p>
          <a:pPr>
            <a:lnSpc>
              <a:spcPct val="130000"/>
            </a:lnSpc>
          </a:pPr>
          <a:r>
            <a:rPr lang="zh-CN" b="1" dirty="0" smtClean="0">
              <a:latin typeface="Times New Roman" pitchFamily="18" charset="0"/>
              <a:ea typeface="黑体" pitchFamily="49" charset="-122"/>
              <a:cs typeface="Times New Roman" pitchFamily="18" charset="0"/>
            </a:rPr>
            <a:t>《贯彻落实中共中央办公厅 国务院办公厅〈关于进一步加强科研诚信建设的若干意见〉强化国家自然科学基金监督体系的初步方案》</a:t>
          </a:r>
          <a:r>
            <a:rPr lang="en-US" altLang="zh-CN" b="1" dirty="0" smtClean="0">
              <a:latin typeface="Times New Roman" pitchFamily="18" charset="0"/>
              <a:ea typeface="黑体" pitchFamily="49" charset="-122"/>
              <a:cs typeface="Times New Roman" pitchFamily="18" charset="0"/>
            </a:rPr>
            <a:t>(</a:t>
          </a:r>
          <a:r>
            <a:rPr lang="zh-CN" b="1" dirty="0" smtClean="0">
              <a:latin typeface="Times New Roman" pitchFamily="18" charset="0"/>
              <a:ea typeface="黑体" pitchFamily="49" charset="-122"/>
              <a:cs typeface="Times New Roman" pitchFamily="18" charset="0"/>
            </a:rPr>
            <a:t>国科金办函诚〔</a:t>
          </a:r>
          <a:r>
            <a:rPr lang="en-US" b="1" dirty="0" smtClean="0">
              <a:latin typeface="Times New Roman" pitchFamily="18" charset="0"/>
              <a:ea typeface="黑体" pitchFamily="49" charset="-122"/>
              <a:cs typeface="Times New Roman" pitchFamily="18" charset="0"/>
            </a:rPr>
            <a:t>2018</a:t>
          </a:r>
          <a:r>
            <a:rPr lang="zh-CN" b="1" dirty="0" smtClean="0">
              <a:latin typeface="Times New Roman" pitchFamily="18" charset="0"/>
              <a:ea typeface="黑体" pitchFamily="49" charset="-122"/>
              <a:cs typeface="Times New Roman" pitchFamily="18" charset="0"/>
            </a:rPr>
            <a:t>〕</a:t>
          </a:r>
          <a:r>
            <a:rPr lang="en-US" b="1" dirty="0" smtClean="0">
              <a:latin typeface="Times New Roman" pitchFamily="18" charset="0"/>
              <a:ea typeface="黑体" pitchFamily="49" charset="-122"/>
              <a:cs typeface="Times New Roman" pitchFamily="18" charset="0"/>
            </a:rPr>
            <a:t>12</a:t>
          </a:r>
          <a:r>
            <a:rPr lang="zh-CN" b="1" dirty="0" smtClean="0">
              <a:latin typeface="Times New Roman" pitchFamily="18" charset="0"/>
              <a:ea typeface="黑体" pitchFamily="49" charset="-122"/>
              <a:cs typeface="Times New Roman" pitchFamily="18" charset="0"/>
            </a:rPr>
            <a:t>号</a:t>
          </a:r>
          <a:r>
            <a:rPr lang="en-US" altLang="zh-CN" b="1" dirty="0" smtClean="0">
              <a:latin typeface="Times New Roman" pitchFamily="18" charset="0"/>
              <a:ea typeface="黑体" pitchFamily="49" charset="-122"/>
              <a:cs typeface="Times New Roman" pitchFamily="18" charset="0"/>
            </a:rPr>
            <a:t>)</a:t>
          </a:r>
          <a:endParaRPr lang="zh-CN" altLang="en-US" b="1" dirty="0">
            <a:latin typeface="Times New Roman" pitchFamily="18" charset="0"/>
            <a:ea typeface="黑体" pitchFamily="49" charset="-122"/>
            <a:cs typeface="Times New Roman" pitchFamily="18" charset="0"/>
          </a:endParaRPr>
        </a:p>
      </dgm:t>
    </dgm:pt>
    <dgm:pt modelId="{D165C2CA-4353-4F74-AFD7-7F29E799BEE3}" type="parTrans" cxnId="{E8D8CA32-CD7E-4ED6-BF0B-CD15F9AFBABA}">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4E853CC7-050E-4186-9338-3E1A45481019}" type="sibTrans" cxnId="{E8D8CA32-CD7E-4ED6-BF0B-CD15F9AFBABA}">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B063AF1E-5271-4434-9429-896BDAE963C4}">
      <dgm:prSet phldrT="[文本]"/>
      <dgm:spPr/>
      <dgm:t>
        <a:bodyPr/>
        <a:lstStyle/>
        <a:p>
          <a:pPr>
            <a:lnSpc>
              <a:spcPct val="130000"/>
            </a:lnSpc>
          </a:pPr>
          <a:r>
            <a:rPr lang="en-US" b="1" dirty="0" smtClean="0">
              <a:latin typeface="Times New Roman" pitchFamily="18" charset="0"/>
              <a:ea typeface="黑体" pitchFamily="49" charset="-122"/>
              <a:cs typeface="Times New Roman" pitchFamily="18" charset="0"/>
            </a:rPr>
            <a:t>2019</a:t>
          </a:r>
          <a:r>
            <a:rPr lang="zh-CN" b="1" dirty="0" smtClean="0">
              <a:latin typeface="Times New Roman" pitchFamily="18" charset="0"/>
              <a:ea typeface="黑体" pitchFamily="49" charset="-122"/>
              <a:cs typeface="Times New Roman" pitchFamily="18" charset="0"/>
            </a:rPr>
            <a:t>年</a:t>
          </a:r>
          <a:r>
            <a:rPr lang="en-US" b="1" dirty="0" smtClean="0">
              <a:latin typeface="Times New Roman" pitchFamily="18" charset="0"/>
              <a:ea typeface="黑体" pitchFamily="49" charset="-122"/>
              <a:cs typeface="Times New Roman" pitchFamily="18" charset="0"/>
            </a:rPr>
            <a:t>10</a:t>
          </a:r>
          <a:r>
            <a:rPr lang="zh-CN" b="1" dirty="0" smtClean="0">
              <a:latin typeface="Times New Roman" pitchFamily="18" charset="0"/>
              <a:ea typeface="黑体" pitchFamily="49" charset="-122"/>
              <a:cs typeface="Times New Roman" pitchFamily="18" charset="0"/>
            </a:rPr>
            <a:t>月</a:t>
          </a:r>
          <a:r>
            <a:rPr lang="en-US" b="1" dirty="0" smtClean="0">
              <a:latin typeface="Times New Roman" pitchFamily="18" charset="0"/>
              <a:ea typeface="黑体" pitchFamily="49" charset="-122"/>
              <a:cs typeface="Times New Roman" pitchFamily="18" charset="0"/>
            </a:rPr>
            <a:t>21</a:t>
          </a:r>
          <a:r>
            <a:rPr lang="zh-CN" b="1" dirty="0" smtClean="0">
              <a:latin typeface="Times New Roman" pitchFamily="18" charset="0"/>
              <a:ea typeface="黑体" pitchFamily="49" charset="-122"/>
              <a:cs typeface="Times New Roman" pitchFamily="18" charset="0"/>
            </a:rPr>
            <a:t>日印发</a:t>
          </a:r>
          <a:endParaRPr lang="zh-CN" altLang="en-US" b="1" dirty="0">
            <a:latin typeface="Times New Roman" pitchFamily="18" charset="0"/>
            <a:ea typeface="黑体" pitchFamily="49" charset="-122"/>
            <a:cs typeface="Times New Roman" pitchFamily="18" charset="0"/>
          </a:endParaRPr>
        </a:p>
      </dgm:t>
    </dgm:pt>
    <dgm:pt modelId="{753F1449-623C-4522-B4E0-49D0388B0399}" type="parTrans" cxnId="{C655011A-88F3-4C3D-BBA1-61988238402D}">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172AEF28-0356-4B9D-A68B-F3FC129C3657}" type="sibTrans" cxnId="{C655011A-88F3-4C3D-BBA1-61988238402D}">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F5C9103E-67DC-4975-BB98-A9112AD76293}">
      <dgm:prSet phldrT="[文本]"/>
      <dgm:spPr/>
      <dgm:t>
        <a:bodyPr/>
        <a:lstStyle/>
        <a:p>
          <a:pPr>
            <a:lnSpc>
              <a:spcPct val="130000"/>
            </a:lnSpc>
          </a:pPr>
          <a:r>
            <a:rPr lang="zh-CN" b="1" dirty="0" smtClean="0">
              <a:latin typeface="Times New Roman" pitchFamily="18" charset="0"/>
              <a:ea typeface="黑体" pitchFamily="49" charset="-122"/>
              <a:cs typeface="Times New Roman" pitchFamily="18" charset="0"/>
            </a:rPr>
            <a:t>《关于贯彻落实〈关于进一步弘扬科学家精神加强作风和学风建设的意见〉的工作方案》（国科金党组发〔</a:t>
          </a:r>
          <a:r>
            <a:rPr lang="en-US" b="1" dirty="0" smtClean="0">
              <a:latin typeface="Times New Roman" pitchFamily="18" charset="0"/>
              <a:ea typeface="黑体" pitchFamily="49" charset="-122"/>
              <a:cs typeface="Times New Roman" pitchFamily="18" charset="0"/>
            </a:rPr>
            <a:t>2019</a:t>
          </a:r>
          <a:r>
            <a:rPr lang="zh-CN" b="1" dirty="0" smtClean="0">
              <a:latin typeface="Times New Roman" pitchFamily="18" charset="0"/>
              <a:ea typeface="黑体" pitchFamily="49" charset="-122"/>
              <a:cs typeface="Times New Roman" pitchFamily="18" charset="0"/>
            </a:rPr>
            <a:t>〕</a:t>
          </a:r>
          <a:r>
            <a:rPr lang="en-US" b="1" dirty="0" smtClean="0">
              <a:latin typeface="Times New Roman" pitchFamily="18" charset="0"/>
              <a:ea typeface="黑体" pitchFamily="49" charset="-122"/>
              <a:cs typeface="Times New Roman" pitchFamily="18" charset="0"/>
            </a:rPr>
            <a:t>37</a:t>
          </a:r>
          <a:r>
            <a:rPr lang="zh-CN" b="1" dirty="0" smtClean="0">
              <a:latin typeface="Times New Roman" pitchFamily="18" charset="0"/>
              <a:ea typeface="黑体" pitchFamily="49" charset="-122"/>
              <a:cs typeface="Times New Roman" pitchFamily="18" charset="0"/>
            </a:rPr>
            <a:t>号</a:t>
          </a:r>
          <a:r>
            <a:rPr lang="en-US" altLang="zh-CN" b="1" dirty="0" smtClean="0">
              <a:latin typeface="Times New Roman" pitchFamily="18" charset="0"/>
              <a:ea typeface="黑体" pitchFamily="49" charset="-122"/>
              <a:cs typeface="Times New Roman" pitchFamily="18" charset="0"/>
            </a:rPr>
            <a:t>)</a:t>
          </a:r>
          <a:endParaRPr lang="zh-CN" altLang="en-US" b="1" dirty="0">
            <a:latin typeface="Times New Roman" pitchFamily="18" charset="0"/>
            <a:ea typeface="黑体" pitchFamily="49" charset="-122"/>
            <a:cs typeface="Times New Roman" pitchFamily="18" charset="0"/>
          </a:endParaRPr>
        </a:p>
      </dgm:t>
    </dgm:pt>
    <dgm:pt modelId="{7AE21E90-85E3-425A-BA1B-B1FC7D2D3A76}" type="parTrans" cxnId="{9DEDA7E1-FAC3-4980-BE5F-2ECB669B0B82}">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1F8EA102-B812-4F04-B792-A21471C46409}" type="sibTrans" cxnId="{9DEDA7E1-FAC3-4980-BE5F-2ECB669B0B82}">
      <dgm:prSet/>
      <dgm:spPr/>
      <dgm:t>
        <a:bodyPr/>
        <a:lstStyle/>
        <a:p>
          <a:pPr>
            <a:lnSpc>
              <a:spcPct val="130000"/>
            </a:lnSpc>
          </a:pPr>
          <a:endParaRPr lang="zh-CN" altLang="en-US" b="1">
            <a:latin typeface="Times New Roman" pitchFamily="18" charset="0"/>
            <a:ea typeface="黑体" pitchFamily="49" charset="-122"/>
            <a:cs typeface="Times New Roman" pitchFamily="18" charset="0"/>
          </a:endParaRPr>
        </a:p>
      </dgm:t>
    </dgm:pt>
    <dgm:pt modelId="{FF08878F-9136-4534-9A00-BEEAF3D97046}" type="pres">
      <dgm:prSet presAssocID="{5CFD3709-0FDC-43C8-9C20-56F8AE85499F}" presName="Name0" presStyleCnt="0">
        <dgm:presLayoutVars>
          <dgm:dir/>
          <dgm:resizeHandles val="exact"/>
        </dgm:presLayoutVars>
      </dgm:prSet>
      <dgm:spPr/>
      <dgm:t>
        <a:bodyPr/>
        <a:lstStyle/>
        <a:p>
          <a:endParaRPr lang="zh-CN" altLang="en-US"/>
        </a:p>
      </dgm:t>
    </dgm:pt>
    <dgm:pt modelId="{4747909F-4417-42FB-BC8F-52930B655B84}" type="pres">
      <dgm:prSet presAssocID="{B0683C12-E9DD-4931-83B2-F3300B7CBF37}" presName="node" presStyleLbl="node1" presStyleIdx="0" presStyleCnt="3">
        <dgm:presLayoutVars>
          <dgm:bulletEnabled val="1"/>
        </dgm:presLayoutVars>
      </dgm:prSet>
      <dgm:spPr/>
      <dgm:t>
        <a:bodyPr/>
        <a:lstStyle/>
        <a:p>
          <a:endParaRPr lang="zh-CN" altLang="en-US"/>
        </a:p>
      </dgm:t>
    </dgm:pt>
    <dgm:pt modelId="{2FEE504C-DAED-4109-AAD7-C9911DF6879A}" type="pres">
      <dgm:prSet presAssocID="{E7E536B3-2E6B-4C7C-86EA-EDF7E99D2956}" presName="sibTrans" presStyleCnt="0"/>
      <dgm:spPr/>
    </dgm:pt>
    <dgm:pt modelId="{A920AAE9-6723-4495-BDC2-309096268E50}" type="pres">
      <dgm:prSet presAssocID="{531C1638-800D-40F6-8588-3284B9110331}" presName="node" presStyleLbl="node1" presStyleIdx="1" presStyleCnt="3">
        <dgm:presLayoutVars>
          <dgm:bulletEnabled val="1"/>
        </dgm:presLayoutVars>
      </dgm:prSet>
      <dgm:spPr/>
      <dgm:t>
        <a:bodyPr/>
        <a:lstStyle/>
        <a:p>
          <a:endParaRPr lang="zh-CN" altLang="en-US"/>
        </a:p>
      </dgm:t>
    </dgm:pt>
    <dgm:pt modelId="{0F495A3E-1FC0-4063-A1EE-DB62B6063610}" type="pres">
      <dgm:prSet presAssocID="{3582632A-0B63-42CA-B701-59691B2E0E5E}" presName="sibTrans" presStyleCnt="0"/>
      <dgm:spPr/>
    </dgm:pt>
    <dgm:pt modelId="{FD6BE720-24AA-414D-87FD-ED5AC57C6BD4}" type="pres">
      <dgm:prSet presAssocID="{B063AF1E-5271-4434-9429-896BDAE963C4}" presName="node" presStyleLbl="node1" presStyleIdx="2" presStyleCnt="3">
        <dgm:presLayoutVars>
          <dgm:bulletEnabled val="1"/>
        </dgm:presLayoutVars>
      </dgm:prSet>
      <dgm:spPr/>
      <dgm:t>
        <a:bodyPr/>
        <a:lstStyle/>
        <a:p>
          <a:endParaRPr lang="zh-CN" altLang="en-US"/>
        </a:p>
      </dgm:t>
    </dgm:pt>
  </dgm:ptLst>
  <dgm:cxnLst>
    <dgm:cxn modelId="{CCA469DF-6B89-417A-BEEC-B7841F86910E}" type="presOf" srcId="{23339126-5551-41E1-87C9-AB2AB77C1080}" destId="{4747909F-4417-42FB-BC8F-52930B655B84}" srcOrd="0" destOrd="1" presId="urn:microsoft.com/office/officeart/2005/8/layout/hList6"/>
    <dgm:cxn modelId="{E11F90FF-9D0F-4D1A-8113-4B3B7B50F2F9}" type="presOf" srcId="{B0683C12-E9DD-4931-83B2-F3300B7CBF37}" destId="{4747909F-4417-42FB-BC8F-52930B655B84}" srcOrd="0" destOrd="0" presId="urn:microsoft.com/office/officeart/2005/8/layout/hList6"/>
    <dgm:cxn modelId="{596066CC-1E99-4824-9F83-061103EC9EEA}" type="presOf" srcId="{3B807B17-8B64-4809-AB06-56652E8A96D6}" destId="{A920AAE9-6723-4495-BDC2-309096268E50}" srcOrd="0" destOrd="1" presId="urn:microsoft.com/office/officeart/2005/8/layout/hList6"/>
    <dgm:cxn modelId="{117D5A83-B19A-4CD8-B3E0-E085C8D80FC2}" srcId="{5CFD3709-0FDC-43C8-9C20-56F8AE85499F}" destId="{B0683C12-E9DD-4931-83B2-F3300B7CBF37}" srcOrd="0" destOrd="0" parTransId="{EA2657B7-8402-40FB-AEAA-1F894FCF3015}" sibTransId="{E7E536B3-2E6B-4C7C-86EA-EDF7E99D2956}"/>
    <dgm:cxn modelId="{E8D8CA32-CD7E-4ED6-BF0B-CD15F9AFBABA}" srcId="{531C1638-800D-40F6-8588-3284B9110331}" destId="{3B807B17-8B64-4809-AB06-56652E8A96D6}" srcOrd="0" destOrd="0" parTransId="{D165C2CA-4353-4F74-AFD7-7F29E799BEE3}" sibTransId="{4E853CC7-050E-4186-9338-3E1A45481019}"/>
    <dgm:cxn modelId="{88F7CC22-9939-446B-BAAB-3C252F246824}" srcId="{B0683C12-E9DD-4931-83B2-F3300B7CBF37}" destId="{23339126-5551-41E1-87C9-AB2AB77C1080}" srcOrd="0" destOrd="0" parTransId="{19F0919E-7D7F-4D0F-B9A6-73794C163098}" sibTransId="{93576639-4B12-4B76-952C-929BCB23147E}"/>
    <dgm:cxn modelId="{49520671-D344-420A-8A21-C39D09B6D25A}" type="presOf" srcId="{531C1638-800D-40F6-8588-3284B9110331}" destId="{A920AAE9-6723-4495-BDC2-309096268E50}" srcOrd="0" destOrd="0" presId="urn:microsoft.com/office/officeart/2005/8/layout/hList6"/>
    <dgm:cxn modelId="{9DEDA7E1-FAC3-4980-BE5F-2ECB669B0B82}" srcId="{B063AF1E-5271-4434-9429-896BDAE963C4}" destId="{F5C9103E-67DC-4975-BB98-A9112AD76293}" srcOrd="0" destOrd="0" parTransId="{7AE21E90-85E3-425A-BA1B-B1FC7D2D3A76}" sibTransId="{1F8EA102-B812-4F04-B792-A21471C46409}"/>
    <dgm:cxn modelId="{7E487F5F-AD30-4A75-BA62-108FEF883078}" type="presOf" srcId="{5CFD3709-0FDC-43C8-9C20-56F8AE85499F}" destId="{FF08878F-9136-4534-9A00-BEEAF3D97046}" srcOrd="0" destOrd="0" presId="urn:microsoft.com/office/officeart/2005/8/layout/hList6"/>
    <dgm:cxn modelId="{F3F4B5C5-8840-4496-94B6-A52A5BDE75F8}" type="presOf" srcId="{F5C9103E-67DC-4975-BB98-A9112AD76293}" destId="{FD6BE720-24AA-414D-87FD-ED5AC57C6BD4}" srcOrd="0" destOrd="1" presId="urn:microsoft.com/office/officeart/2005/8/layout/hList6"/>
    <dgm:cxn modelId="{E9C16BE5-5046-4863-AF2C-EA4BBB3F88E2}" srcId="{5CFD3709-0FDC-43C8-9C20-56F8AE85499F}" destId="{531C1638-800D-40F6-8588-3284B9110331}" srcOrd="1" destOrd="0" parTransId="{C1DA0B48-FB2A-428B-8E41-2F7C03222C59}" sibTransId="{3582632A-0B63-42CA-B701-59691B2E0E5E}"/>
    <dgm:cxn modelId="{C655011A-88F3-4C3D-BBA1-61988238402D}" srcId="{5CFD3709-0FDC-43C8-9C20-56F8AE85499F}" destId="{B063AF1E-5271-4434-9429-896BDAE963C4}" srcOrd="2" destOrd="0" parTransId="{753F1449-623C-4522-B4E0-49D0388B0399}" sibTransId="{172AEF28-0356-4B9D-A68B-F3FC129C3657}"/>
    <dgm:cxn modelId="{5C02E6EA-5A2D-4EF3-8F17-6B861ADD134A}" type="presOf" srcId="{B063AF1E-5271-4434-9429-896BDAE963C4}" destId="{FD6BE720-24AA-414D-87FD-ED5AC57C6BD4}" srcOrd="0" destOrd="0" presId="urn:microsoft.com/office/officeart/2005/8/layout/hList6"/>
    <dgm:cxn modelId="{0C145A09-7E0B-4C2E-ABD9-97C0EB86342D}" type="presParOf" srcId="{FF08878F-9136-4534-9A00-BEEAF3D97046}" destId="{4747909F-4417-42FB-BC8F-52930B655B84}" srcOrd="0" destOrd="0" presId="urn:microsoft.com/office/officeart/2005/8/layout/hList6"/>
    <dgm:cxn modelId="{AA8B5D4E-4ECA-4C15-A7B7-D28617FC2586}" type="presParOf" srcId="{FF08878F-9136-4534-9A00-BEEAF3D97046}" destId="{2FEE504C-DAED-4109-AAD7-C9911DF6879A}" srcOrd="1" destOrd="0" presId="urn:microsoft.com/office/officeart/2005/8/layout/hList6"/>
    <dgm:cxn modelId="{1F404354-13CF-4054-8B5B-B348BF4D1856}" type="presParOf" srcId="{FF08878F-9136-4534-9A00-BEEAF3D97046}" destId="{A920AAE9-6723-4495-BDC2-309096268E50}" srcOrd="2" destOrd="0" presId="urn:microsoft.com/office/officeart/2005/8/layout/hList6"/>
    <dgm:cxn modelId="{337D936D-8155-4056-A062-DF94CB5B30D6}" type="presParOf" srcId="{FF08878F-9136-4534-9A00-BEEAF3D97046}" destId="{0F495A3E-1FC0-4063-A1EE-DB62B6063610}" srcOrd="3" destOrd="0" presId="urn:microsoft.com/office/officeart/2005/8/layout/hList6"/>
    <dgm:cxn modelId="{AC8FC7B2-2162-470B-A653-BFD82415F23D}" type="presParOf" srcId="{FF08878F-9136-4534-9A00-BEEAF3D97046}" destId="{FD6BE720-24AA-414D-87FD-ED5AC57C6BD4}" srcOrd="4" destOrd="0" presId="urn:microsoft.com/office/officeart/2005/8/layout/hList6"/>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C162830-46A3-4C23-9014-C218E6A0F0E6}" type="datetimeFigureOut">
              <a:rPr lang="zh-CN" altLang="en-US" smtClean="0"/>
              <a:pPr/>
              <a:t>2019-12-10</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C01BDE-299D-46D8-B76E-3C11613E4A9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A2BBB89-8C4D-4294-BD04-D3999A112C00}" type="datetimeFigureOut">
              <a:rPr lang="zh-CN" altLang="en-US"/>
              <a:pPr>
                <a:defRPr/>
              </a:pPr>
              <a:t>2019-12-10</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D4F481C-BDCA-420B-86BF-3B4D75C74AB8}" type="slidenum">
              <a:rPr lang="zh-CN" altLang="en-US"/>
              <a:pPr>
                <a:defRPr/>
              </a:pPr>
              <a:t>‹#›</a:t>
            </a:fld>
            <a:endParaRPr lang="zh-CN" altLang="en-US"/>
          </a:p>
        </p:txBody>
      </p:sp>
    </p:spTree>
    <p:extLst>
      <p:ext uri="{BB962C8B-B14F-4D97-AF65-F5344CB8AC3E}">
        <p14:creationId xmlns="" xmlns:p14="http://schemas.microsoft.com/office/powerpoint/2010/main" val="2051227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a:ln/>
        </p:spPr>
        <p:txBody>
          <a:bodyPr/>
          <a:lstStyle/>
          <a:p>
            <a:pPr>
              <a:spcBef>
                <a:spcPts val="600"/>
              </a:spcBef>
            </a:pPr>
            <a:r>
              <a:rPr lang="zh-CN" altLang="en-US" dirty="0" smtClean="0">
                <a:latin typeface="Arial" pitchFamily="34" charset="0"/>
              </a:rPr>
              <a:t>当前基础研究进入。。。。繁荣强化基础。。。。</a:t>
            </a:r>
            <a:endParaRPr lang="en-US" altLang="zh-CN" dirty="0" smtClean="0">
              <a:latin typeface="Arial" pitchFamily="34" charset="0"/>
            </a:endParaRPr>
          </a:p>
          <a:p>
            <a:pPr>
              <a:spcBef>
                <a:spcPts val="600"/>
              </a:spcBef>
            </a:pPr>
            <a:r>
              <a:rPr lang="zh-CN" altLang="en-US" dirty="0" smtClean="0">
                <a:latin typeface="Arial" pitchFamily="34" charset="0"/>
              </a:rPr>
              <a:t>近年来中央财政持续加大对基础的投入，每年以平均</a:t>
            </a:r>
            <a:r>
              <a:rPr lang="en-US" altLang="zh-CN" dirty="0" smtClean="0">
                <a:latin typeface="Arial" pitchFamily="34" charset="0"/>
              </a:rPr>
              <a:t>10%</a:t>
            </a:r>
            <a:r>
              <a:rPr lang="zh-CN" altLang="en-US" dirty="0" smtClean="0">
                <a:latin typeface="Arial" pitchFamily="34" charset="0"/>
              </a:rPr>
              <a:t>以上的比例递增，至</a:t>
            </a:r>
            <a:r>
              <a:rPr lang="en-US" altLang="zh-CN" dirty="0" smtClean="0">
                <a:latin typeface="Arial" pitchFamily="34" charset="0"/>
              </a:rPr>
              <a:t>2018</a:t>
            </a:r>
            <a:r>
              <a:rPr lang="zh-CN" altLang="en-US" dirty="0" smtClean="0">
                <a:latin typeface="Arial" pitchFamily="34" charset="0"/>
              </a:rPr>
              <a:t>年，资金预算投入突破</a:t>
            </a:r>
            <a:r>
              <a:rPr lang="en-US" altLang="zh-CN" dirty="0" smtClean="0">
                <a:latin typeface="Arial" pitchFamily="34" charset="0"/>
              </a:rPr>
              <a:t>310</a:t>
            </a:r>
            <a:r>
              <a:rPr lang="zh-CN" altLang="en-US" dirty="0" smtClean="0">
                <a:latin typeface="Arial" pitchFamily="34" charset="0"/>
              </a:rPr>
              <a:t>亿元。</a:t>
            </a:r>
            <a:endParaRPr lang="en-US" altLang="zh-CN" dirty="0" smtClean="0">
              <a:latin typeface="Arial" pitchFamily="34" charset="0"/>
            </a:endParaRPr>
          </a:p>
          <a:p>
            <a:pPr>
              <a:spcBef>
                <a:spcPts val="600"/>
              </a:spcBef>
            </a:pPr>
            <a:r>
              <a:rPr lang="zh-CN" altLang="en-US" dirty="0" smtClean="0">
                <a:latin typeface="Arial" pitchFamily="34" charset="0"/>
              </a:rPr>
              <a:t>因此管好用好科学基金是深化科技体制改革和新时代科学基金体系改革的必然要求</a:t>
            </a:r>
          </a:p>
        </p:txBody>
      </p:sp>
      <p:sp>
        <p:nvSpPr>
          <p:cNvPr id="39940" name="页脚占位符 4"/>
          <p:cNvSpPr>
            <a:spLocks noGrp="1"/>
          </p:cNvSpPr>
          <p:nvPr>
            <p:ph type="ftr" sz="quarter" idx="4"/>
          </p:nvPr>
        </p:nvSpPr>
        <p:spPr>
          <a:noFill/>
        </p:spPr>
        <p:txBody>
          <a:bodyPr/>
          <a:lstStyle/>
          <a:p>
            <a:pPr>
              <a:buFont typeface="Arial" pitchFamily="34" charset="0"/>
              <a:buNone/>
            </a:pPr>
            <a:endParaRPr lang="en-US"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58750" cy="158750"/>
        </p:xfrm>
        <a:graphic>
          <a:graphicData uri="http://schemas.openxmlformats.org/presentationml/2006/ole">
            <p:oleObj spid="_x0000_s273412" name="think-cell Slide" r:id="rId3" imgW="360" imgH="360" progId="">
              <p:embed/>
            </p:oleObj>
          </a:graphicData>
        </a:graphic>
      </p:graphicFrame>
      <p:sp>
        <p:nvSpPr>
          <p:cNvPr id="6" name="矩形 8"/>
          <p:cNvSpPr/>
          <p:nvPr/>
        </p:nvSpPr>
        <p:spPr bwMode="auto">
          <a:xfrm>
            <a:off x="0" y="1804988"/>
            <a:ext cx="9144000" cy="36512"/>
          </a:xfrm>
          <a:prstGeom prst="rect">
            <a:avLst/>
          </a:prstGeom>
          <a:solidFill>
            <a:srgbClr val="2D206F">
              <a:alpha val="80000"/>
            </a:srgb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zh-CN" altLang="en-US" sz="1500" b="1">
              <a:solidFill>
                <a:schemeClr val="bg1"/>
              </a:solidFill>
              <a:latin typeface="华文楷体" pitchFamily="2" charset="-122"/>
              <a:ea typeface="华文楷体" pitchFamily="2" charset="-122"/>
            </a:endParaRPr>
          </a:p>
        </p:txBody>
      </p:sp>
      <p:sp>
        <p:nvSpPr>
          <p:cNvPr id="7" name="矩形 10"/>
          <p:cNvSpPr/>
          <p:nvPr/>
        </p:nvSpPr>
        <p:spPr bwMode="auto">
          <a:xfrm>
            <a:off x="0" y="3440113"/>
            <a:ext cx="9144000" cy="34925"/>
          </a:xfrm>
          <a:prstGeom prst="rect">
            <a:avLst/>
          </a:prstGeom>
          <a:solidFill>
            <a:srgbClr val="2D206F">
              <a:alpha val="80000"/>
            </a:srgb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zh-CN" altLang="en-US" sz="1500" b="1">
              <a:solidFill>
                <a:schemeClr val="bg1"/>
              </a:solidFill>
              <a:latin typeface="华文楷体" pitchFamily="2" charset="-122"/>
              <a:ea typeface="华文楷体" pitchFamily="2" charset="-122"/>
            </a:endParaRPr>
          </a:p>
        </p:txBody>
      </p:sp>
      <p:sp>
        <p:nvSpPr>
          <p:cNvPr id="2" name="标题 1"/>
          <p:cNvSpPr>
            <a:spLocks noGrp="1"/>
          </p:cNvSpPr>
          <p:nvPr>
            <p:ph type="ctrTitle"/>
          </p:nvPr>
        </p:nvSpPr>
        <p:spPr>
          <a:xfrm>
            <a:off x="0" y="1852771"/>
            <a:ext cx="9144000" cy="1572765"/>
          </a:xfrm>
        </p:spPr>
        <p:txBody>
          <a:bodyPr/>
          <a:lstStyle>
            <a:lvl1pPr>
              <a:defRPr sz="3800" b="1">
                <a:solidFill>
                  <a:srgbClr val="2D206F"/>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4005064"/>
            <a:ext cx="6400800" cy="2328664"/>
          </a:xfrm>
        </p:spPr>
        <p:txBody>
          <a:bodyPr/>
          <a:lstStyle>
            <a:lvl1pPr marL="0" indent="0" algn="ctr">
              <a:spcBef>
                <a:spcPts val="200"/>
              </a:spcBef>
              <a:spcAft>
                <a:spcPts val="200"/>
              </a:spcAft>
              <a:buNone/>
              <a:defRPr b="1">
                <a:solidFill>
                  <a:srgbClr val="2D206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pic>
        <p:nvPicPr>
          <p:cNvPr id="8" name="图片 7" descr="图片1.jpg"/>
          <p:cNvPicPr>
            <a:picLocks noChangeAspect="1"/>
          </p:cNvPicPr>
          <p:nvPr userDrawn="1"/>
        </p:nvPicPr>
        <p:blipFill>
          <a:blip r:embed="rId4" cstate="print"/>
          <a:stretch>
            <a:fillRect/>
          </a:stretch>
        </p:blipFill>
        <p:spPr>
          <a:xfrm>
            <a:off x="27152" y="49188"/>
            <a:ext cx="4544848" cy="10001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正文">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58750" cy="158750"/>
        </p:xfrm>
        <a:graphic>
          <a:graphicData uri="http://schemas.openxmlformats.org/presentationml/2006/ole">
            <p:oleObj spid="_x0000_s274436" name="think-cell Slide" r:id="rId3" imgW="360" imgH="360" progId="">
              <p:embed/>
            </p:oleObj>
          </a:graphicData>
        </a:graphic>
      </p:graphicFrame>
      <p:sp>
        <p:nvSpPr>
          <p:cNvPr id="5" name="矩形 5"/>
          <p:cNvSpPr/>
          <p:nvPr/>
        </p:nvSpPr>
        <p:spPr bwMode="auto">
          <a:xfrm>
            <a:off x="0" y="1087438"/>
            <a:ext cx="9144000" cy="36512"/>
          </a:xfrm>
          <a:prstGeom prst="rect">
            <a:avLst/>
          </a:prstGeom>
          <a:gradFill flip="none" rotWithShape="1">
            <a:gsLst>
              <a:gs pos="50000">
                <a:srgbClr val="2D206F"/>
              </a:gs>
              <a:gs pos="100000">
                <a:schemeClr val="accent1">
                  <a:tint val="23500"/>
                  <a:satMod val="160000"/>
                </a:schemeClr>
              </a:gs>
            </a:gsLst>
            <a:lin ang="0" scaled="1"/>
            <a:tileRect/>
          </a:gra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zh-CN" altLang="en-US" sz="1500" b="1">
              <a:solidFill>
                <a:schemeClr val="bg1"/>
              </a:solidFill>
              <a:latin typeface="华文楷体" pitchFamily="2" charset="-122"/>
              <a:ea typeface="华文楷体" pitchFamily="2" charset="-122"/>
            </a:endParaRPr>
          </a:p>
        </p:txBody>
      </p:sp>
      <p:sp>
        <p:nvSpPr>
          <p:cNvPr id="2" name="标题 1"/>
          <p:cNvSpPr>
            <a:spLocks noGrp="1"/>
          </p:cNvSpPr>
          <p:nvPr>
            <p:ph type="title"/>
          </p:nvPr>
        </p:nvSpPr>
        <p:spPr>
          <a:xfrm>
            <a:off x="395536" y="116632"/>
            <a:ext cx="8424936" cy="936104"/>
          </a:xfrm>
        </p:spPr>
        <p:txBody>
          <a:bodyPr lIns="54000" tIns="0" rIns="54000" bIns="0" anchor="b"/>
          <a:lstStyle>
            <a:lvl1pPr algn="just">
              <a:lnSpc>
                <a:spcPct val="110000"/>
              </a:lnSpc>
              <a:spcBef>
                <a:spcPts val="100"/>
              </a:spcBef>
              <a:spcAft>
                <a:spcPts val="100"/>
              </a:spcAft>
              <a:defRPr sz="2800" b="1" baseline="0">
                <a:solidFill>
                  <a:srgbClr val="2D206F"/>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95536" y="1268760"/>
            <a:ext cx="8424936" cy="5184576"/>
          </a:xfrm>
        </p:spPr>
        <p:txBody>
          <a:bodyPr/>
          <a:lstStyle>
            <a:lvl1pPr algn="just">
              <a:lnSpc>
                <a:spcPct val="125000"/>
              </a:lnSpc>
              <a:spcBef>
                <a:spcPts val="200"/>
              </a:spcBef>
              <a:spcAft>
                <a:spcPts val="200"/>
              </a:spcAft>
              <a:buClr>
                <a:srgbClr val="2D206F"/>
              </a:buClr>
              <a:buSzPct val="60000"/>
              <a:buFont typeface="Wingdings" pitchFamily="2" charset="2"/>
              <a:buChar char="l"/>
              <a:defRPr sz="2200" b="1" baseline="0">
                <a:solidFill>
                  <a:srgbClr val="2D206F"/>
                </a:solidFill>
                <a:latin typeface="微软雅黑" pitchFamily="34" charset="-122"/>
                <a:ea typeface="微软雅黑" pitchFamily="34" charset="-122"/>
              </a:defRPr>
            </a:lvl1pPr>
            <a:lvl2pPr marL="468000" algn="just">
              <a:lnSpc>
                <a:spcPct val="120000"/>
              </a:lnSpc>
              <a:spcBef>
                <a:spcPts val="200"/>
              </a:spcBef>
              <a:spcAft>
                <a:spcPts val="200"/>
              </a:spcAft>
              <a:buClr>
                <a:schemeClr val="accent3"/>
              </a:buClr>
              <a:buSzPct val="60000"/>
              <a:buFont typeface="Wingdings" pitchFamily="2" charset="2"/>
              <a:buChar char="l"/>
              <a:defRPr sz="1800" b="1" baseline="0">
                <a:solidFill>
                  <a:schemeClr val="tx1">
                    <a:lumMod val="85000"/>
                    <a:lumOff val="15000"/>
                  </a:schemeClr>
                </a:solidFill>
                <a:latin typeface="微软雅黑" pitchFamily="34" charset="-122"/>
                <a:ea typeface="微软雅黑" pitchFamily="34" charset="-122"/>
              </a:defRPr>
            </a:lvl2pPr>
            <a:lvl3pPr marL="756000" algn="just">
              <a:lnSpc>
                <a:spcPct val="120000"/>
              </a:lnSpc>
              <a:spcBef>
                <a:spcPts val="200"/>
              </a:spcBef>
              <a:spcAft>
                <a:spcPts val="200"/>
              </a:spcAft>
              <a:buClr>
                <a:schemeClr val="accent2"/>
              </a:buClr>
              <a:buSzPct val="60000"/>
              <a:buFont typeface="Wingdings" pitchFamily="2" charset="2"/>
              <a:buChar char="l"/>
              <a:defRPr sz="1600" b="1" baseline="0">
                <a:solidFill>
                  <a:schemeClr val="tx1">
                    <a:lumMod val="85000"/>
                    <a:lumOff val="15000"/>
                  </a:schemeClr>
                </a:solidFill>
                <a:latin typeface="微软雅黑" pitchFamily="34" charset="-122"/>
                <a:ea typeface="微软雅黑" pitchFamily="34" charset="-122"/>
              </a:defRPr>
            </a:lvl3pPr>
            <a:lvl4pPr marL="1044000" algn="just">
              <a:lnSpc>
                <a:spcPct val="120000"/>
              </a:lnSpc>
              <a:spcBef>
                <a:spcPts val="200"/>
              </a:spcBef>
              <a:spcAft>
                <a:spcPts val="200"/>
              </a:spcAft>
              <a:buSzPct val="60000"/>
              <a:buFont typeface="Wingdings" pitchFamily="2" charset="2"/>
              <a:buChar char="l"/>
              <a:defRPr sz="1600" baseline="0">
                <a:solidFill>
                  <a:schemeClr val="tx1">
                    <a:lumMod val="85000"/>
                    <a:lumOff val="15000"/>
                  </a:schemeClr>
                </a:solidFill>
                <a:latin typeface="微软雅黑" pitchFamily="34" charset="-122"/>
                <a:ea typeface="微软雅黑" pitchFamily="34" charset="-122"/>
              </a:defRPr>
            </a:lvl4pPr>
            <a:lvl5pPr>
              <a:lnSpc>
                <a:spcPct val="120000"/>
              </a:lnSpc>
              <a:spcBef>
                <a:spcPts val="200"/>
              </a:spcBef>
              <a:spcAft>
                <a:spcPts val="200"/>
              </a:spcAft>
              <a:buSzPct val="50000"/>
              <a:buFont typeface="Wingdings" pitchFamily="2" charset="2"/>
              <a:buChar char="l"/>
              <a:defRPr baseline="0">
                <a:solidFill>
                  <a:schemeClr val="tx1">
                    <a:lumMod val="85000"/>
                    <a:lumOff val="15000"/>
                  </a:schemeClr>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6" name="灯片编号占位符 5"/>
          <p:cNvSpPr>
            <a:spLocks noGrp="1"/>
          </p:cNvSpPr>
          <p:nvPr>
            <p:ph type="sldNum" sz="quarter" idx="10"/>
          </p:nvPr>
        </p:nvSpPr>
        <p:spPr>
          <a:xfrm>
            <a:off x="6943725" y="6510338"/>
            <a:ext cx="2133600" cy="33337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accent1"/>
                </a:solidFill>
                <a:latin typeface="微软雅黑"/>
              </a:defRPr>
            </a:lvl1pPr>
          </a:lstStyle>
          <a:p>
            <a:pPr>
              <a:defRPr/>
            </a:pPr>
            <a:fld id="{2B39BB8F-90BA-405A-90BB-8DB89DEC3E52}" type="slidenum">
              <a:rPr lang="zh-CN" altLang="en-US"/>
              <a:pPr>
                <a:defRPr/>
              </a:pPr>
              <a:t>‹#›</a:t>
            </a:fld>
            <a:endParaRPr lang="en-US" altLang="zh-CN"/>
          </a:p>
        </p:txBody>
      </p:sp>
      <p:pic>
        <p:nvPicPr>
          <p:cNvPr id="7" name="图片 6" descr="图片1.jpg"/>
          <p:cNvPicPr>
            <a:picLocks noChangeAspect="1"/>
          </p:cNvPicPr>
          <p:nvPr userDrawn="1"/>
        </p:nvPicPr>
        <p:blipFill>
          <a:blip r:embed="rId4" cstate="print"/>
          <a:stretch>
            <a:fillRect/>
          </a:stretch>
        </p:blipFill>
        <p:spPr>
          <a:xfrm>
            <a:off x="27152" y="49188"/>
            <a:ext cx="4544848" cy="10001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半列">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158750" cy="158750"/>
        </p:xfrm>
        <a:graphic>
          <a:graphicData uri="http://schemas.openxmlformats.org/presentationml/2006/ole">
            <p:oleObj spid="_x0000_s275460" name="think-cell Slide" r:id="rId3" imgW="360" imgH="360" progId="">
              <p:embed/>
            </p:oleObj>
          </a:graphicData>
        </a:graphic>
      </p:graphicFrame>
      <p:sp>
        <p:nvSpPr>
          <p:cNvPr id="5" name="矩形 5"/>
          <p:cNvSpPr/>
          <p:nvPr/>
        </p:nvSpPr>
        <p:spPr bwMode="auto">
          <a:xfrm>
            <a:off x="0" y="1087438"/>
            <a:ext cx="4284663" cy="46037"/>
          </a:xfrm>
          <a:prstGeom prst="rect">
            <a:avLst/>
          </a:prstGeom>
          <a:gradFill flip="none" rotWithShape="1">
            <a:gsLst>
              <a:gs pos="50000">
                <a:srgbClr val="2D206F"/>
              </a:gs>
              <a:gs pos="100000">
                <a:schemeClr val="accent1">
                  <a:tint val="23500"/>
                  <a:satMod val="160000"/>
                </a:schemeClr>
              </a:gs>
            </a:gsLst>
            <a:lin ang="0" scaled="1"/>
            <a:tileRect/>
          </a:gra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endParaRPr lang="zh-CN" altLang="en-US" sz="1500" b="1">
              <a:solidFill>
                <a:schemeClr val="bg1"/>
              </a:solidFill>
              <a:latin typeface="华文楷体" pitchFamily="2" charset="-122"/>
              <a:ea typeface="华文楷体" pitchFamily="2" charset="-122"/>
            </a:endParaRPr>
          </a:p>
        </p:txBody>
      </p:sp>
      <p:sp>
        <p:nvSpPr>
          <p:cNvPr id="2" name="标题 1"/>
          <p:cNvSpPr>
            <a:spLocks noGrp="1"/>
          </p:cNvSpPr>
          <p:nvPr>
            <p:ph type="title"/>
          </p:nvPr>
        </p:nvSpPr>
        <p:spPr>
          <a:xfrm>
            <a:off x="395536" y="116632"/>
            <a:ext cx="3888432" cy="936104"/>
          </a:xfrm>
        </p:spPr>
        <p:txBody>
          <a:bodyPr lIns="54000" tIns="0" rIns="54000" bIns="0" anchor="b"/>
          <a:lstStyle>
            <a:lvl1pPr algn="just">
              <a:lnSpc>
                <a:spcPct val="110000"/>
              </a:lnSpc>
              <a:spcBef>
                <a:spcPts val="100"/>
              </a:spcBef>
              <a:spcAft>
                <a:spcPts val="100"/>
              </a:spcAft>
              <a:defRPr sz="2800" b="1" baseline="0">
                <a:solidFill>
                  <a:srgbClr val="2D206F"/>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95536" y="1268760"/>
            <a:ext cx="3888432" cy="5184576"/>
          </a:xfrm>
        </p:spPr>
        <p:txBody>
          <a:bodyPr/>
          <a:lstStyle>
            <a:lvl1pPr marL="228600" indent="-228600" algn="just">
              <a:lnSpc>
                <a:spcPct val="125000"/>
              </a:lnSpc>
              <a:spcBef>
                <a:spcPts val="200"/>
              </a:spcBef>
              <a:spcAft>
                <a:spcPts val="200"/>
              </a:spcAft>
              <a:buClr>
                <a:srgbClr val="2D206F"/>
              </a:buClr>
              <a:buSzPct val="60000"/>
              <a:buFont typeface="Wingdings" pitchFamily="2" charset="2"/>
              <a:buChar char="l"/>
              <a:defRPr lang="zh-CN" altLang="en-US" sz="2200" b="1" kern="1200" baseline="0" dirty="0" smtClean="0">
                <a:solidFill>
                  <a:srgbClr val="2D206F"/>
                </a:solidFill>
                <a:latin typeface="微软雅黑" pitchFamily="34" charset="-122"/>
                <a:ea typeface="微软雅黑" pitchFamily="34" charset="-122"/>
                <a:cs typeface="Arial Unicode MS" pitchFamily="34" charset="-122"/>
              </a:defRPr>
            </a:lvl1pPr>
            <a:lvl2pPr marL="582300" indent="-342900" algn="just">
              <a:lnSpc>
                <a:spcPct val="120000"/>
              </a:lnSpc>
              <a:spcBef>
                <a:spcPts val="200"/>
              </a:spcBef>
              <a:spcAft>
                <a:spcPts val="200"/>
              </a:spcAft>
              <a:buClr>
                <a:schemeClr val="accent3"/>
              </a:buClr>
              <a:buSzPct val="60000"/>
              <a:buFont typeface="Wingdings" pitchFamily="2" charset="2"/>
              <a:buChar char="l"/>
              <a:defRPr lang="zh-CN" altLang="en-US" sz="1800" b="1" kern="1200" baseline="0" dirty="0" smtClean="0">
                <a:solidFill>
                  <a:schemeClr val="tx1">
                    <a:lumMod val="85000"/>
                    <a:lumOff val="15000"/>
                  </a:schemeClr>
                </a:solidFill>
                <a:latin typeface="微软雅黑" pitchFamily="34" charset="-122"/>
                <a:ea typeface="微软雅黑" pitchFamily="34" charset="-122"/>
                <a:cs typeface="Arial Unicode MS" pitchFamily="34" charset="-122"/>
              </a:defRPr>
            </a:lvl2pPr>
            <a:lvl3pPr marL="870300" indent="-342900" algn="just">
              <a:lnSpc>
                <a:spcPct val="120000"/>
              </a:lnSpc>
              <a:spcBef>
                <a:spcPts val="200"/>
              </a:spcBef>
              <a:spcAft>
                <a:spcPts val="200"/>
              </a:spcAft>
              <a:buSzPct val="60000"/>
              <a:buFont typeface="Wingdings" pitchFamily="2" charset="2"/>
              <a:buChar char="l"/>
              <a:defRPr lang="zh-CN" altLang="en-US" sz="1600" b="1" kern="1200" baseline="0" dirty="0" smtClean="0">
                <a:solidFill>
                  <a:schemeClr val="tx1">
                    <a:lumMod val="85000"/>
                    <a:lumOff val="15000"/>
                  </a:schemeClr>
                </a:solidFill>
                <a:latin typeface="微软雅黑" pitchFamily="34" charset="-122"/>
                <a:ea typeface="微软雅黑" pitchFamily="34" charset="-122"/>
                <a:cs typeface="Arial Unicode MS" pitchFamily="34" charset="-122"/>
              </a:defRPr>
            </a:lvl3pPr>
            <a:lvl4pPr marL="1158300" indent="-342900" algn="just">
              <a:lnSpc>
                <a:spcPct val="120000"/>
              </a:lnSpc>
              <a:spcBef>
                <a:spcPts val="200"/>
              </a:spcBef>
              <a:spcAft>
                <a:spcPts val="200"/>
              </a:spcAft>
              <a:buSzPct val="60000"/>
              <a:buFont typeface="Wingdings" pitchFamily="2" charset="2"/>
              <a:buChar char="l"/>
              <a:defRPr lang="zh-CN" altLang="en-US" sz="1600" kern="1200" baseline="0" dirty="0" smtClean="0">
                <a:solidFill>
                  <a:schemeClr val="tx1">
                    <a:lumMod val="85000"/>
                    <a:lumOff val="15000"/>
                  </a:schemeClr>
                </a:solidFill>
                <a:latin typeface="微软雅黑" pitchFamily="34" charset="-122"/>
                <a:ea typeface="微软雅黑" pitchFamily="34" charset="-122"/>
                <a:cs typeface="Arial Unicode MS" pitchFamily="34" charset="-122"/>
              </a:defRPr>
            </a:lvl4pPr>
            <a:lvl5pPr>
              <a:lnSpc>
                <a:spcPct val="120000"/>
              </a:lnSpc>
              <a:spcBef>
                <a:spcPts val="200"/>
              </a:spcBef>
              <a:spcAft>
                <a:spcPts val="200"/>
              </a:spcAft>
              <a:buSzPct val="50000"/>
              <a:buFont typeface="Wingdings" pitchFamily="2" charset="2"/>
              <a:buChar char="l"/>
              <a:defRPr baseline="0">
                <a:solidFill>
                  <a:schemeClr val="tx1">
                    <a:lumMod val="85000"/>
                    <a:lumOff val="15000"/>
                  </a:schemeClr>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6" name="灯片编号占位符 5"/>
          <p:cNvSpPr>
            <a:spLocks noGrp="1"/>
          </p:cNvSpPr>
          <p:nvPr>
            <p:ph type="sldNum" sz="quarter" idx="10"/>
          </p:nvPr>
        </p:nvSpPr>
        <p:spPr>
          <a:xfrm>
            <a:off x="6943725" y="6510338"/>
            <a:ext cx="2133600" cy="33337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accent1"/>
                </a:solidFill>
                <a:latin typeface="微软雅黑"/>
              </a:defRPr>
            </a:lvl1pPr>
          </a:lstStyle>
          <a:p>
            <a:pPr>
              <a:defRPr/>
            </a:pPr>
            <a:fld id="{7F542334-8FE0-44BE-8F21-81444F050BDD}" type="slidenum">
              <a:rPr lang="zh-CN" altLang="en-US"/>
              <a:pPr>
                <a:defRPr/>
              </a:pPr>
              <a:t>‹#›</a:t>
            </a:fld>
            <a:endParaRPr lang="en-US" altLang="zh-CN"/>
          </a:p>
        </p:txBody>
      </p:sp>
      <p:pic>
        <p:nvPicPr>
          <p:cNvPr id="7" name="图片 6" descr="图片1.jpg"/>
          <p:cNvPicPr>
            <a:picLocks noChangeAspect="1"/>
          </p:cNvPicPr>
          <p:nvPr userDrawn="1"/>
        </p:nvPicPr>
        <p:blipFill>
          <a:blip r:embed="rId4" cstate="print"/>
          <a:stretch>
            <a:fillRect/>
          </a:stretch>
        </p:blipFill>
        <p:spPr>
          <a:xfrm>
            <a:off x="27152" y="49188"/>
            <a:ext cx="4544848" cy="10001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正文无页眉">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0" y="0"/>
          <a:ext cx="158750" cy="158750"/>
        </p:xfrm>
        <a:graphic>
          <a:graphicData uri="http://schemas.openxmlformats.org/presentationml/2006/ole">
            <p:oleObj spid="_x0000_s276484" name="think-cell Slide" r:id="rId3" imgW="360" imgH="360" progId="">
              <p:embed/>
            </p:oleObj>
          </a:graphicData>
        </a:graphic>
      </p:graphicFrame>
      <p:sp>
        <p:nvSpPr>
          <p:cNvPr id="5" name="内容占位符 2"/>
          <p:cNvSpPr>
            <a:spLocks noGrp="1"/>
          </p:cNvSpPr>
          <p:nvPr>
            <p:ph idx="1"/>
          </p:nvPr>
        </p:nvSpPr>
        <p:spPr>
          <a:xfrm>
            <a:off x="395536" y="1268760"/>
            <a:ext cx="8424936" cy="5184576"/>
          </a:xfrm>
        </p:spPr>
        <p:txBody>
          <a:bodyPr/>
          <a:lstStyle>
            <a:lvl1pPr marL="228600" indent="-228600" algn="just">
              <a:lnSpc>
                <a:spcPct val="125000"/>
              </a:lnSpc>
              <a:spcBef>
                <a:spcPts val="200"/>
              </a:spcBef>
              <a:spcAft>
                <a:spcPts val="200"/>
              </a:spcAft>
              <a:buClr>
                <a:srgbClr val="2D206F"/>
              </a:buClr>
              <a:buSzPct val="60000"/>
              <a:buFont typeface="Wingdings" pitchFamily="2" charset="2"/>
              <a:buChar char="l"/>
              <a:defRPr lang="zh-CN" altLang="en-US" sz="2200" b="1" kern="1200" baseline="0" dirty="0" smtClean="0">
                <a:solidFill>
                  <a:srgbClr val="2D206F"/>
                </a:solidFill>
                <a:latin typeface="微软雅黑" pitchFamily="34" charset="-122"/>
                <a:ea typeface="微软雅黑" pitchFamily="34" charset="-122"/>
                <a:cs typeface="Arial Unicode MS" pitchFamily="34" charset="-122"/>
              </a:defRPr>
            </a:lvl1pPr>
            <a:lvl2pPr marL="582300" indent="-342900" algn="just">
              <a:lnSpc>
                <a:spcPct val="120000"/>
              </a:lnSpc>
              <a:spcBef>
                <a:spcPts val="200"/>
              </a:spcBef>
              <a:spcAft>
                <a:spcPts val="200"/>
              </a:spcAft>
              <a:buClr>
                <a:schemeClr val="accent3"/>
              </a:buClr>
              <a:buSzPct val="60000"/>
              <a:buFont typeface="Wingdings" pitchFamily="2" charset="2"/>
              <a:buChar char="l"/>
              <a:defRPr lang="zh-CN" altLang="en-US" sz="1800" b="1" kern="1200" baseline="0" dirty="0" smtClean="0">
                <a:solidFill>
                  <a:schemeClr val="tx1">
                    <a:lumMod val="85000"/>
                    <a:lumOff val="15000"/>
                  </a:schemeClr>
                </a:solidFill>
                <a:latin typeface="微软雅黑" pitchFamily="34" charset="-122"/>
                <a:ea typeface="微软雅黑" pitchFamily="34" charset="-122"/>
                <a:cs typeface="Arial Unicode MS" pitchFamily="34" charset="-122"/>
              </a:defRPr>
            </a:lvl2pPr>
            <a:lvl3pPr marL="870300" indent="-342900" algn="just">
              <a:lnSpc>
                <a:spcPct val="120000"/>
              </a:lnSpc>
              <a:spcBef>
                <a:spcPts val="200"/>
              </a:spcBef>
              <a:spcAft>
                <a:spcPts val="200"/>
              </a:spcAft>
              <a:buSzPct val="60000"/>
              <a:buFont typeface="Wingdings" pitchFamily="2" charset="2"/>
              <a:buChar char="l"/>
              <a:defRPr lang="zh-CN" altLang="en-US" sz="1600" b="1" kern="1200" baseline="0" dirty="0" smtClean="0">
                <a:solidFill>
                  <a:schemeClr val="tx1">
                    <a:lumMod val="85000"/>
                    <a:lumOff val="15000"/>
                  </a:schemeClr>
                </a:solidFill>
                <a:latin typeface="微软雅黑" pitchFamily="34" charset="-122"/>
                <a:ea typeface="微软雅黑" pitchFamily="34" charset="-122"/>
                <a:cs typeface="Arial Unicode MS" pitchFamily="34" charset="-122"/>
              </a:defRPr>
            </a:lvl3pPr>
            <a:lvl4pPr marL="1158300" indent="-342900" algn="just">
              <a:lnSpc>
                <a:spcPct val="120000"/>
              </a:lnSpc>
              <a:spcBef>
                <a:spcPts val="200"/>
              </a:spcBef>
              <a:spcAft>
                <a:spcPts val="200"/>
              </a:spcAft>
              <a:buSzPct val="60000"/>
              <a:buFont typeface="Wingdings" pitchFamily="2" charset="2"/>
              <a:buChar char="l"/>
              <a:defRPr lang="zh-CN" altLang="en-US" sz="1600" kern="1200" baseline="0" dirty="0" smtClean="0">
                <a:solidFill>
                  <a:schemeClr val="tx1">
                    <a:lumMod val="85000"/>
                    <a:lumOff val="15000"/>
                  </a:schemeClr>
                </a:solidFill>
                <a:latin typeface="微软雅黑" pitchFamily="34" charset="-122"/>
                <a:ea typeface="微软雅黑" pitchFamily="34" charset="-122"/>
                <a:cs typeface="Arial Unicode MS" pitchFamily="34" charset="-122"/>
              </a:defRPr>
            </a:lvl4pPr>
            <a:lvl5pPr>
              <a:lnSpc>
                <a:spcPct val="120000"/>
              </a:lnSpc>
              <a:spcBef>
                <a:spcPts val="200"/>
              </a:spcBef>
              <a:spcAft>
                <a:spcPts val="200"/>
              </a:spcAft>
              <a:buSzPct val="50000"/>
              <a:buFont typeface="Wingdings" pitchFamily="2" charset="2"/>
              <a:buChar char="l"/>
              <a:defRPr baseline="0">
                <a:solidFill>
                  <a:schemeClr val="tx1">
                    <a:lumMod val="85000"/>
                    <a:lumOff val="15000"/>
                  </a:schemeClr>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pic>
        <p:nvPicPr>
          <p:cNvPr id="4" name="图片 3" descr="图片1.jpg"/>
          <p:cNvPicPr>
            <a:picLocks noChangeAspect="1"/>
          </p:cNvPicPr>
          <p:nvPr userDrawn="1"/>
        </p:nvPicPr>
        <p:blipFill>
          <a:blip r:embed="rId4" cstate="print"/>
          <a:stretch>
            <a:fillRect/>
          </a:stretch>
        </p:blipFill>
        <p:spPr>
          <a:xfrm>
            <a:off x="27152" y="49188"/>
            <a:ext cx="4544848" cy="10001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无用">
    <p:spTree>
      <p:nvGrpSpPr>
        <p:cNvPr id="1" name=""/>
        <p:cNvGrpSpPr/>
        <p:nvPr/>
      </p:nvGrpSpPr>
      <p:grpSpPr>
        <a:xfrm>
          <a:off x="0" y="0"/>
          <a:ext cx="0" cy="0"/>
          <a:chOff x="0" y="0"/>
          <a:chExt cx="0" cy="0"/>
        </a:xfrm>
      </p:grpSpPr>
      <p:pic>
        <p:nvPicPr>
          <p:cNvPr id="2" name="图片 1" descr="图片1.jpg"/>
          <p:cNvPicPr>
            <a:picLocks noChangeAspect="1"/>
          </p:cNvPicPr>
          <p:nvPr userDrawn="1"/>
        </p:nvPicPr>
        <p:blipFill>
          <a:blip r:embed="rId2" cstate="print"/>
          <a:stretch>
            <a:fillRect/>
          </a:stretch>
        </p:blipFill>
        <p:spPr>
          <a:xfrm>
            <a:off x="27152" y="49188"/>
            <a:ext cx="4544848" cy="10001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3"/>
            <a:ext cx="2133600" cy="365125"/>
          </a:xfrm>
          <a:prstGeom prst="rect">
            <a:avLst/>
          </a:prstGeom>
        </p:spPr>
        <p:txBody>
          <a:bodyPr/>
          <a:lstStyle/>
          <a:p>
            <a:fld id="{B39DEAFE-AC36-48C5-AD38-1EBA26A841D0}" type="datetimeFigureOut">
              <a:rPr lang="zh-CN" altLang="en-US" smtClean="0"/>
              <a:pPr/>
              <a:t>2019-12-10</a:t>
            </a:fld>
            <a:endParaRPr lang="zh-CN" altLang="en-US"/>
          </a:p>
        </p:txBody>
      </p:sp>
      <p:sp>
        <p:nvSpPr>
          <p:cNvPr id="3" name="页脚占位符 2"/>
          <p:cNvSpPr>
            <a:spLocks noGrp="1"/>
          </p:cNvSpPr>
          <p:nvPr>
            <p:ph type="ftr" sz="quarter" idx="11"/>
          </p:nvPr>
        </p:nvSpPr>
        <p:spPr>
          <a:xfrm>
            <a:off x="3124200" y="6356353"/>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3"/>
            <a:ext cx="2133600" cy="365125"/>
          </a:xfrm>
          <a:prstGeom prst="rect">
            <a:avLst/>
          </a:prstGeom>
        </p:spPr>
        <p:txBody>
          <a:bodyPr/>
          <a:lstStyle/>
          <a:p>
            <a:fld id="{5D79D9B0-39AF-4BA4-9EE4-68C9BE045A5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5" name="Object 11"/>
          <p:cNvGraphicFramePr>
            <a:graphicFrameLocks noChangeAspect="1"/>
          </p:cNvGraphicFramePr>
          <p:nvPr/>
        </p:nvGraphicFramePr>
        <p:xfrm>
          <a:off x="0" y="0"/>
          <a:ext cx="158750" cy="158750"/>
        </p:xfrm>
        <a:graphic>
          <a:graphicData uri="http://schemas.openxmlformats.org/presentationml/2006/ole">
            <p:oleObj spid="_x0000_s1038" name="think-cell Slide" r:id="rId9" imgW="360" imgH="360" progId="">
              <p:embed/>
            </p:oleObj>
          </a:graphicData>
        </a:graphic>
      </p:graphicFrame>
      <p:sp>
        <p:nvSpPr>
          <p:cNvPr id="1037" name="标题占位符 1"/>
          <p:cNvSpPr>
            <a:spLocks noGrp="1"/>
          </p:cNvSpPr>
          <p:nvPr>
            <p:ph type="title"/>
          </p:nvPr>
        </p:nvSpPr>
        <p:spPr bwMode="auto">
          <a:xfrm>
            <a:off x="457200" y="274638"/>
            <a:ext cx="8229600" cy="1082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8"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pic>
        <p:nvPicPr>
          <p:cNvPr id="5" name="图片 4" descr="图片1.jpg"/>
          <p:cNvPicPr>
            <a:picLocks noChangeAspect="1"/>
          </p:cNvPicPr>
          <p:nvPr userDrawn="1"/>
        </p:nvPicPr>
        <p:blipFill>
          <a:blip r:embed="rId10" cstate="print"/>
          <a:stretch>
            <a:fillRect/>
          </a:stretch>
        </p:blipFill>
        <p:spPr>
          <a:xfrm>
            <a:off x="27152" y="49188"/>
            <a:ext cx="4544848" cy="1000132"/>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ea typeface="微软雅黑" charset="-122"/>
        </a:defRPr>
      </a:lvl2pPr>
      <a:lvl3pPr algn="ctr" rtl="0" eaLnBrk="0" fontAlgn="base" hangingPunct="0">
        <a:spcBef>
          <a:spcPct val="0"/>
        </a:spcBef>
        <a:spcAft>
          <a:spcPct val="0"/>
        </a:spcAft>
        <a:defRPr sz="4400">
          <a:solidFill>
            <a:schemeClr val="tx1"/>
          </a:solidFill>
          <a:latin typeface="Tahoma" pitchFamily="34" charset="0"/>
          <a:ea typeface="微软雅黑" charset="-122"/>
        </a:defRPr>
      </a:lvl3pPr>
      <a:lvl4pPr algn="ctr" rtl="0" eaLnBrk="0" fontAlgn="base" hangingPunct="0">
        <a:spcBef>
          <a:spcPct val="0"/>
        </a:spcBef>
        <a:spcAft>
          <a:spcPct val="0"/>
        </a:spcAft>
        <a:defRPr sz="4400">
          <a:solidFill>
            <a:schemeClr val="tx1"/>
          </a:solidFill>
          <a:latin typeface="Tahoma" pitchFamily="34" charset="0"/>
          <a:ea typeface="微软雅黑" charset="-122"/>
        </a:defRPr>
      </a:lvl4pPr>
      <a:lvl5pPr algn="ctr" rtl="0" eaLnBrk="0" fontAlgn="base" hangingPunct="0">
        <a:spcBef>
          <a:spcPct val="0"/>
        </a:spcBef>
        <a:spcAft>
          <a:spcPct val="0"/>
        </a:spcAft>
        <a:defRPr sz="4400">
          <a:solidFill>
            <a:schemeClr val="tx1"/>
          </a:solidFill>
          <a:latin typeface="Tahoma" pitchFamily="34" charset="0"/>
          <a:ea typeface="微软雅黑"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228600" indent="-228600" algn="l" rtl="0" eaLnBrk="0" fontAlgn="base" hangingPunct="0">
        <a:lnSpc>
          <a:spcPct val="130000"/>
        </a:lnSpc>
        <a:spcBef>
          <a:spcPts val="2000"/>
        </a:spcBef>
        <a:spcAft>
          <a:spcPct val="0"/>
        </a:spcAft>
        <a:buClr>
          <a:srgbClr val="477AB1"/>
        </a:buClr>
        <a:buSzPct val="75000"/>
        <a:buFont typeface="Wingdings" pitchFamily="2" charset="2"/>
        <a:buChar char="n"/>
        <a:defRPr sz="2400" kern="1200">
          <a:solidFill>
            <a:schemeClr val="tx1"/>
          </a:solidFill>
          <a:latin typeface="黑体" pitchFamily="49" charset="-122"/>
          <a:ea typeface="Arial Unicode MS" pitchFamily="34" charset="-122"/>
          <a:cs typeface="Arial Unicode MS" pitchFamily="34" charset="-122"/>
        </a:defRPr>
      </a:lvl1pPr>
      <a:lvl2pPr marL="457200" indent="-228600" algn="l" rtl="0" eaLnBrk="0" fontAlgn="base" hangingPunct="0">
        <a:lnSpc>
          <a:spcPct val="130000"/>
        </a:lnSpc>
        <a:spcBef>
          <a:spcPts val="600"/>
        </a:spcBef>
        <a:spcAft>
          <a:spcPct val="0"/>
        </a:spcAft>
        <a:buClr>
          <a:srgbClr val="8FAFD2"/>
        </a:buClr>
        <a:buSzPct val="75000"/>
        <a:buFont typeface="Wingdings" pitchFamily="2" charset="2"/>
        <a:buChar char="n"/>
        <a:defRPr sz="2000" kern="1200">
          <a:solidFill>
            <a:schemeClr val="tx1"/>
          </a:solidFill>
          <a:latin typeface="黑体" pitchFamily="49" charset="-122"/>
          <a:ea typeface="Arial Unicode MS" pitchFamily="34" charset="-122"/>
          <a:cs typeface="Arial Unicode MS" pitchFamily="34" charset="-122"/>
        </a:defRPr>
      </a:lvl2pPr>
      <a:lvl3pPr marL="685800" indent="-228600" algn="l" rtl="0" eaLnBrk="0" fontAlgn="base" hangingPunct="0">
        <a:lnSpc>
          <a:spcPct val="130000"/>
        </a:lnSpc>
        <a:spcBef>
          <a:spcPts val="600"/>
        </a:spcBef>
        <a:spcAft>
          <a:spcPct val="0"/>
        </a:spcAft>
        <a:buClr>
          <a:srgbClr val="477AB1"/>
        </a:buClr>
        <a:buSzPct val="75000"/>
        <a:buFont typeface="Wingdings" pitchFamily="2" charset="2"/>
        <a:buChar char="n"/>
        <a:defRPr sz="2000" kern="1200">
          <a:solidFill>
            <a:schemeClr val="tx1"/>
          </a:solidFill>
          <a:latin typeface="黑体" pitchFamily="49" charset="-122"/>
          <a:ea typeface="Arial Unicode MS" pitchFamily="34" charset="-122"/>
          <a:cs typeface="Arial Unicode MS" pitchFamily="34" charset="-122"/>
        </a:defRPr>
      </a:lvl3pPr>
      <a:lvl4pPr marL="914400" indent="-228600" algn="l" rtl="0" eaLnBrk="0" fontAlgn="base" hangingPunct="0">
        <a:lnSpc>
          <a:spcPct val="130000"/>
        </a:lnSpc>
        <a:spcBef>
          <a:spcPts val="600"/>
        </a:spcBef>
        <a:spcAft>
          <a:spcPct val="0"/>
        </a:spcAft>
        <a:buClr>
          <a:srgbClr val="8FAFD2"/>
        </a:buClr>
        <a:buSzPct val="75000"/>
        <a:buFont typeface="Wingdings" pitchFamily="2" charset="2"/>
        <a:buChar char="n"/>
        <a:defRPr sz="2000" kern="1200">
          <a:solidFill>
            <a:schemeClr val="tx1"/>
          </a:solidFill>
          <a:latin typeface="黑体" pitchFamily="49" charset="-122"/>
          <a:ea typeface="Arial Unicode MS" pitchFamily="34" charset="-122"/>
          <a:cs typeface="Arial Unicode MS" pitchFamily="34" charset="-122"/>
        </a:defRPr>
      </a:lvl4pPr>
      <a:lvl5pPr marL="1143000" indent="-228600" algn="l" rtl="0" eaLnBrk="0" fontAlgn="base" hangingPunct="0">
        <a:lnSpc>
          <a:spcPct val="130000"/>
        </a:lnSpc>
        <a:spcBef>
          <a:spcPts val="600"/>
        </a:spcBef>
        <a:spcAft>
          <a:spcPct val="0"/>
        </a:spcAft>
        <a:buClr>
          <a:srgbClr val="477AB1"/>
        </a:buClr>
        <a:buSzPct val="75000"/>
        <a:buFont typeface="Wingdings" pitchFamily="2" charset="2"/>
        <a:buChar char="n"/>
        <a:defRPr sz="2000" kern="1200">
          <a:solidFill>
            <a:schemeClr val="tx1"/>
          </a:solidFill>
          <a:latin typeface="黑体" pitchFamily="49" charset="-122"/>
          <a:ea typeface="Arial Unicode MS" pitchFamily="34" charset="-122"/>
          <a:cs typeface="Arial Unicode MS" pitchFamily="34" charset="-122"/>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标题 1"/>
          <p:cNvSpPr>
            <a:spLocks noGrp="1"/>
          </p:cNvSpPr>
          <p:nvPr>
            <p:ph type="ctrTitle"/>
          </p:nvPr>
        </p:nvSpPr>
        <p:spPr>
          <a:xfrm>
            <a:off x="0" y="1852613"/>
            <a:ext cx="9144000" cy="1573212"/>
          </a:xfrm>
        </p:spPr>
        <p:txBody>
          <a:bodyPr/>
          <a:lstStyle/>
          <a:p>
            <a:pPr eaLnBrk="1" hangingPunct="1"/>
            <a:r>
              <a:rPr lang="zh-CN" altLang="en-US" sz="4000" dirty="0" smtClean="0">
                <a:latin typeface="黑体" pitchFamily="49" charset="-122"/>
                <a:ea typeface="黑体" pitchFamily="49" charset="-122"/>
              </a:rPr>
              <a:t>科学基金科研诚信、科研伦理及</a:t>
            </a:r>
            <a:r>
              <a:rPr lang="en-US" altLang="zh-CN" sz="4000" dirty="0" smtClean="0">
                <a:latin typeface="黑体" pitchFamily="49" charset="-122"/>
                <a:ea typeface="黑体" pitchFamily="49" charset="-122"/>
              </a:rPr>
              <a:t/>
            </a:r>
            <a:br>
              <a:rPr lang="en-US" altLang="zh-CN" sz="4000" dirty="0" smtClean="0">
                <a:latin typeface="黑体" pitchFamily="49" charset="-122"/>
                <a:ea typeface="黑体" pitchFamily="49" charset="-122"/>
              </a:rPr>
            </a:br>
            <a:r>
              <a:rPr lang="zh-CN" altLang="en-US" sz="4000" dirty="0" smtClean="0">
                <a:latin typeface="黑体" pitchFamily="49" charset="-122"/>
                <a:ea typeface="黑体" pitchFamily="49" charset="-122"/>
              </a:rPr>
              <a:t>监督体系建设</a:t>
            </a:r>
            <a:endParaRPr lang="zh-CN" altLang="en-US" dirty="0" smtClean="0">
              <a:latin typeface="黑体" pitchFamily="49" charset="-122"/>
              <a:ea typeface="黑体" pitchFamily="49" charset="-122"/>
            </a:endParaRPr>
          </a:p>
        </p:txBody>
      </p:sp>
      <p:sp>
        <p:nvSpPr>
          <p:cNvPr id="211970" name="副标题 2"/>
          <p:cNvSpPr>
            <a:spLocks noGrp="1"/>
          </p:cNvSpPr>
          <p:nvPr>
            <p:ph type="subTitle" idx="1"/>
          </p:nvPr>
        </p:nvSpPr>
        <p:spPr>
          <a:xfrm>
            <a:off x="1428728" y="4500570"/>
            <a:ext cx="6500836" cy="1214446"/>
          </a:xfrm>
        </p:spPr>
        <p:txBody>
          <a:bodyPr/>
          <a:lstStyle/>
          <a:p>
            <a:pPr eaLnBrk="1" hangingPunct="1"/>
            <a:r>
              <a:rPr lang="zh-CN" altLang="en-US" sz="2800" dirty="0" smtClean="0">
                <a:latin typeface="Times New Roman" pitchFamily="18" charset="0"/>
                <a:ea typeface="黑体" pitchFamily="49" charset="-122"/>
                <a:cs typeface="Times New Roman" pitchFamily="18" charset="0"/>
              </a:rPr>
              <a:t>科研诚信建设办公室</a:t>
            </a:r>
            <a:endParaRPr lang="en-US" altLang="zh-CN" sz="2800" dirty="0" smtClean="0">
              <a:latin typeface="Times New Roman" pitchFamily="18" charset="0"/>
              <a:ea typeface="黑体" pitchFamily="49" charset="-122"/>
              <a:cs typeface="Times New Roman" pitchFamily="18" charset="0"/>
            </a:endParaRPr>
          </a:p>
          <a:p>
            <a:pPr eaLnBrk="1" hangingPunct="1"/>
            <a:r>
              <a:rPr lang="en-US" altLang="zh-CN" sz="2800" dirty="0" smtClean="0">
                <a:latin typeface="Times New Roman" pitchFamily="18" charset="0"/>
                <a:ea typeface="黑体" pitchFamily="49" charset="-122"/>
                <a:cs typeface="Times New Roman" pitchFamily="18" charset="0"/>
              </a:rPr>
              <a:t>2019</a:t>
            </a:r>
            <a:r>
              <a:rPr lang="zh-CN" altLang="en-US" sz="2800" dirty="0" smtClean="0">
                <a:latin typeface="Times New Roman" pitchFamily="18" charset="0"/>
                <a:ea typeface="黑体" pitchFamily="49" charset="-122"/>
                <a:cs typeface="Times New Roman" pitchFamily="18" charset="0"/>
              </a:rPr>
              <a:t>年</a:t>
            </a:r>
            <a:r>
              <a:rPr lang="en-US" altLang="zh-CN" sz="2800" dirty="0" smtClean="0">
                <a:latin typeface="Times New Roman" pitchFamily="18" charset="0"/>
                <a:ea typeface="黑体" pitchFamily="49" charset="-122"/>
                <a:cs typeface="Times New Roman" pitchFamily="18" charset="0"/>
              </a:rPr>
              <a:t>12</a:t>
            </a:r>
            <a:r>
              <a:rPr lang="zh-CN" altLang="en-US" sz="2800" dirty="0" smtClean="0">
                <a:latin typeface="Times New Roman" pitchFamily="18" charset="0"/>
                <a:ea typeface="黑体" pitchFamily="49" charset="-122"/>
                <a:cs typeface="Times New Roman" pitchFamily="18" charset="0"/>
              </a:rPr>
              <a:t>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7634" y="500042"/>
            <a:ext cx="3104894" cy="552694"/>
          </a:xfrm>
        </p:spPr>
        <p:txBody>
          <a:bodyPr/>
          <a:lstStyle/>
          <a:p>
            <a:r>
              <a:rPr lang="zh-CN" altLang="en-US" dirty="0" smtClean="0">
                <a:latin typeface="黑体" pitchFamily="49" charset="-122"/>
                <a:ea typeface="黑体" pitchFamily="49" charset="-122"/>
                <a:sym typeface="宋体" charset="-122"/>
              </a:rPr>
              <a:t>高相似度项目</a:t>
            </a:r>
            <a:r>
              <a:rPr lang="zh-CN" altLang="en-US" dirty="0" smtClean="0">
                <a:latin typeface="黑体" pitchFamily="49" charset="-122"/>
                <a:ea typeface="黑体" pitchFamily="49" charset="-122"/>
              </a:rPr>
              <a:t>核查</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395536" y="1268760"/>
            <a:ext cx="8424936" cy="445728"/>
          </a:xfrm>
        </p:spPr>
        <p:txBody>
          <a:bodyPr/>
          <a:lstStyle/>
          <a:p>
            <a:pPr algn="r">
              <a:buNone/>
            </a:pPr>
            <a:r>
              <a:rPr lang="zh-CN" altLang="en-US" dirty="0" smtClean="0">
                <a:latin typeface="Times New Roman" pitchFamily="18" charset="0"/>
                <a:ea typeface="黑体" pitchFamily="49" charset="-122"/>
                <a:cs typeface="Times New Roman" pitchFamily="18" charset="0"/>
              </a:rPr>
              <a:t>相似度比对结果统计（</a:t>
            </a:r>
            <a:r>
              <a:rPr lang="en-US" altLang="zh-CN" dirty="0" smtClean="0">
                <a:latin typeface="Times New Roman" pitchFamily="18" charset="0"/>
                <a:ea typeface="黑体" pitchFamily="49" charset="-122"/>
                <a:cs typeface="Times New Roman" pitchFamily="18" charset="0"/>
              </a:rPr>
              <a:t>2013-2019</a:t>
            </a:r>
            <a:r>
              <a:rPr lang="zh-CN" altLang="en-US" dirty="0" smtClean="0">
                <a:latin typeface="Times New Roman" pitchFamily="18" charset="0"/>
                <a:ea typeface="黑体" pitchFamily="49" charset="-122"/>
                <a:cs typeface="Times New Roman" pitchFamily="18" charset="0"/>
              </a:rPr>
              <a:t>年）               </a:t>
            </a:r>
            <a:r>
              <a:rPr lang="zh-CN" altLang="en-US" sz="1800" dirty="0" smtClean="0">
                <a:latin typeface="Times New Roman" pitchFamily="18" charset="0"/>
                <a:ea typeface="黑体" pitchFamily="49" charset="-122"/>
                <a:cs typeface="Times New Roman" pitchFamily="18" charset="0"/>
              </a:rPr>
              <a:t>数据来源：信息中心</a:t>
            </a:r>
            <a:endParaRPr lang="en-US" altLang="zh-CN" sz="1800" dirty="0" smtClean="0">
              <a:latin typeface="Times New Roman" pitchFamily="18" charset="0"/>
              <a:ea typeface="黑体" pitchFamily="49" charset="-122"/>
              <a:cs typeface="Times New Roman" pitchFamily="18" charset="0"/>
            </a:endParaRPr>
          </a:p>
          <a:p>
            <a:pPr>
              <a:buNone/>
            </a:pPr>
            <a:endParaRPr lang="zh-CN" altLang="en-US" sz="1800" dirty="0">
              <a:latin typeface="Times New Roman" pitchFamily="18" charset="0"/>
              <a:ea typeface="黑体" pitchFamily="49" charset="-122"/>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xmlns="" val="3656814179"/>
              </p:ext>
            </p:extLst>
          </p:nvPr>
        </p:nvGraphicFramePr>
        <p:xfrm>
          <a:off x="264522" y="1908488"/>
          <a:ext cx="8572560" cy="4592346"/>
        </p:xfrm>
        <a:graphic>
          <a:graphicData uri="http://schemas.openxmlformats.org/drawingml/2006/table">
            <a:tbl>
              <a:tblPr/>
              <a:tblGrid>
                <a:gridCol w="714380"/>
                <a:gridCol w="1033813"/>
                <a:gridCol w="748413"/>
                <a:gridCol w="747464"/>
                <a:gridCol w="747464"/>
                <a:gridCol w="798686"/>
                <a:gridCol w="924820"/>
                <a:gridCol w="857256"/>
                <a:gridCol w="857256"/>
                <a:gridCol w="1143008"/>
              </a:tblGrid>
              <a:tr h="522999">
                <a:tc rowSpan="3">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年份</a:t>
                      </a: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3">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检查项目总数</a:t>
                      </a: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4">
                  <a:txBody>
                    <a:bodyPr/>
                    <a:lstStyle/>
                    <a:p>
                      <a:pPr algn="ctr">
                        <a:lnSpc>
                          <a:spcPts val="1920"/>
                        </a:lnSpc>
                        <a:spcAft>
                          <a:spcPts val="0"/>
                        </a:spcAft>
                      </a:pPr>
                      <a:r>
                        <a:rPr lang="zh-CN" altLang="en-US" sz="1600" b="1" kern="100" dirty="0" smtClean="0">
                          <a:latin typeface="Times New Roman" pitchFamily="18" charset="0"/>
                          <a:ea typeface="黑体" pitchFamily="49" charset="-122"/>
                          <a:cs typeface="Times New Roman" pitchFamily="18" charset="0"/>
                        </a:rPr>
                        <a:t>当年申请项目间相似度（</a:t>
                      </a:r>
                      <a:r>
                        <a:rPr lang="zh-CN" altLang="en-US" sz="1600" b="1" dirty="0" smtClean="0">
                          <a:latin typeface="Times New Roman" pitchFamily="18" charset="0"/>
                          <a:ea typeface="黑体" pitchFamily="49" charset="-122"/>
                          <a:cs typeface="Times New Roman" pitchFamily="18" charset="0"/>
                        </a:rPr>
                        <a:t>对</a:t>
                      </a:r>
                      <a:r>
                        <a:rPr lang="en-US" altLang="zh-CN" sz="1600" b="1" dirty="0" smtClean="0">
                          <a:latin typeface="Times New Roman" pitchFamily="18" charset="0"/>
                          <a:ea typeface="黑体" pitchFamily="49" charset="-122"/>
                          <a:cs typeface="Times New Roman" pitchFamily="18" charset="0"/>
                        </a:rPr>
                        <a:t>,‰</a:t>
                      </a:r>
                      <a:r>
                        <a:rPr lang="zh-CN" altLang="en-US" sz="1600" b="1" dirty="0" smtClean="0">
                          <a:latin typeface="Times New Roman" pitchFamily="18" charset="0"/>
                          <a:ea typeface="黑体" pitchFamily="49" charset="-122"/>
                          <a:cs typeface="Times New Roman" pitchFamily="18" charset="0"/>
                        </a:rPr>
                        <a:t>）</a:t>
                      </a:r>
                      <a:endParaRPr lang="zh-CN" altLang="en-US"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marL="0" marR="0" indent="0" algn="ctr" defTabSz="914400" rtl="0" eaLnBrk="1" fontAlgn="auto" latinLnBrk="0" hangingPunct="1">
                        <a:lnSpc>
                          <a:spcPts val="1920"/>
                        </a:lnSpc>
                        <a:spcBef>
                          <a:spcPts val="0"/>
                        </a:spcBef>
                        <a:spcAft>
                          <a:spcPts val="0"/>
                        </a:spcAft>
                        <a:buClrTx/>
                        <a:buSzTx/>
                        <a:buFontTx/>
                        <a:buNone/>
                        <a:tabLst/>
                        <a:defRPr/>
                      </a:pPr>
                      <a:endParaRPr lang="en-US" altLang="zh-CN" sz="1600" b="1" kern="100" dirty="0" smtClean="0">
                        <a:latin typeface="Times New Roman" pitchFamily="18" charset="0"/>
                        <a:ea typeface="黑体" pitchFamily="49" charset="-122"/>
                        <a:cs typeface="Times New Roman" pitchFamily="18" charset="0"/>
                      </a:endParaRPr>
                    </a:p>
                    <a:p>
                      <a:pPr marL="0" marR="0" indent="0" algn="ctr" defTabSz="914400" rtl="0" eaLnBrk="1" fontAlgn="auto" latinLnBrk="0" hangingPunct="1">
                        <a:lnSpc>
                          <a:spcPts val="1920"/>
                        </a:lnSpc>
                        <a:spcBef>
                          <a:spcPts val="0"/>
                        </a:spcBef>
                        <a:spcAft>
                          <a:spcPts val="0"/>
                        </a:spcAft>
                        <a:buClrTx/>
                        <a:buSzTx/>
                        <a:buFontTx/>
                        <a:buNone/>
                        <a:tabLst/>
                        <a:defRPr/>
                      </a:pPr>
                      <a:r>
                        <a:rPr lang="zh-CN" altLang="en-US" sz="1600" b="1" kern="100" dirty="0" smtClean="0">
                          <a:latin typeface="Times New Roman" pitchFamily="18" charset="0"/>
                          <a:ea typeface="黑体" pitchFamily="49" charset="-122"/>
                          <a:cs typeface="Times New Roman" pitchFamily="18" charset="0"/>
                        </a:rPr>
                        <a:t>与前</a:t>
                      </a:r>
                      <a:r>
                        <a:rPr lang="en-US" sz="1600" b="1" kern="100" dirty="0" smtClean="0">
                          <a:latin typeface="Times New Roman" pitchFamily="18" charset="0"/>
                          <a:ea typeface="黑体" pitchFamily="49" charset="-122"/>
                          <a:cs typeface="Times New Roman" pitchFamily="18" charset="0"/>
                        </a:rPr>
                        <a:t>5</a:t>
                      </a:r>
                      <a:r>
                        <a:rPr lang="zh-CN" altLang="en-US" sz="1600" b="1" kern="100" dirty="0" smtClean="0">
                          <a:latin typeface="Times New Roman" pitchFamily="18" charset="0"/>
                          <a:ea typeface="黑体" pitchFamily="49" charset="-122"/>
                          <a:cs typeface="Times New Roman" pitchFamily="18" charset="0"/>
                        </a:rPr>
                        <a:t>年批准项目间相似度（</a:t>
                      </a:r>
                      <a:r>
                        <a:rPr lang="zh-CN" altLang="en-US" sz="1600" b="1" dirty="0" smtClean="0">
                          <a:latin typeface="Times New Roman" pitchFamily="18" charset="0"/>
                          <a:ea typeface="黑体" pitchFamily="49" charset="-122"/>
                          <a:cs typeface="Times New Roman" pitchFamily="18" charset="0"/>
                        </a:rPr>
                        <a:t>对</a:t>
                      </a:r>
                      <a:r>
                        <a:rPr lang="en-US" altLang="zh-CN" sz="1600" b="1" dirty="0" smtClean="0">
                          <a:latin typeface="Times New Roman" pitchFamily="18" charset="0"/>
                          <a:ea typeface="黑体" pitchFamily="49" charset="-122"/>
                          <a:cs typeface="Times New Roman" pitchFamily="18" charset="0"/>
                        </a:rPr>
                        <a:t>,‰</a:t>
                      </a:r>
                      <a:r>
                        <a:rPr lang="zh-CN" altLang="en-US" sz="1600" b="1" dirty="0" smtClean="0">
                          <a:latin typeface="Times New Roman" pitchFamily="18" charset="0"/>
                          <a:ea typeface="黑体" pitchFamily="49" charset="-122"/>
                          <a:cs typeface="Times New Roman" pitchFamily="18" charset="0"/>
                        </a:rPr>
                        <a:t>）</a:t>
                      </a:r>
                      <a:endParaRPr lang="zh-CN" altLang="en-US" sz="1600" b="1" kern="100" dirty="0" smtClean="0">
                        <a:latin typeface="Times New Roman" pitchFamily="18" charset="0"/>
                        <a:ea typeface="黑体" pitchFamily="49" charset="-122"/>
                        <a:cs typeface="Times New Roman" pitchFamily="18" charset="0"/>
                      </a:endParaRPr>
                    </a:p>
                    <a:p>
                      <a:pPr algn="ctr">
                        <a:lnSpc>
                          <a:spcPts val="1920"/>
                        </a:lnSpc>
                        <a:spcAft>
                          <a:spcPts val="0"/>
                        </a:spcAft>
                      </a:pPr>
                      <a:endParaRPr lang="zh-CN" altLang="en-US"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434730">
                <a:tc vMerge="1">
                  <a:txBody>
                    <a:bodyPr/>
                    <a:lstStyle/>
                    <a:p>
                      <a:endParaRPr lang="zh-CN"/>
                    </a:p>
                  </a:txBody>
                  <a:tcPr/>
                </a:tc>
                <a:tc vMerge="1">
                  <a:txBody>
                    <a:bodyPr/>
                    <a:lstStyle/>
                    <a:p>
                      <a:endParaRPr lang="zh-CN"/>
                    </a:p>
                  </a:txBody>
                  <a:tcPr/>
                </a:tc>
                <a:tc gridSpan="2">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≥50%</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hMerge="1">
                  <a:txBody>
                    <a:bodyPr/>
                    <a:lstStyle/>
                    <a:p>
                      <a:endParaRPr lang="zh-CN"/>
                    </a:p>
                  </a:txBody>
                  <a:tcPr/>
                </a:tc>
                <a:tc gridSpan="2">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≥80%</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hMerge="1">
                  <a:txBody>
                    <a:bodyPr/>
                    <a:lstStyle/>
                    <a:p>
                      <a:endParaRPr lang="zh-CN"/>
                    </a:p>
                  </a:txBody>
                  <a:tcPr/>
                </a:tc>
                <a:tc gridSpan="2">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≥50%</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hMerge="1">
                  <a:txBody>
                    <a:bodyPr/>
                    <a:lstStyle/>
                    <a:p>
                      <a:endParaRPr lang="zh-CN"/>
                    </a:p>
                  </a:txBody>
                  <a:tcPr/>
                </a:tc>
                <a:tc gridSpan="2">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≥80%</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hMerge="1">
                  <a:txBody>
                    <a:bodyPr/>
                    <a:lstStyle/>
                    <a:p>
                      <a:endParaRPr lang="zh-CN"/>
                    </a:p>
                  </a:txBody>
                  <a:tcPr/>
                </a:tc>
              </a:tr>
              <a:tr h="422526">
                <a:tc vMerge="1">
                  <a:txBody>
                    <a:bodyPr/>
                    <a:lstStyle/>
                    <a:p>
                      <a:endParaRPr lang="zh-CN"/>
                    </a:p>
                  </a:txBody>
                  <a:tcPr/>
                </a:tc>
                <a:tc vMerge="1">
                  <a:txBody>
                    <a:bodyPr/>
                    <a:lstStyle/>
                    <a:p>
                      <a:endParaRPr lang="zh-CN"/>
                    </a:p>
                  </a:txBody>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数量</a:t>
                      </a: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占</a:t>
                      </a:r>
                      <a:r>
                        <a:rPr lang="zh-CN" sz="1600" b="1" kern="100" dirty="0" smtClean="0">
                          <a:latin typeface="Times New Roman" pitchFamily="18" charset="0"/>
                          <a:ea typeface="黑体" pitchFamily="49" charset="-122"/>
                          <a:cs typeface="Times New Roman" pitchFamily="18" charset="0"/>
                        </a:rPr>
                        <a:t>比</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数量</a:t>
                      </a: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占</a:t>
                      </a:r>
                      <a:r>
                        <a:rPr lang="zh-CN" sz="1600" b="1" kern="100" dirty="0" smtClean="0">
                          <a:latin typeface="Times New Roman" pitchFamily="18" charset="0"/>
                          <a:ea typeface="黑体" pitchFamily="49" charset="-122"/>
                          <a:cs typeface="Times New Roman" pitchFamily="18" charset="0"/>
                        </a:rPr>
                        <a:t>比</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数量</a:t>
                      </a: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占</a:t>
                      </a:r>
                      <a:r>
                        <a:rPr lang="zh-CN" sz="1600" b="1" kern="100" dirty="0" smtClean="0">
                          <a:latin typeface="Times New Roman" pitchFamily="18" charset="0"/>
                          <a:ea typeface="黑体" pitchFamily="49" charset="-122"/>
                          <a:cs typeface="Times New Roman" pitchFamily="18" charset="0"/>
                        </a:rPr>
                        <a:t>比</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数量</a:t>
                      </a: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920"/>
                        </a:lnSpc>
                        <a:spcAft>
                          <a:spcPts val="0"/>
                        </a:spcAft>
                      </a:pPr>
                      <a:r>
                        <a:rPr lang="zh-CN" sz="1600" b="1" kern="100" dirty="0">
                          <a:latin typeface="Times New Roman" pitchFamily="18" charset="0"/>
                          <a:ea typeface="黑体" pitchFamily="49" charset="-122"/>
                          <a:cs typeface="Times New Roman" pitchFamily="18" charset="0"/>
                        </a:rPr>
                        <a:t>占</a:t>
                      </a:r>
                      <a:r>
                        <a:rPr lang="zh-CN" sz="1600" b="1" kern="100" dirty="0" smtClean="0">
                          <a:latin typeface="Times New Roman" pitchFamily="18" charset="0"/>
                          <a:ea typeface="黑体" pitchFamily="49" charset="-122"/>
                          <a:cs typeface="Times New Roman" pitchFamily="18" charset="0"/>
                        </a:rPr>
                        <a:t>比</a:t>
                      </a:r>
                      <a:endParaRPr lang="zh-CN" sz="1600" b="1" kern="100" dirty="0">
                        <a:latin typeface="Times New Roman" pitchFamily="18" charset="0"/>
                        <a:ea typeface="黑体" pitchFamily="49" charset="-122"/>
                        <a:cs typeface="Times New Roman" pitchFamily="18"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39422">
                <a:tc>
                  <a:txBody>
                    <a:bodyPr/>
                    <a:lstStyle/>
                    <a:p>
                      <a:pPr algn="ctr">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2019</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229256</a:t>
                      </a:r>
                      <a:endParaRPr 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7030A0"/>
                          </a:solidFill>
                          <a:latin typeface="Times New Roman" pitchFamily="18" charset="0"/>
                          <a:ea typeface="黑体" pitchFamily="49" charset="-122"/>
                          <a:cs typeface="Times New Roman" pitchFamily="18" charset="0"/>
                        </a:rPr>
                        <a:t>73</a:t>
                      </a:r>
                      <a:endParaRPr lang="zh-CN" altLang="zh-CN" sz="1600" b="1" kern="100" dirty="0">
                        <a:solidFill>
                          <a:srgbClr val="7030A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7030A0"/>
                          </a:solidFill>
                          <a:latin typeface="Times New Roman" pitchFamily="18" charset="0"/>
                          <a:ea typeface="黑体" pitchFamily="49" charset="-122"/>
                          <a:cs typeface="Times New Roman" pitchFamily="18" charset="0"/>
                        </a:rPr>
                        <a:t>3.18</a:t>
                      </a:r>
                      <a:endParaRPr lang="zh-CN" altLang="zh-CN" sz="1600" b="1" kern="100" dirty="0">
                        <a:solidFill>
                          <a:srgbClr val="7030A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14</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0.61</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194</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8.46</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6</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0.26</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28628">
                <a:tc>
                  <a:txBody>
                    <a:bodyPr/>
                    <a:lstStyle/>
                    <a:p>
                      <a:pPr algn="ctr">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2018</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203883</a:t>
                      </a:r>
                      <a:endParaRPr 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7030A0"/>
                          </a:solidFill>
                          <a:latin typeface="Times New Roman" pitchFamily="18" charset="0"/>
                          <a:ea typeface="黑体" pitchFamily="49" charset="-122"/>
                          <a:cs typeface="Times New Roman" pitchFamily="18" charset="0"/>
                        </a:rPr>
                        <a:t>97</a:t>
                      </a:r>
                      <a:endParaRPr lang="zh-CN" altLang="zh-CN" sz="1600" b="1" kern="100" dirty="0">
                        <a:solidFill>
                          <a:srgbClr val="7030A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7030A0"/>
                          </a:solidFill>
                          <a:latin typeface="Times New Roman" pitchFamily="18" charset="0"/>
                          <a:ea typeface="黑体" pitchFamily="49" charset="-122"/>
                          <a:cs typeface="Times New Roman" pitchFamily="18" charset="0"/>
                        </a:rPr>
                        <a:t>4.76</a:t>
                      </a:r>
                      <a:endParaRPr lang="zh-CN" altLang="zh-CN" sz="1600" b="1" kern="100" dirty="0">
                        <a:solidFill>
                          <a:srgbClr val="7030A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15</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0.74</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231</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11.33</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12</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0.59</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r>
              <a:tr h="428628">
                <a:tc>
                  <a:txBody>
                    <a:bodyPr/>
                    <a:lstStyle/>
                    <a:p>
                      <a:pPr algn="ctr">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2017</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180913</a:t>
                      </a:r>
                      <a:endParaRPr 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7030A0"/>
                          </a:solidFill>
                          <a:latin typeface="Times New Roman" pitchFamily="18" charset="0"/>
                          <a:ea typeface="黑体" pitchFamily="49" charset="-122"/>
                          <a:cs typeface="Times New Roman" pitchFamily="18" charset="0"/>
                        </a:rPr>
                        <a:t>75</a:t>
                      </a:r>
                      <a:endParaRPr lang="zh-CN" altLang="zh-CN" sz="1600" b="1" kern="100" dirty="0">
                        <a:solidFill>
                          <a:srgbClr val="7030A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7030A0"/>
                          </a:solidFill>
                          <a:latin typeface="Times New Roman" pitchFamily="18" charset="0"/>
                          <a:ea typeface="黑体" pitchFamily="49" charset="-122"/>
                          <a:cs typeface="Times New Roman" pitchFamily="18" charset="0"/>
                        </a:rPr>
                        <a:t>4.15</a:t>
                      </a:r>
                      <a:endParaRPr lang="zh-CN" altLang="zh-CN" sz="1600" b="1" kern="100" dirty="0">
                        <a:solidFill>
                          <a:srgbClr val="7030A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15</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0.83</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196</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10.83</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10</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marL="0" algn="ctr" defTabSz="914400" rtl="0" eaLnBrk="1" latinLnBrk="0" hangingPunct="1">
                        <a:lnSpc>
                          <a:spcPts val="1920"/>
                        </a:lnSpc>
                        <a:spcAft>
                          <a:spcPts val="0"/>
                        </a:spcAft>
                      </a:pPr>
                      <a:r>
                        <a:rPr lang="en-US" altLang="zh-CN" sz="1600" b="1" kern="100" dirty="0" smtClean="0">
                          <a:solidFill>
                            <a:srgbClr val="C00000"/>
                          </a:solidFill>
                          <a:latin typeface="Times New Roman" pitchFamily="18" charset="0"/>
                          <a:ea typeface="黑体" pitchFamily="49" charset="-122"/>
                          <a:cs typeface="Times New Roman" pitchFamily="18" charset="0"/>
                        </a:rPr>
                        <a:t>0.55</a:t>
                      </a:r>
                      <a:endParaRPr lang="zh-CN" alt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28628">
                <a:tc>
                  <a:txBody>
                    <a:bodyPr/>
                    <a:lstStyle/>
                    <a:p>
                      <a:pPr algn="ctr">
                        <a:lnSpc>
                          <a:spcPts val="1920"/>
                        </a:lnSpc>
                        <a:spcAft>
                          <a:spcPts val="0"/>
                        </a:spcAft>
                      </a:pPr>
                      <a:r>
                        <a:rPr lang="en-US" altLang="zh-CN" sz="1600" b="1" kern="100" dirty="0" smtClean="0">
                          <a:latin typeface="Times New Roman" pitchFamily="18" charset="0"/>
                          <a:ea typeface="黑体" pitchFamily="49" charset="-122"/>
                          <a:cs typeface="Times New Roman" pitchFamily="18" charset="0"/>
                        </a:rPr>
                        <a:t>2016</a:t>
                      </a:r>
                      <a:endParaRPr lang="zh-CN" alt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163268</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altLang="zh-CN" sz="1600" b="1" kern="100" dirty="0" smtClean="0">
                          <a:latin typeface="Times New Roman" pitchFamily="18" charset="0"/>
                          <a:ea typeface="黑体" pitchFamily="49" charset="-122"/>
                          <a:cs typeface="Times New Roman" pitchFamily="18" charset="0"/>
                        </a:rPr>
                        <a:t>56</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altLang="zh-CN" sz="1600" b="1" kern="100" dirty="0" smtClean="0">
                          <a:latin typeface="Times New Roman" pitchFamily="18" charset="0"/>
                          <a:ea typeface="黑体" pitchFamily="49" charset="-122"/>
                          <a:cs typeface="Times New Roman" pitchFamily="18" charset="0"/>
                        </a:rPr>
                        <a:t>3.42</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10</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0.61</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222</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13.59</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10</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20"/>
                        </a:lnSpc>
                        <a:spcAft>
                          <a:spcPts val="0"/>
                        </a:spcAft>
                      </a:pPr>
                      <a:r>
                        <a:rPr lang="en-US" altLang="zh-CN" sz="1600" b="1" kern="100" dirty="0" smtClean="0">
                          <a:solidFill>
                            <a:schemeClr val="tx1"/>
                          </a:solidFill>
                          <a:latin typeface="Times New Roman" pitchFamily="18" charset="0"/>
                          <a:ea typeface="黑体" pitchFamily="49" charset="-122"/>
                          <a:cs typeface="Times New Roman" pitchFamily="18" charset="0"/>
                        </a:rPr>
                        <a:t>0.61</a:t>
                      </a:r>
                      <a:endParaRPr lang="zh-CN" altLang="zh-CN" sz="1600" b="1" kern="100" dirty="0">
                        <a:solidFill>
                          <a:schemeClr val="tx1"/>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r>
              <a:tr h="428628">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2015</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157233</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44</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2.79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0.572</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195</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12.4</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11</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0.699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28628">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2014</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143242</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77</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5.37</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13</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0.907</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285</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19.9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30</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2.09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bg1"/>
                    </a:solidFill>
                  </a:tcPr>
                </a:tc>
              </a:tr>
              <a:tr h="428628">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2013</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143157</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80</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5.59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solidFill>
                            <a:srgbClr val="C00000"/>
                          </a:solidFill>
                          <a:latin typeface="Times New Roman" pitchFamily="18" charset="0"/>
                          <a:ea typeface="黑体" pitchFamily="49" charset="-122"/>
                          <a:cs typeface="Times New Roman" pitchFamily="18" charset="0"/>
                        </a:rPr>
                        <a:t>16</a:t>
                      </a:r>
                      <a:endParaRPr 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solidFill>
                            <a:srgbClr val="C00000"/>
                          </a:solidFill>
                          <a:latin typeface="Times New Roman" pitchFamily="18" charset="0"/>
                          <a:ea typeface="黑体" pitchFamily="49" charset="-122"/>
                          <a:cs typeface="Times New Roman" pitchFamily="18" charset="0"/>
                        </a:rPr>
                        <a:t>1.12</a:t>
                      </a:r>
                      <a:endParaRPr 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389</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latin typeface="Times New Roman" pitchFamily="18" charset="0"/>
                          <a:ea typeface="黑体" pitchFamily="49" charset="-122"/>
                          <a:cs typeface="Times New Roman" pitchFamily="18" charset="0"/>
                        </a:rPr>
                        <a:t>27.2</a:t>
                      </a:r>
                      <a:endParaRPr lang="zh-CN" sz="1600" b="1" kern="100" dirty="0">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solidFill>
                            <a:srgbClr val="C00000"/>
                          </a:solidFill>
                          <a:latin typeface="Times New Roman" pitchFamily="18" charset="0"/>
                          <a:ea typeface="黑体" pitchFamily="49" charset="-122"/>
                          <a:cs typeface="Times New Roman" pitchFamily="18" charset="0"/>
                        </a:rPr>
                        <a:t>47</a:t>
                      </a:r>
                      <a:endParaRPr 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a:lnSpc>
                          <a:spcPts val="1920"/>
                        </a:lnSpc>
                        <a:spcAft>
                          <a:spcPts val="0"/>
                        </a:spcAft>
                      </a:pPr>
                      <a:r>
                        <a:rPr lang="en-US" sz="1600" b="1" kern="100" dirty="0">
                          <a:solidFill>
                            <a:srgbClr val="C00000"/>
                          </a:solidFill>
                          <a:latin typeface="Times New Roman" pitchFamily="18" charset="0"/>
                          <a:ea typeface="黑体" pitchFamily="49" charset="-122"/>
                          <a:cs typeface="Times New Roman" pitchFamily="18" charset="0"/>
                        </a:rPr>
                        <a:t>3.28</a:t>
                      </a:r>
                      <a:endParaRPr lang="zh-CN" sz="1600" b="1" kern="100" dirty="0">
                        <a:solidFill>
                          <a:srgbClr val="C00000"/>
                        </a:solidFill>
                        <a:latin typeface="Times New Roman" pitchFamily="18" charset="0"/>
                        <a:ea typeface="黑体" pitchFamily="49" charset="-122"/>
                        <a:cs typeface="Times New Roman" pitchFamily="18" charset="0"/>
                      </a:endParaRPr>
                    </a:p>
                  </a:txBody>
                  <a:tcPr marL="68580" marR="68580" marT="0" marB="0" anchor="ctr" anchorCtr="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标题 1"/>
          <p:cNvSpPr>
            <a:spLocks noGrp="1"/>
          </p:cNvSpPr>
          <p:nvPr>
            <p:ph type="title"/>
          </p:nvPr>
        </p:nvSpPr>
        <p:spPr>
          <a:xfrm>
            <a:off x="395288" y="1162017"/>
            <a:ext cx="4891092" cy="623909"/>
          </a:xfrm>
        </p:spPr>
        <p:txBody>
          <a:bodyPr/>
          <a:lstStyle/>
          <a:p>
            <a:pPr eaLnBrk="1" hangingPunct="1"/>
            <a:r>
              <a:rPr lang="zh-CN" altLang="en-US" dirty="0" smtClean="0">
                <a:latin typeface="Times New Roman" pitchFamily="18" charset="0"/>
                <a:ea typeface="黑体" pitchFamily="49" charset="-122"/>
                <a:cs typeface="Times New Roman" pitchFamily="18" charset="0"/>
                <a:sym typeface="宋体" charset="-122"/>
              </a:rPr>
              <a:t>专项查处</a:t>
            </a:r>
            <a:r>
              <a:rPr lang="en-US" altLang="zh-CN" dirty="0" smtClean="0">
                <a:latin typeface="Times New Roman" pitchFamily="18" charset="0"/>
                <a:ea typeface="黑体" pitchFamily="49" charset="-122"/>
                <a:cs typeface="Times New Roman" pitchFamily="18" charset="0"/>
                <a:sym typeface="宋体" charset="-122"/>
              </a:rPr>
              <a:t>-</a:t>
            </a:r>
            <a:r>
              <a:rPr lang="en-US" altLang="zh-CN" sz="2400" dirty="0" smtClean="0">
                <a:latin typeface="Times New Roman" pitchFamily="18" charset="0"/>
                <a:ea typeface="黑体" pitchFamily="49" charset="-122"/>
                <a:cs typeface="Times New Roman" pitchFamily="18" charset="0"/>
              </a:rPr>
              <a:t>2017</a:t>
            </a:r>
            <a:r>
              <a:rPr lang="zh-CN" altLang="en-US" sz="2400" dirty="0" smtClean="0">
                <a:latin typeface="Times New Roman" pitchFamily="18" charset="0"/>
                <a:ea typeface="黑体" pitchFamily="49" charset="-122"/>
                <a:cs typeface="Times New Roman" pitchFamily="18" charset="0"/>
              </a:rPr>
              <a:t>年集中撤稿事件</a:t>
            </a:r>
          </a:p>
        </p:txBody>
      </p:sp>
      <p:sp>
        <p:nvSpPr>
          <p:cNvPr id="244738" name="内容占位符 2"/>
          <p:cNvSpPr>
            <a:spLocks noGrp="1"/>
          </p:cNvSpPr>
          <p:nvPr>
            <p:ph idx="1"/>
          </p:nvPr>
        </p:nvSpPr>
        <p:spPr>
          <a:xfrm>
            <a:off x="214282" y="2000240"/>
            <a:ext cx="8643998" cy="4375165"/>
          </a:xfrm>
        </p:spPr>
        <p:txBody>
          <a:bodyPr/>
          <a:lstStyle/>
          <a:p>
            <a:pPr eaLnBrk="1" hangingPunct="1">
              <a:lnSpc>
                <a:spcPct val="130000"/>
              </a:lnSpc>
              <a:spcBef>
                <a:spcPts val="0"/>
              </a:spcBef>
              <a:spcAft>
                <a:spcPts val="0"/>
              </a:spcAft>
            </a:pPr>
            <a:r>
              <a:rPr lang="en-US" altLang="zh-CN" sz="2400" dirty="0" smtClean="0">
                <a:latin typeface="Times New Roman" pitchFamily="18" charset="0"/>
                <a:ea typeface="黑体" pitchFamily="49" charset="-122"/>
                <a:cs typeface="Times New Roman" pitchFamily="18" charset="0"/>
              </a:rPr>
              <a:t>2017</a:t>
            </a:r>
            <a:r>
              <a:rPr lang="zh-CN" altLang="en-US" sz="2400" dirty="0" smtClean="0">
                <a:latin typeface="Times New Roman" pitchFamily="18" charset="0"/>
                <a:ea typeface="黑体" pitchFamily="49" charset="-122"/>
                <a:cs typeface="Times New Roman" pitchFamily="18" charset="0"/>
              </a:rPr>
              <a:t>年</a:t>
            </a:r>
            <a:r>
              <a:rPr lang="en-US" altLang="zh-CN" sz="2400" dirty="0" smtClean="0">
                <a:latin typeface="Times New Roman" pitchFamily="18" charset="0"/>
                <a:ea typeface="黑体" pitchFamily="49" charset="-122"/>
                <a:cs typeface="Times New Roman" pitchFamily="18" charset="0"/>
              </a:rPr>
              <a:t>4</a:t>
            </a:r>
            <a:r>
              <a:rPr lang="zh-CN" altLang="en-US" sz="2400" dirty="0" smtClean="0">
                <a:latin typeface="Times New Roman" pitchFamily="18" charset="0"/>
                <a:ea typeface="黑体" pitchFamily="49" charset="-122"/>
                <a:cs typeface="Times New Roman" pitchFamily="18" charset="0"/>
              </a:rPr>
              <a:t>月，</a:t>
            </a:r>
            <a:r>
              <a:rPr lang="en-US" altLang="zh-CN" sz="2400" dirty="0" smtClean="0">
                <a:latin typeface="Times New Roman" pitchFamily="18" charset="0"/>
                <a:ea typeface="黑体" pitchFamily="49" charset="-122"/>
                <a:cs typeface="Times New Roman" pitchFamily="18" charset="0"/>
              </a:rPr>
              <a:t>《</a:t>
            </a:r>
            <a:r>
              <a:rPr lang="zh-CN" altLang="en-US" sz="2400" dirty="0" smtClean="0">
                <a:latin typeface="Times New Roman" pitchFamily="18" charset="0"/>
                <a:ea typeface="黑体" pitchFamily="49" charset="-122"/>
                <a:cs typeface="Times New Roman" pitchFamily="18" charset="0"/>
              </a:rPr>
              <a:t>肿瘤生物学</a:t>
            </a:r>
            <a:r>
              <a:rPr lang="en-US" altLang="zh-CN" sz="2400" dirty="0" smtClean="0">
                <a:latin typeface="Times New Roman" pitchFamily="18" charset="0"/>
                <a:ea typeface="黑体" pitchFamily="49" charset="-122"/>
                <a:cs typeface="Times New Roman" pitchFamily="18" charset="0"/>
              </a:rPr>
              <a:t>》</a:t>
            </a:r>
            <a:r>
              <a:rPr lang="zh-CN" altLang="en-US" sz="2400" dirty="0" smtClean="0">
                <a:latin typeface="Times New Roman" pitchFamily="18" charset="0"/>
                <a:ea typeface="黑体" pitchFamily="49" charset="-122"/>
                <a:cs typeface="Times New Roman" pitchFamily="18" charset="0"/>
              </a:rPr>
              <a:t>期刊集中撤销了我国作者发表的</a:t>
            </a:r>
            <a:r>
              <a:rPr lang="en-US" altLang="zh-CN" sz="2400" dirty="0" smtClean="0">
                <a:latin typeface="Times New Roman" pitchFamily="18" charset="0"/>
                <a:ea typeface="黑体" pitchFamily="49" charset="-122"/>
                <a:cs typeface="Times New Roman" pitchFamily="18" charset="0"/>
              </a:rPr>
              <a:t>107</a:t>
            </a:r>
            <a:r>
              <a:rPr lang="zh-CN" altLang="en-US" sz="2400" dirty="0" smtClean="0">
                <a:latin typeface="Times New Roman" pitchFamily="18" charset="0"/>
                <a:ea typeface="黑体" pitchFamily="49" charset="-122"/>
                <a:cs typeface="Times New Roman" pitchFamily="18" charset="0"/>
              </a:rPr>
              <a:t>篇论文，对我国科技界的声誉造成了严重影响。</a:t>
            </a:r>
            <a:endParaRPr lang="en-US" altLang="zh-CN" sz="2400" dirty="0" smtClean="0">
              <a:latin typeface="Times New Roman" pitchFamily="18" charset="0"/>
              <a:ea typeface="黑体" pitchFamily="49" charset="-122"/>
              <a:cs typeface="Times New Roman" pitchFamily="18" charset="0"/>
            </a:endParaRPr>
          </a:p>
          <a:p>
            <a:pPr eaLnBrk="1" hangingPunct="1">
              <a:lnSpc>
                <a:spcPct val="130000"/>
              </a:lnSpc>
              <a:spcBef>
                <a:spcPts val="0"/>
              </a:spcBef>
              <a:spcAft>
                <a:spcPts val="0"/>
              </a:spcAft>
            </a:pPr>
            <a:r>
              <a:rPr lang="zh-CN" altLang="en-US" sz="2400" dirty="0" smtClean="0">
                <a:latin typeface="Times New Roman" pitchFamily="18" charset="0"/>
                <a:ea typeface="黑体" pitchFamily="49" charset="-122"/>
                <a:cs typeface="Times New Roman" pitchFamily="18" charset="0"/>
              </a:rPr>
              <a:t>党中央、国务院领导对此高度重视，多次做出批示，要求认真调查，严肃处理。</a:t>
            </a:r>
            <a:endParaRPr lang="en-US" altLang="zh-CN" sz="2400" dirty="0" smtClean="0">
              <a:latin typeface="Times New Roman" pitchFamily="18" charset="0"/>
              <a:ea typeface="黑体" pitchFamily="49" charset="-122"/>
              <a:cs typeface="Times New Roman" pitchFamily="18" charset="0"/>
            </a:endParaRPr>
          </a:p>
          <a:p>
            <a:pPr eaLnBrk="1" hangingPunct="1">
              <a:lnSpc>
                <a:spcPct val="130000"/>
              </a:lnSpc>
              <a:spcBef>
                <a:spcPts val="0"/>
              </a:spcBef>
              <a:spcAft>
                <a:spcPts val="0"/>
              </a:spcAft>
            </a:pPr>
            <a:r>
              <a:rPr lang="zh-CN" altLang="en-US" sz="2400" dirty="0" smtClean="0">
                <a:latin typeface="Times New Roman" pitchFamily="18" charset="0"/>
                <a:ea typeface="黑体" pitchFamily="49" charset="-122"/>
                <a:cs typeface="Times New Roman" pitchFamily="18" charset="0"/>
              </a:rPr>
              <a:t>我委迅速响应开始进行调查。</a:t>
            </a:r>
            <a:endParaRPr lang="en-US" altLang="zh-CN" sz="2400" dirty="0" smtClean="0">
              <a:latin typeface="Times New Roman" pitchFamily="18" charset="0"/>
              <a:ea typeface="黑体" pitchFamily="49" charset="-122"/>
              <a:cs typeface="Times New Roman" pitchFamily="18" charset="0"/>
            </a:endParaRPr>
          </a:p>
          <a:p>
            <a:pPr eaLnBrk="1" hangingPunct="1">
              <a:lnSpc>
                <a:spcPct val="130000"/>
              </a:lnSpc>
              <a:spcBef>
                <a:spcPts val="0"/>
              </a:spcBef>
              <a:spcAft>
                <a:spcPts val="0"/>
              </a:spcAft>
            </a:pPr>
            <a:r>
              <a:rPr lang="zh-CN" altLang="en-US" sz="2400" dirty="0" smtClean="0">
                <a:latin typeface="Times New Roman" pitchFamily="18" charset="0"/>
                <a:ea typeface="黑体" pitchFamily="49" charset="-122"/>
                <a:cs typeface="Times New Roman" pitchFamily="18" charset="0"/>
                <a:sym typeface="宋体" charset="-122"/>
              </a:rPr>
              <a:t>我委参与科研诚信建设联席会议成员单位成立彻查处理联合工作组，共同制定处理指导意见，做到统一尺度、甄别责任、分级处理，通过联合召开</a:t>
            </a:r>
            <a:r>
              <a:rPr lang="zh-CN" altLang="en-US" sz="2400" dirty="0" smtClean="0">
                <a:latin typeface="Times New Roman" pitchFamily="18" charset="0"/>
                <a:ea typeface="黑体" pitchFamily="49" charset="-122"/>
                <a:cs typeface="Times New Roman" pitchFamily="18" charset="0"/>
              </a:rPr>
              <a:t>媒体通气会，及时向社会公开相关调查处理进程和结果。</a:t>
            </a:r>
            <a:endParaRPr lang="en-US" altLang="zh-CN" sz="2400" dirty="0" smtClean="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71472" y="2071678"/>
            <a:ext cx="7929618" cy="4357718"/>
            <a:chOff x="571472" y="1500174"/>
            <a:chExt cx="7929618" cy="4357718"/>
          </a:xfrm>
        </p:grpSpPr>
        <p:sp>
          <p:nvSpPr>
            <p:cNvPr id="5" name="矩形 4"/>
            <p:cNvSpPr/>
            <p:nvPr/>
          </p:nvSpPr>
          <p:spPr>
            <a:xfrm>
              <a:off x="785786" y="1500174"/>
              <a:ext cx="7715304" cy="788077"/>
            </a:xfrm>
            <a:prstGeom prst="rect">
              <a:avLst/>
            </a:prstGeom>
            <a:ln w="38100">
              <a:solidFill>
                <a:srgbClr val="FF0000"/>
              </a:solidFill>
            </a:ln>
          </p:spPr>
          <p:txBody>
            <a:bodyPr wrap="square">
              <a:spAutoFit/>
            </a:bodyPr>
            <a:lstStyle/>
            <a:p>
              <a:pPr algn="ctr">
                <a:lnSpc>
                  <a:spcPct val="200000"/>
                </a:lnSpc>
                <a:spcBef>
                  <a:spcPts val="1200"/>
                </a:spcBef>
                <a:spcAft>
                  <a:spcPts val="2400"/>
                </a:spcAft>
              </a:pPr>
              <a:r>
                <a:rPr lang="en-US" altLang="zh-CN" sz="2200" b="1" dirty="0" smtClean="0">
                  <a:solidFill>
                    <a:srgbClr val="2D206F"/>
                  </a:solidFill>
                  <a:latin typeface="+mn-ea"/>
                  <a:ea typeface="+mn-ea"/>
                  <a:cs typeface="Arial Unicode MS" pitchFamily="34" charset="-122"/>
                  <a:sym typeface="宋体" charset="-122"/>
                </a:rPr>
                <a:t>107</a:t>
              </a:r>
              <a:r>
                <a:rPr lang="zh-CN" altLang="en-US" sz="2200" b="1" dirty="0" smtClean="0">
                  <a:solidFill>
                    <a:srgbClr val="2D206F"/>
                  </a:solidFill>
                  <a:latin typeface="+mn-ea"/>
                  <a:ea typeface="+mn-ea"/>
                  <a:cs typeface="Arial Unicode MS" pitchFamily="34" charset="-122"/>
                  <a:sym typeface="宋体" charset="-122"/>
                </a:rPr>
                <a:t>篇论文（发表年度为</a:t>
              </a:r>
              <a:r>
                <a:rPr lang="en-US" altLang="zh-CN" sz="2200" b="1" dirty="0" smtClean="0">
                  <a:solidFill>
                    <a:srgbClr val="2D206F"/>
                  </a:solidFill>
                  <a:latin typeface="+mn-ea"/>
                  <a:ea typeface="+mn-ea"/>
                  <a:cs typeface="Arial Unicode MS" pitchFamily="34" charset="-122"/>
                  <a:sym typeface="宋体" charset="-122"/>
                </a:rPr>
                <a:t>2012</a:t>
              </a:r>
              <a:r>
                <a:rPr lang="zh-CN" altLang="en-US" sz="2200" b="1" dirty="0" smtClean="0">
                  <a:solidFill>
                    <a:srgbClr val="2D206F"/>
                  </a:solidFill>
                  <a:latin typeface="+mn-ea"/>
                  <a:ea typeface="+mn-ea"/>
                  <a:cs typeface="Arial Unicode MS" pitchFamily="34" charset="-122"/>
                  <a:sym typeface="宋体" charset="-122"/>
                </a:rPr>
                <a:t>至</a:t>
              </a:r>
              <a:r>
                <a:rPr lang="en-US" altLang="zh-CN" sz="2200" b="1" dirty="0" smtClean="0">
                  <a:solidFill>
                    <a:srgbClr val="2D206F"/>
                  </a:solidFill>
                  <a:latin typeface="+mn-ea"/>
                  <a:ea typeface="+mn-ea"/>
                  <a:cs typeface="Arial Unicode MS" pitchFamily="34" charset="-122"/>
                  <a:sym typeface="宋体" charset="-122"/>
                </a:rPr>
                <a:t>2016</a:t>
              </a:r>
              <a:r>
                <a:rPr lang="zh-CN" altLang="en-US" sz="2200" b="1" dirty="0" smtClean="0">
                  <a:solidFill>
                    <a:srgbClr val="2D206F"/>
                  </a:solidFill>
                  <a:latin typeface="+mn-ea"/>
                  <a:ea typeface="+mn-ea"/>
                  <a:cs typeface="Arial Unicode MS" pitchFamily="34" charset="-122"/>
                  <a:sym typeface="宋体" charset="-122"/>
                </a:rPr>
                <a:t>年），涉及</a:t>
              </a:r>
              <a:r>
                <a:rPr lang="en-US" altLang="zh-CN" sz="2200" b="1" dirty="0" smtClean="0">
                  <a:solidFill>
                    <a:srgbClr val="2D206F"/>
                  </a:solidFill>
                  <a:latin typeface="+mn-ea"/>
                  <a:ea typeface="+mn-ea"/>
                  <a:cs typeface="Arial Unicode MS" pitchFamily="34" charset="-122"/>
                  <a:sym typeface="宋体" charset="-122"/>
                </a:rPr>
                <a:t>521</a:t>
              </a:r>
              <a:r>
                <a:rPr lang="zh-CN" altLang="en-US" sz="2200" b="1" dirty="0" smtClean="0">
                  <a:solidFill>
                    <a:srgbClr val="2D206F"/>
                  </a:solidFill>
                  <a:latin typeface="+mn-ea"/>
                  <a:ea typeface="+mn-ea"/>
                  <a:cs typeface="Arial Unicode MS" pitchFamily="34" charset="-122"/>
                  <a:sym typeface="宋体" charset="-122"/>
                </a:rPr>
                <a:t>名作者</a:t>
              </a:r>
            </a:p>
          </p:txBody>
        </p:sp>
        <p:sp>
          <p:nvSpPr>
            <p:cNvPr id="29" name="矩形 28"/>
            <p:cNvSpPr/>
            <p:nvPr/>
          </p:nvSpPr>
          <p:spPr>
            <a:xfrm>
              <a:off x="1857356" y="2500306"/>
              <a:ext cx="2683748" cy="785818"/>
            </a:xfrm>
            <a:prstGeom prst="rect">
              <a:avLst/>
            </a:prstGeom>
            <a:ln w="38100">
              <a:solidFill>
                <a:srgbClr val="FF0000"/>
              </a:solidFill>
            </a:ln>
          </p:spPr>
          <p:txBody>
            <a:bodyPr wrap="square">
              <a:spAutoFit/>
            </a:bodyPr>
            <a:lstStyle/>
            <a:p>
              <a:pPr algn="ctr">
                <a:lnSpc>
                  <a:spcPct val="200000"/>
                </a:lnSpc>
              </a:pPr>
              <a:r>
                <a:rPr lang="zh-CN" altLang="en-US" sz="2200" b="1" dirty="0" smtClean="0">
                  <a:solidFill>
                    <a:srgbClr val="2D206F"/>
                  </a:solidFill>
                  <a:latin typeface="+mn-ea"/>
                  <a:ea typeface="+mn-ea"/>
                  <a:cs typeface="Arial Unicode MS" pitchFamily="34" charset="-122"/>
                  <a:sym typeface="宋体" charset="-122"/>
                </a:rPr>
                <a:t>共查取</a:t>
              </a:r>
              <a:r>
                <a:rPr lang="en-US" altLang="en-US" sz="2200" b="1" dirty="0" smtClean="0">
                  <a:solidFill>
                    <a:srgbClr val="2D206F"/>
                  </a:solidFill>
                  <a:latin typeface="+mn-ea"/>
                  <a:ea typeface="+mn-ea"/>
                  <a:cs typeface="Arial Unicode MS" pitchFamily="34" charset="-122"/>
                  <a:sym typeface="宋体" charset="-122"/>
                </a:rPr>
                <a:t>405</a:t>
              </a:r>
              <a:r>
                <a:rPr lang="zh-CN" altLang="en-US" sz="2200" b="1" dirty="0" smtClean="0">
                  <a:solidFill>
                    <a:srgbClr val="2D206F"/>
                  </a:solidFill>
                  <a:latin typeface="+mn-ea"/>
                  <a:ea typeface="+mn-ea"/>
                  <a:cs typeface="Arial Unicode MS" pitchFamily="34" charset="-122"/>
                  <a:sym typeface="宋体" charset="-122"/>
                </a:rPr>
                <a:t>份申请书</a:t>
              </a:r>
            </a:p>
          </p:txBody>
        </p:sp>
        <p:sp>
          <p:nvSpPr>
            <p:cNvPr id="48" name="矩形 47"/>
            <p:cNvSpPr/>
            <p:nvPr/>
          </p:nvSpPr>
          <p:spPr>
            <a:xfrm>
              <a:off x="5572132" y="3571876"/>
              <a:ext cx="2912694" cy="769441"/>
            </a:xfrm>
            <a:prstGeom prst="rect">
              <a:avLst/>
            </a:prstGeom>
            <a:ln w="38100">
              <a:solidFill>
                <a:srgbClr val="FF0000"/>
              </a:solidFill>
            </a:ln>
          </p:spPr>
          <p:txBody>
            <a:bodyPr wrap="square">
              <a:spAutoFit/>
            </a:bodyPr>
            <a:lstStyle/>
            <a:p>
              <a:pPr algn="ctr"/>
              <a:r>
                <a:rPr lang="en-US" altLang="en-US" sz="2200" b="1" dirty="0" smtClean="0">
                  <a:solidFill>
                    <a:srgbClr val="2D206F"/>
                  </a:solidFill>
                  <a:latin typeface="+mn-ea"/>
                  <a:ea typeface="+mn-ea"/>
                  <a:cs typeface="Arial Unicode MS" pitchFamily="34" charset="-122"/>
                  <a:sym typeface="宋体" charset="-122"/>
                </a:rPr>
                <a:t>20</a:t>
              </a:r>
              <a:r>
                <a:rPr lang="zh-CN" altLang="en-US" sz="2200" b="1" dirty="0" smtClean="0">
                  <a:solidFill>
                    <a:srgbClr val="2D206F"/>
                  </a:solidFill>
                  <a:latin typeface="+mn-ea"/>
                  <a:ea typeface="+mn-ea"/>
                  <a:cs typeface="Arial Unicode MS" pitchFamily="34" charset="-122"/>
                  <a:sym typeface="宋体" charset="-122"/>
                </a:rPr>
                <a:t>篇</a:t>
              </a:r>
              <a:r>
                <a:rPr lang="en-US" altLang="zh-CN" sz="2200" b="1" dirty="0" smtClean="0">
                  <a:solidFill>
                    <a:srgbClr val="2D206F"/>
                  </a:solidFill>
                  <a:latin typeface="+mn-ea"/>
                  <a:ea typeface="+mn-ea"/>
                  <a:cs typeface="Arial Unicode MS" pitchFamily="34" charset="-122"/>
                  <a:sym typeface="宋体" charset="-122"/>
                </a:rPr>
                <a:t>(</a:t>
              </a:r>
              <a:r>
                <a:rPr lang="zh-CN" altLang="en-US" sz="2200" b="1" dirty="0" smtClean="0">
                  <a:solidFill>
                    <a:srgbClr val="2D206F"/>
                  </a:solidFill>
                  <a:latin typeface="+mn-ea"/>
                  <a:ea typeface="+mn-ea"/>
                  <a:cs typeface="Arial Unicode MS" pitchFamily="34" charset="-122"/>
                  <a:sym typeface="宋体" charset="-122"/>
                </a:rPr>
                <a:t>标注基金资助</a:t>
              </a:r>
              <a:r>
                <a:rPr lang="en-US" altLang="zh-CN" sz="2200" b="1" dirty="0" smtClean="0">
                  <a:solidFill>
                    <a:srgbClr val="2D206F"/>
                  </a:solidFill>
                  <a:latin typeface="+mn-ea"/>
                  <a:ea typeface="+mn-ea"/>
                  <a:cs typeface="Arial Unicode MS" pitchFamily="34" charset="-122"/>
                  <a:sym typeface="宋体" charset="-122"/>
                </a:rPr>
                <a:t>)</a:t>
              </a:r>
            </a:p>
            <a:p>
              <a:pPr algn="ctr"/>
              <a:r>
                <a:rPr lang="zh-CN" altLang="en-US" sz="2200" b="1" dirty="0" smtClean="0">
                  <a:solidFill>
                    <a:srgbClr val="2D206F"/>
                  </a:solidFill>
                  <a:latin typeface="+mn-ea"/>
                  <a:ea typeface="+mn-ea"/>
                  <a:cs typeface="Arial Unicode MS" pitchFamily="34" charset="-122"/>
                  <a:sym typeface="宋体" charset="-122"/>
                </a:rPr>
                <a:t>涉及</a:t>
              </a:r>
              <a:r>
                <a:rPr lang="en-US" altLang="en-US" sz="2200" b="1" dirty="0" smtClean="0">
                  <a:solidFill>
                    <a:srgbClr val="2D206F"/>
                  </a:solidFill>
                  <a:latin typeface="+mn-ea"/>
                  <a:ea typeface="+mn-ea"/>
                  <a:cs typeface="Arial Unicode MS" pitchFamily="34" charset="-122"/>
                  <a:sym typeface="宋体" charset="-122"/>
                </a:rPr>
                <a:t>28</a:t>
              </a:r>
              <a:r>
                <a:rPr lang="zh-CN" altLang="en-US" sz="2200" b="1" dirty="0" smtClean="0">
                  <a:solidFill>
                    <a:srgbClr val="2D206F"/>
                  </a:solidFill>
                  <a:latin typeface="+mn-ea"/>
                  <a:ea typeface="+mn-ea"/>
                  <a:cs typeface="Arial Unicode MS" pitchFamily="34" charset="-122"/>
                  <a:sym typeface="宋体" charset="-122"/>
                </a:rPr>
                <a:t>个资助项目</a:t>
              </a:r>
            </a:p>
          </p:txBody>
        </p:sp>
        <p:sp>
          <p:nvSpPr>
            <p:cNvPr id="56" name="矩形 55"/>
            <p:cNvSpPr/>
            <p:nvPr/>
          </p:nvSpPr>
          <p:spPr>
            <a:xfrm>
              <a:off x="571472" y="3571876"/>
              <a:ext cx="2032611" cy="769441"/>
            </a:xfrm>
            <a:prstGeom prst="rect">
              <a:avLst/>
            </a:prstGeom>
            <a:ln w="38100">
              <a:solidFill>
                <a:srgbClr val="FF0000"/>
              </a:solidFill>
            </a:ln>
          </p:spPr>
          <p:txBody>
            <a:bodyPr wrap="square">
              <a:spAutoFit/>
            </a:bodyPr>
            <a:lstStyle/>
            <a:p>
              <a:pPr algn="ctr"/>
              <a:r>
                <a:rPr lang="en-US" altLang="en-US" sz="2200" b="1" dirty="0" smtClean="0">
                  <a:solidFill>
                    <a:srgbClr val="2D206F"/>
                  </a:solidFill>
                  <a:latin typeface="+mn-ea"/>
                  <a:ea typeface="+mn-ea"/>
                  <a:cs typeface="Arial Unicode MS" pitchFamily="34" charset="-122"/>
                  <a:sym typeface="宋体" charset="-122"/>
                </a:rPr>
                <a:t>37</a:t>
              </a:r>
              <a:r>
                <a:rPr lang="zh-CN" altLang="en-US" sz="2200" b="1" dirty="0" smtClean="0">
                  <a:solidFill>
                    <a:srgbClr val="2D206F"/>
                  </a:solidFill>
                  <a:latin typeface="+mn-ea"/>
                  <a:ea typeface="+mn-ea"/>
                  <a:cs typeface="Arial Unicode MS" pitchFamily="34" charset="-122"/>
                  <a:sym typeface="宋体" charset="-122"/>
                </a:rPr>
                <a:t>篇涉及</a:t>
              </a:r>
              <a:r>
                <a:rPr lang="en-US" altLang="en-US" sz="2200" b="1" dirty="0" smtClean="0">
                  <a:solidFill>
                    <a:srgbClr val="2D206F"/>
                  </a:solidFill>
                  <a:latin typeface="+mn-ea"/>
                  <a:ea typeface="+mn-ea"/>
                  <a:cs typeface="Arial Unicode MS" pitchFamily="34" charset="-122"/>
                  <a:sym typeface="宋体" charset="-122"/>
                </a:rPr>
                <a:t>51</a:t>
              </a:r>
              <a:r>
                <a:rPr lang="zh-CN" altLang="en-US" sz="2200" b="1" dirty="0" smtClean="0">
                  <a:solidFill>
                    <a:srgbClr val="2D206F"/>
                  </a:solidFill>
                  <a:latin typeface="+mn-ea"/>
                  <a:ea typeface="+mn-ea"/>
                  <a:cs typeface="Arial Unicode MS" pitchFamily="34" charset="-122"/>
                  <a:sym typeface="宋体" charset="-122"/>
                </a:rPr>
                <a:t>份</a:t>
              </a:r>
              <a:r>
                <a:rPr lang="en-US" altLang="zh-CN" sz="2200" b="1" dirty="0" smtClean="0">
                  <a:solidFill>
                    <a:srgbClr val="2D206F"/>
                  </a:solidFill>
                  <a:latin typeface="+mn-ea"/>
                  <a:ea typeface="+mn-ea"/>
                  <a:cs typeface="Arial Unicode MS" pitchFamily="34" charset="-122"/>
                  <a:sym typeface="宋体" charset="-122"/>
                </a:rPr>
                <a:t>2017</a:t>
              </a:r>
              <a:r>
                <a:rPr lang="zh-CN" altLang="en-US" sz="2200" b="1" dirty="0" smtClean="0">
                  <a:solidFill>
                    <a:srgbClr val="2D206F"/>
                  </a:solidFill>
                  <a:latin typeface="+mn-ea"/>
                  <a:ea typeface="+mn-ea"/>
                  <a:cs typeface="Arial Unicode MS" pitchFamily="34" charset="-122"/>
                  <a:sym typeface="宋体" charset="-122"/>
                </a:rPr>
                <a:t>年申请书</a:t>
              </a:r>
            </a:p>
          </p:txBody>
        </p:sp>
        <p:sp>
          <p:nvSpPr>
            <p:cNvPr id="59" name="矩形 58"/>
            <p:cNvSpPr/>
            <p:nvPr/>
          </p:nvSpPr>
          <p:spPr>
            <a:xfrm>
              <a:off x="2928926" y="3571876"/>
              <a:ext cx="2500330" cy="769441"/>
            </a:xfrm>
            <a:prstGeom prst="rect">
              <a:avLst/>
            </a:prstGeom>
            <a:ln w="38100">
              <a:solidFill>
                <a:srgbClr val="FF0000"/>
              </a:solidFill>
            </a:ln>
          </p:spPr>
          <p:txBody>
            <a:bodyPr wrap="square">
              <a:spAutoFit/>
            </a:bodyPr>
            <a:lstStyle/>
            <a:p>
              <a:pPr algn="ctr"/>
              <a:r>
                <a:rPr lang="en-US" altLang="en-US" sz="2200" b="1" dirty="0" smtClean="0">
                  <a:solidFill>
                    <a:srgbClr val="2D206F"/>
                  </a:solidFill>
                  <a:latin typeface="+mn-ea"/>
                  <a:ea typeface="+mn-ea"/>
                  <a:cs typeface="Arial Unicode MS" pitchFamily="34" charset="-122"/>
                  <a:sym typeface="宋体" charset="-122"/>
                </a:rPr>
                <a:t>20</a:t>
              </a:r>
              <a:r>
                <a:rPr lang="zh-CN" altLang="en-US" sz="2200" b="1" dirty="0" smtClean="0">
                  <a:solidFill>
                    <a:srgbClr val="2D206F"/>
                  </a:solidFill>
                  <a:latin typeface="+mn-ea"/>
                  <a:ea typeface="+mn-ea"/>
                  <a:cs typeface="Arial Unicode MS" pitchFamily="34" charset="-122"/>
                  <a:sym typeface="宋体" charset="-122"/>
                </a:rPr>
                <a:t>篇涉及</a:t>
              </a:r>
              <a:r>
                <a:rPr lang="en-US" altLang="en-US" sz="2200" b="1" dirty="0" smtClean="0">
                  <a:solidFill>
                    <a:srgbClr val="2D206F"/>
                  </a:solidFill>
                  <a:latin typeface="+mn-ea"/>
                  <a:ea typeface="+mn-ea"/>
                  <a:cs typeface="Arial Unicode MS" pitchFamily="34" charset="-122"/>
                  <a:sym typeface="宋体" charset="-122"/>
                </a:rPr>
                <a:t>30</a:t>
              </a:r>
              <a:r>
                <a:rPr lang="zh-CN" altLang="en-US" sz="2200" b="1" dirty="0" smtClean="0">
                  <a:solidFill>
                    <a:srgbClr val="2D206F"/>
                  </a:solidFill>
                  <a:latin typeface="+mn-ea"/>
                  <a:ea typeface="+mn-ea"/>
                  <a:cs typeface="Arial Unicode MS" pitchFamily="34" charset="-122"/>
                  <a:sym typeface="宋体" charset="-122"/>
                </a:rPr>
                <a:t>个</a:t>
              </a:r>
              <a:endParaRPr lang="en-US" altLang="zh-CN" sz="2200" b="1" dirty="0" smtClean="0">
                <a:solidFill>
                  <a:srgbClr val="2D206F"/>
                </a:solidFill>
                <a:latin typeface="+mn-ea"/>
                <a:ea typeface="+mn-ea"/>
                <a:cs typeface="Arial Unicode MS" pitchFamily="34" charset="-122"/>
                <a:sym typeface="宋体" charset="-122"/>
              </a:endParaRPr>
            </a:p>
            <a:p>
              <a:pPr algn="ctr"/>
              <a:r>
                <a:rPr lang="zh-CN" altLang="en-US" sz="2200" b="1" dirty="0" smtClean="0">
                  <a:solidFill>
                    <a:srgbClr val="2D206F"/>
                  </a:solidFill>
                  <a:latin typeface="+mn-ea"/>
                  <a:ea typeface="+mn-ea"/>
                  <a:cs typeface="Arial Unicode MS" pitchFamily="34" charset="-122"/>
                  <a:sym typeface="宋体" charset="-122"/>
                </a:rPr>
                <a:t>资助项目</a:t>
              </a:r>
            </a:p>
          </p:txBody>
        </p:sp>
        <p:cxnSp>
          <p:nvCxnSpPr>
            <p:cNvPr id="42" name="直接连接符 41"/>
            <p:cNvCxnSpPr>
              <a:stCxn id="5" idx="2"/>
              <a:endCxn id="29" idx="0"/>
            </p:cNvCxnSpPr>
            <p:nvPr/>
          </p:nvCxnSpPr>
          <p:spPr>
            <a:xfrm rot="5400000">
              <a:off x="3815307" y="1672174"/>
              <a:ext cx="212055" cy="1444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29" idx="2"/>
              <a:endCxn id="56" idx="0"/>
            </p:cNvCxnSpPr>
            <p:nvPr/>
          </p:nvCxnSpPr>
          <p:spPr>
            <a:xfrm rot="5400000">
              <a:off x="2250628" y="2623274"/>
              <a:ext cx="285752" cy="16114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9" idx="2"/>
              <a:endCxn id="59" idx="0"/>
            </p:cNvCxnSpPr>
            <p:nvPr/>
          </p:nvCxnSpPr>
          <p:spPr>
            <a:xfrm rot="16200000" flipH="1">
              <a:off x="3546284" y="2939069"/>
              <a:ext cx="285752" cy="9798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 idx="2"/>
              <a:endCxn id="48" idx="0"/>
            </p:cNvCxnSpPr>
            <p:nvPr/>
          </p:nvCxnSpPr>
          <p:spPr>
            <a:xfrm rot="16200000" flipH="1">
              <a:off x="5194146" y="1737542"/>
              <a:ext cx="1283625" cy="23850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56" idx="2"/>
              <a:endCxn id="67" idx="0"/>
            </p:cNvCxnSpPr>
            <p:nvPr/>
          </p:nvCxnSpPr>
          <p:spPr>
            <a:xfrm rot="16200000" flipH="1">
              <a:off x="1672155" y="4256939"/>
              <a:ext cx="516443" cy="6851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1285852" y="4857760"/>
              <a:ext cx="1928826" cy="821229"/>
              <a:chOff x="595080" y="5214951"/>
              <a:chExt cx="1928826" cy="821229"/>
            </a:xfrm>
          </p:grpSpPr>
          <p:sp>
            <p:nvSpPr>
              <p:cNvPr id="67" name="矩形 66"/>
              <p:cNvSpPr/>
              <p:nvPr/>
            </p:nvSpPr>
            <p:spPr>
              <a:xfrm>
                <a:off x="928662" y="5214951"/>
                <a:ext cx="1307082" cy="667299"/>
              </a:xfrm>
              <a:prstGeom prst="rect">
                <a:avLst/>
              </a:prstGeom>
              <a:ln w="38100">
                <a:noFill/>
              </a:ln>
            </p:spPr>
            <p:txBody>
              <a:bodyPr wrap="square">
                <a:spAutoFit/>
              </a:bodyPr>
              <a:lstStyle/>
              <a:p>
                <a:pPr algn="ctr">
                  <a:lnSpc>
                    <a:spcPct val="200000"/>
                  </a:lnSpc>
                </a:pPr>
                <a:r>
                  <a:rPr lang="zh-CN" altLang="en-US" sz="2200" b="1" dirty="0" smtClean="0">
                    <a:solidFill>
                      <a:srgbClr val="C00000"/>
                    </a:solidFill>
                    <a:latin typeface="+mn-ea"/>
                    <a:ea typeface="+mn-ea"/>
                    <a:cs typeface="Arial Unicode MS" pitchFamily="34" charset="-122"/>
                    <a:sym typeface="宋体" charset="-122"/>
                  </a:rPr>
                  <a:t>终止评审</a:t>
                </a:r>
              </a:p>
            </p:txBody>
          </p:sp>
          <p:sp>
            <p:nvSpPr>
              <p:cNvPr id="74" name="椭圆 73"/>
              <p:cNvSpPr/>
              <p:nvPr/>
            </p:nvSpPr>
            <p:spPr bwMode="auto">
              <a:xfrm>
                <a:off x="595080" y="5250362"/>
                <a:ext cx="1928826" cy="785818"/>
              </a:xfrm>
              <a:prstGeom prst="ellipse">
                <a:avLst/>
              </a:prstGeom>
              <a:noFill/>
              <a:ln w="38100">
                <a:solidFill>
                  <a:srgbClr val="FF0000"/>
                </a:solidFill>
                <a:round/>
                <a:headEnd/>
                <a:tailEnd/>
              </a:ln>
              <a:effectLst>
                <a:outerShdw dist="107763" dir="2700000" algn="ctr" rotWithShape="0">
                  <a:schemeClr val="bg2">
                    <a:alpha val="50000"/>
                  </a:schemeClr>
                </a:outerShdw>
              </a:effectLst>
            </p:spPr>
            <p:txBody>
              <a:bodyPr wrap="none" rtlCol="0" anchor="ctr"/>
              <a:lstStyle/>
              <a:p>
                <a:pPr algn="ctr" defTabSz="1611313"/>
                <a:endParaRPr lang="zh-CN" altLang="en-US" sz="2800" b="1" dirty="0" smtClean="0">
                  <a:solidFill>
                    <a:srgbClr val="2D206F"/>
                  </a:solidFill>
                  <a:latin typeface="+mn-ea"/>
                  <a:ea typeface="+mn-ea"/>
                  <a:cs typeface="+mj-cs"/>
                </a:endParaRPr>
              </a:p>
            </p:txBody>
          </p:sp>
        </p:grpSp>
        <p:grpSp>
          <p:nvGrpSpPr>
            <p:cNvPr id="81" name="组合 80"/>
            <p:cNvGrpSpPr/>
            <p:nvPr/>
          </p:nvGrpSpPr>
          <p:grpSpPr>
            <a:xfrm>
              <a:off x="4429124" y="4786322"/>
              <a:ext cx="2643206" cy="1071570"/>
              <a:chOff x="4286248" y="5214950"/>
              <a:chExt cx="2643206" cy="1071570"/>
            </a:xfrm>
          </p:grpSpPr>
          <p:sp>
            <p:nvSpPr>
              <p:cNvPr id="62" name="矩形 61"/>
              <p:cNvSpPr/>
              <p:nvPr/>
            </p:nvSpPr>
            <p:spPr>
              <a:xfrm>
                <a:off x="4572000" y="5407521"/>
                <a:ext cx="2214546" cy="769441"/>
              </a:xfrm>
              <a:prstGeom prst="rect">
                <a:avLst/>
              </a:prstGeom>
              <a:ln w="38100">
                <a:noFill/>
              </a:ln>
            </p:spPr>
            <p:txBody>
              <a:bodyPr wrap="square">
                <a:spAutoFit/>
              </a:bodyPr>
              <a:lstStyle/>
              <a:p>
                <a:pPr algn="ctr"/>
                <a:r>
                  <a:rPr lang="zh-CN" altLang="en-US" sz="2200" b="1" dirty="0" smtClean="0">
                    <a:solidFill>
                      <a:srgbClr val="2D206F"/>
                    </a:solidFill>
                    <a:latin typeface="+mn-ea"/>
                    <a:ea typeface="+mn-ea"/>
                    <a:cs typeface="Arial Unicode MS" pitchFamily="34" charset="-122"/>
                    <a:sym typeface="宋体" charset="-122"/>
                  </a:rPr>
                  <a:t>对</a:t>
                </a:r>
                <a:r>
                  <a:rPr lang="en-US" altLang="en-US" sz="2200" b="1" dirty="0" smtClean="0">
                    <a:solidFill>
                      <a:srgbClr val="2D206F"/>
                    </a:solidFill>
                    <a:latin typeface="+mn-ea"/>
                    <a:ea typeface="+mn-ea"/>
                    <a:cs typeface="Arial Unicode MS" pitchFamily="34" charset="-122"/>
                    <a:sym typeface="宋体" charset="-122"/>
                  </a:rPr>
                  <a:t>32</a:t>
                </a:r>
                <a:r>
                  <a:rPr lang="zh-CN" altLang="en-US" sz="2200" b="1" dirty="0" smtClean="0">
                    <a:solidFill>
                      <a:srgbClr val="2D206F"/>
                    </a:solidFill>
                    <a:latin typeface="+mn-ea"/>
                    <a:ea typeface="+mn-ea"/>
                    <a:cs typeface="Arial Unicode MS" pitchFamily="34" charset="-122"/>
                    <a:sym typeface="宋体" charset="-122"/>
                  </a:rPr>
                  <a:t>篇论文开展调查</a:t>
                </a:r>
              </a:p>
            </p:txBody>
          </p:sp>
          <p:sp>
            <p:nvSpPr>
              <p:cNvPr id="75" name="椭圆 74"/>
              <p:cNvSpPr/>
              <p:nvPr/>
            </p:nvSpPr>
            <p:spPr bwMode="auto">
              <a:xfrm>
                <a:off x="4286248" y="5214950"/>
                <a:ext cx="2643206" cy="1071570"/>
              </a:xfrm>
              <a:prstGeom prst="ellipse">
                <a:avLst/>
              </a:prstGeom>
              <a:noFill/>
              <a:ln w="38100">
                <a:solidFill>
                  <a:srgbClr val="FF0000"/>
                </a:solidFill>
                <a:round/>
                <a:headEnd/>
                <a:tailEnd/>
              </a:ln>
              <a:effectLst>
                <a:outerShdw dist="107763" dir="2700000" algn="ctr" rotWithShape="0">
                  <a:schemeClr val="bg2">
                    <a:alpha val="50000"/>
                  </a:schemeClr>
                </a:outerShdw>
              </a:effectLst>
            </p:spPr>
            <p:txBody>
              <a:bodyPr wrap="none" rtlCol="0" anchor="ctr"/>
              <a:lstStyle/>
              <a:p>
                <a:pPr algn="ctr" defTabSz="1611313"/>
                <a:endParaRPr lang="zh-CN" altLang="en-US" sz="2800" b="1" dirty="0" smtClean="0">
                  <a:solidFill>
                    <a:srgbClr val="2D206F"/>
                  </a:solidFill>
                  <a:latin typeface="+mn-ea"/>
                  <a:ea typeface="+mn-ea"/>
                  <a:cs typeface="+mj-cs"/>
                </a:endParaRPr>
              </a:p>
            </p:txBody>
          </p:sp>
        </p:grpSp>
        <p:cxnSp>
          <p:nvCxnSpPr>
            <p:cNvPr id="78" name="直接连接符 77"/>
            <p:cNvCxnSpPr>
              <a:stCxn id="59" idx="2"/>
              <a:endCxn id="75" idx="0"/>
            </p:cNvCxnSpPr>
            <p:nvPr/>
          </p:nvCxnSpPr>
          <p:spPr>
            <a:xfrm rot="16200000" flipH="1">
              <a:off x="4742407" y="3778001"/>
              <a:ext cx="445005" cy="15716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48" idx="2"/>
              <a:endCxn id="75" idx="0"/>
            </p:cNvCxnSpPr>
            <p:nvPr/>
          </p:nvCxnSpPr>
          <p:spPr>
            <a:xfrm rot="5400000">
              <a:off x="6167101" y="3924943"/>
              <a:ext cx="445005" cy="12777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标题 1"/>
          <p:cNvSpPr>
            <a:spLocks noGrp="1"/>
          </p:cNvSpPr>
          <p:nvPr>
            <p:ph type="title"/>
          </p:nvPr>
        </p:nvSpPr>
        <p:spPr>
          <a:xfrm>
            <a:off x="395288" y="1162017"/>
            <a:ext cx="4891092" cy="623909"/>
          </a:xfrm>
        </p:spPr>
        <p:txBody>
          <a:bodyPr/>
          <a:lstStyle/>
          <a:p>
            <a:pPr eaLnBrk="1" hangingPunct="1"/>
            <a:r>
              <a:rPr lang="zh-CN" altLang="en-US" dirty="0" smtClean="0">
                <a:latin typeface="Times New Roman" pitchFamily="18" charset="0"/>
                <a:ea typeface="黑体" pitchFamily="49" charset="-122"/>
                <a:cs typeface="Times New Roman" pitchFamily="18" charset="0"/>
                <a:sym typeface="宋体" charset="-122"/>
              </a:rPr>
              <a:t>专项查处</a:t>
            </a:r>
            <a:r>
              <a:rPr lang="en-US" altLang="zh-CN" dirty="0" smtClean="0">
                <a:latin typeface="Times New Roman" pitchFamily="18" charset="0"/>
                <a:ea typeface="黑体" pitchFamily="49" charset="-122"/>
                <a:cs typeface="Times New Roman" pitchFamily="18" charset="0"/>
                <a:sym typeface="宋体" charset="-122"/>
              </a:rPr>
              <a:t>-</a:t>
            </a:r>
            <a:r>
              <a:rPr lang="en-US" altLang="zh-CN" sz="2400" dirty="0" smtClean="0">
                <a:latin typeface="Times New Roman" pitchFamily="18" charset="0"/>
                <a:ea typeface="黑体" pitchFamily="49" charset="-122"/>
                <a:cs typeface="Times New Roman" pitchFamily="18" charset="0"/>
              </a:rPr>
              <a:t>2017</a:t>
            </a:r>
            <a:r>
              <a:rPr lang="zh-CN" altLang="en-US" sz="2400" dirty="0" smtClean="0">
                <a:latin typeface="Times New Roman" pitchFamily="18" charset="0"/>
                <a:ea typeface="黑体" pitchFamily="49" charset="-122"/>
                <a:cs typeface="Times New Roman" pitchFamily="18" charset="0"/>
              </a:rPr>
              <a:t>年集中撤稿事件</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28802"/>
            <a:ext cx="8424936" cy="4374818"/>
          </a:xfrm>
        </p:spPr>
        <p:txBody>
          <a:bodyPr/>
          <a:lstStyle/>
          <a:p>
            <a:pPr>
              <a:lnSpc>
                <a:spcPct val="150000"/>
              </a:lnSpc>
            </a:pPr>
            <a:r>
              <a:rPr lang="zh-CN" altLang="en-US" sz="2400" dirty="0" smtClean="0">
                <a:latin typeface="Times New Roman" pitchFamily="18" charset="0"/>
                <a:ea typeface="黑体" pitchFamily="49" charset="-122"/>
                <a:cs typeface="Times New Roman" pitchFamily="18" charset="0"/>
                <a:sym typeface="宋体" charset="-122"/>
              </a:rPr>
              <a:t>全面调查与基金资助项目相关的</a:t>
            </a:r>
            <a:r>
              <a:rPr lang="en-US" altLang="zh-CN" sz="2400" dirty="0" smtClean="0">
                <a:latin typeface="Times New Roman" pitchFamily="18" charset="0"/>
                <a:ea typeface="黑体" pitchFamily="49" charset="-122"/>
                <a:cs typeface="Times New Roman" pitchFamily="18" charset="0"/>
                <a:sym typeface="宋体" charset="-122"/>
              </a:rPr>
              <a:t>32</a:t>
            </a:r>
            <a:r>
              <a:rPr lang="zh-CN" altLang="en-US" sz="2400" dirty="0" smtClean="0">
                <a:latin typeface="Times New Roman" pitchFamily="18" charset="0"/>
                <a:ea typeface="黑体" pitchFamily="49" charset="-122"/>
                <a:cs typeface="Times New Roman" pitchFamily="18" charset="0"/>
                <a:sym typeface="宋体" charset="-122"/>
              </a:rPr>
              <a:t>篇论文：</a:t>
            </a:r>
            <a:endParaRPr lang="en-US" altLang="zh-CN" sz="2400" dirty="0" smtClean="0">
              <a:latin typeface="Times New Roman" pitchFamily="18" charset="0"/>
              <a:ea typeface="黑体" pitchFamily="49" charset="-122"/>
              <a:cs typeface="Times New Roman" pitchFamily="18" charset="0"/>
              <a:sym typeface="宋体" charset="-122"/>
            </a:endParaRPr>
          </a:p>
          <a:p>
            <a:pPr lvl="1">
              <a:lnSpc>
                <a:spcPct val="150000"/>
              </a:lnSpc>
            </a:pPr>
            <a:r>
              <a:rPr lang="en-US" altLang="zh-CN" sz="2000" dirty="0" smtClean="0">
                <a:latin typeface="Times New Roman" pitchFamily="18" charset="0"/>
                <a:ea typeface="黑体" pitchFamily="49" charset="-122"/>
                <a:cs typeface="Times New Roman" pitchFamily="18" charset="0"/>
                <a:sym typeface="宋体" charset="-122"/>
              </a:rPr>
              <a:t>1</a:t>
            </a:r>
            <a:r>
              <a:rPr lang="zh-CN" altLang="en-US" sz="2000" dirty="0" smtClean="0">
                <a:latin typeface="Times New Roman" pitchFamily="18" charset="0"/>
                <a:ea typeface="黑体" pitchFamily="49" charset="-122"/>
                <a:cs typeface="Times New Roman" pitchFamily="18" charset="0"/>
                <a:sym typeface="宋体" charset="-122"/>
              </a:rPr>
              <a:t>篇论文作者无过错（编辑部的过失）</a:t>
            </a:r>
            <a:endParaRPr lang="en-US" altLang="zh-CN" sz="2000" dirty="0" smtClean="0">
              <a:latin typeface="Times New Roman" pitchFamily="18" charset="0"/>
              <a:ea typeface="黑体" pitchFamily="49" charset="-122"/>
              <a:cs typeface="Times New Roman" pitchFamily="18" charset="0"/>
              <a:sym typeface="宋体" charset="-122"/>
            </a:endParaRPr>
          </a:p>
          <a:p>
            <a:pPr lvl="1">
              <a:lnSpc>
                <a:spcPct val="150000"/>
              </a:lnSpc>
            </a:pPr>
            <a:r>
              <a:rPr lang="zh-CN" altLang="en-US" sz="2000" dirty="0" smtClean="0">
                <a:latin typeface="Times New Roman" pitchFamily="18" charset="0"/>
                <a:ea typeface="黑体" pitchFamily="49" charset="-122"/>
                <a:cs typeface="Times New Roman" pitchFamily="18" charset="0"/>
                <a:sym typeface="宋体" charset="-122"/>
              </a:rPr>
              <a:t>其他论文存在委托第三方投稿（第三方在投稿过程中同行评议造假）或作者自行投稿过程中同行评议造假</a:t>
            </a:r>
            <a:endParaRPr lang="en-US" altLang="zh-CN" sz="2000" dirty="0" smtClean="0">
              <a:latin typeface="Times New Roman" pitchFamily="18" charset="0"/>
              <a:ea typeface="黑体" pitchFamily="49" charset="-122"/>
              <a:cs typeface="Times New Roman" pitchFamily="18" charset="0"/>
              <a:sym typeface="宋体" charset="-122"/>
            </a:endParaRPr>
          </a:p>
          <a:p>
            <a:pPr>
              <a:lnSpc>
                <a:spcPct val="150000"/>
              </a:lnSpc>
            </a:pPr>
            <a:r>
              <a:rPr lang="zh-CN" altLang="en-US" sz="2400" dirty="0" smtClean="0">
                <a:solidFill>
                  <a:srgbClr val="C00000"/>
                </a:solidFill>
                <a:latin typeface="Times New Roman" pitchFamily="18" charset="0"/>
                <a:ea typeface="黑体" pitchFamily="49" charset="-122"/>
                <a:cs typeface="Times New Roman" pitchFamily="18" charset="0"/>
                <a:sym typeface="宋体" charset="-122"/>
              </a:rPr>
              <a:t>监委会审议结果</a:t>
            </a:r>
            <a:r>
              <a:rPr lang="zh-CN" altLang="en-US" sz="2400" dirty="0" smtClean="0">
                <a:latin typeface="Times New Roman" pitchFamily="18" charset="0"/>
                <a:ea typeface="黑体" pitchFamily="49" charset="-122"/>
                <a:cs typeface="Times New Roman" pitchFamily="18" charset="0"/>
                <a:sym typeface="宋体" charset="-122"/>
              </a:rPr>
              <a:t>：</a:t>
            </a:r>
            <a:endParaRPr lang="en-US" altLang="zh-CN" sz="2400" dirty="0" smtClean="0">
              <a:latin typeface="Times New Roman" pitchFamily="18" charset="0"/>
              <a:ea typeface="黑体" pitchFamily="49" charset="-122"/>
              <a:cs typeface="Times New Roman" pitchFamily="18" charset="0"/>
              <a:sym typeface="宋体" charset="-122"/>
            </a:endParaRPr>
          </a:p>
          <a:p>
            <a:pPr lvl="1" eaLnBrk="1" hangingPunct="1">
              <a:lnSpc>
                <a:spcPct val="150000"/>
              </a:lnSpc>
            </a:pPr>
            <a:r>
              <a:rPr lang="zh-CN" altLang="en-US" sz="2000" dirty="0" smtClean="0">
                <a:latin typeface="Times New Roman" pitchFamily="18" charset="0"/>
                <a:ea typeface="黑体" pitchFamily="49" charset="-122"/>
                <a:cs typeface="Times New Roman" pitchFamily="18" charset="0"/>
              </a:rPr>
              <a:t>通报批评的有</a:t>
            </a:r>
            <a:r>
              <a:rPr lang="en-US" altLang="en-US" sz="2000" dirty="0" smtClean="0">
                <a:solidFill>
                  <a:srgbClr val="C00000"/>
                </a:solidFill>
                <a:latin typeface="Times New Roman" pitchFamily="18" charset="0"/>
                <a:ea typeface="黑体" pitchFamily="49" charset="-122"/>
                <a:cs typeface="Times New Roman" pitchFamily="18" charset="0"/>
              </a:rPr>
              <a:t>35</a:t>
            </a:r>
            <a:r>
              <a:rPr lang="zh-CN" altLang="en-US" sz="2000" dirty="0" smtClean="0">
                <a:latin typeface="Times New Roman" pitchFamily="18" charset="0"/>
                <a:ea typeface="黑体" pitchFamily="49" charset="-122"/>
                <a:cs typeface="Times New Roman" pitchFamily="18" charset="0"/>
              </a:rPr>
              <a:t>人，内部通报批评</a:t>
            </a:r>
            <a:r>
              <a:rPr lang="en-US" altLang="en-US" sz="2000" dirty="0" smtClean="0">
                <a:solidFill>
                  <a:srgbClr val="C00000"/>
                </a:solidFill>
                <a:latin typeface="Times New Roman" pitchFamily="18" charset="0"/>
                <a:ea typeface="黑体" pitchFamily="49" charset="-122"/>
                <a:cs typeface="Times New Roman" pitchFamily="18" charset="0"/>
              </a:rPr>
              <a:t>47</a:t>
            </a:r>
            <a:r>
              <a:rPr lang="zh-CN" altLang="en-US" sz="2000" dirty="0" smtClean="0">
                <a:latin typeface="Times New Roman" pitchFamily="18" charset="0"/>
                <a:ea typeface="黑体" pitchFamily="49" charset="-122"/>
                <a:cs typeface="Times New Roman" pitchFamily="18" charset="0"/>
              </a:rPr>
              <a:t>人</a:t>
            </a:r>
            <a:endParaRPr lang="en-US" altLang="zh-CN" sz="2000" dirty="0" smtClean="0">
              <a:latin typeface="Times New Roman" pitchFamily="18" charset="0"/>
              <a:ea typeface="黑体" pitchFamily="49" charset="-122"/>
              <a:cs typeface="Times New Roman" pitchFamily="18" charset="0"/>
            </a:endParaRPr>
          </a:p>
          <a:p>
            <a:pPr lvl="1" eaLnBrk="1" hangingPunct="1">
              <a:lnSpc>
                <a:spcPct val="150000"/>
              </a:lnSpc>
            </a:pPr>
            <a:r>
              <a:rPr lang="zh-CN" altLang="en-US" sz="2000" dirty="0" smtClean="0">
                <a:latin typeface="Times New Roman" pitchFamily="18" charset="0"/>
                <a:ea typeface="黑体" pitchFamily="49" charset="-122"/>
                <a:cs typeface="Times New Roman" pitchFamily="18" charset="0"/>
              </a:rPr>
              <a:t>撤销</a:t>
            </a:r>
            <a:r>
              <a:rPr lang="en-US" altLang="zh-CN" sz="2000" dirty="0" smtClean="0">
                <a:solidFill>
                  <a:srgbClr val="C00000"/>
                </a:solidFill>
                <a:latin typeface="Times New Roman" pitchFamily="18" charset="0"/>
                <a:ea typeface="黑体" pitchFamily="49" charset="-122"/>
                <a:cs typeface="Times New Roman" pitchFamily="18" charset="0"/>
              </a:rPr>
              <a:t>50</a:t>
            </a:r>
            <a:r>
              <a:rPr lang="zh-CN" altLang="en-US" sz="2000" dirty="0" smtClean="0">
                <a:latin typeface="Times New Roman" pitchFamily="18" charset="0"/>
                <a:ea typeface="黑体" pitchFamily="49" charset="-122"/>
                <a:cs typeface="Times New Roman" pitchFamily="18" charset="0"/>
              </a:rPr>
              <a:t>项已获资助项目（追回</a:t>
            </a:r>
            <a:r>
              <a:rPr lang="en-US" altLang="zh-CN" sz="2000" dirty="0" smtClean="0">
                <a:solidFill>
                  <a:srgbClr val="C00000"/>
                </a:solidFill>
                <a:latin typeface="Times New Roman" pitchFamily="18" charset="0"/>
                <a:ea typeface="黑体" pitchFamily="49" charset="-122"/>
                <a:cs typeface="Times New Roman" pitchFamily="18" charset="0"/>
              </a:rPr>
              <a:t>47</a:t>
            </a:r>
            <a:r>
              <a:rPr lang="zh-CN" altLang="en-US" sz="2000" dirty="0" smtClean="0">
                <a:latin typeface="Times New Roman" pitchFamily="18" charset="0"/>
                <a:ea typeface="黑体" pitchFamily="49" charset="-122"/>
                <a:cs typeface="Times New Roman" pitchFamily="18" charset="0"/>
              </a:rPr>
              <a:t>项项目已拨资金）</a:t>
            </a:r>
            <a:endParaRPr lang="en-US" altLang="zh-CN" sz="2000" dirty="0" smtClean="0">
              <a:latin typeface="Times New Roman" pitchFamily="18" charset="0"/>
              <a:ea typeface="黑体" pitchFamily="49" charset="-122"/>
              <a:cs typeface="Times New Roman" pitchFamily="18" charset="0"/>
            </a:endParaRPr>
          </a:p>
          <a:p>
            <a:pPr lvl="1" eaLnBrk="1" hangingPunct="1">
              <a:lnSpc>
                <a:spcPct val="150000"/>
              </a:lnSpc>
            </a:pPr>
            <a:r>
              <a:rPr lang="zh-CN" altLang="en-US" sz="2000" dirty="0" smtClean="0">
                <a:latin typeface="Times New Roman" pitchFamily="18" charset="0"/>
                <a:ea typeface="黑体" pitchFamily="49" charset="-122"/>
                <a:cs typeface="Times New Roman" pitchFamily="18" charset="0"/>
              </a:rPr>
              <a:t>取消</a:t>
            </a:r>
            <a:r>
              <a:rPr lang="en-US" altLang="en-US" sz="2000" dirty="0" smtClean="0">
                <a:solidFill>
                  <a:srgbClr val="C00000"/>
                </a:solidFill>
                <a:latin typeface="Times New Roman" pitchFamily="18" charset="0"/>
                <a:ea typeface="黑体" pitchFamily="49" charset="-122"/>
                <a:cs typeface="Times New Roman" pitchFamily="18" charset="0"/>
              </a:rPr>
              <a:t>63</a:t>
            </a:r>
            <a:r>
              <a:rPr lang="zh-CN" altLang="en-US" sz="2000" dirty="0" smtClean="0">
                <a:latin typeface="Times New Roman" pitchFamily="18" charset="0"/>
                <a:ea typeface="黑体" pitchFamily="49" charset="-122"/>
                <a:cs typeface="Times New Roman" pitchFamily="18" charset="0"/>
              </a:rPr>
              <a:t>位责任人</a:t>
            </a:r>
            <a:r>
              <a:rPr lang="en-US" altLang="zh-CN" sz="2000" dirty="0" smtClean="0">
                <a:solidFill>
                  <a:srgbClr val="C00000"/>
                </a:solidFill>
                <a:latin typeface="Times New Roman" pitchFamily="18" charset="0"/>
                <a:ea typeface="黑体" pitchFamily="49" charset="-122"/>
                <a:cs typeface="Times New Roman" pitchFamily="18" charset="0"/>
              </a:rPr>
              <a:t>1-7</a:t>
            </a:r>
            <a:r>
              <a:rPr lang="zh-CN" altLang="en-US" sz="2000" dirty="0" smtClean="0">
                <a:solidFill>
                  <a:srgbClr val="C00000"/>
                </a:solidFill>
                <a:latin typeface="Times New Roman" pitchFamily="18" charset="0"/>
                <a:ea typeface="黑体" pitchFamily="49" charset="-122"/>
                <a:cs typeface="Times New Roman" pitchFamily="18" charset="0"/>
              </a:rPr>
              <a:t>年</a:t>
            </a:r>
            <a:r>
              <a:rPr lang="zh-CN" altLang="en-US" sz="2000" dirty="0" smtClean="0">
                <a:latin typeface="Times New Roman" pitchFamily="18" charset="0"/>
                <a:ea typeface="黑体" pitchFamily="49" charset="-122"/>
                <a:cs typeface="Times New Roman" pitchFamily="18" charset="0"/>
              </a:rPr>
              <a:t>科学基金项目申请资格</a:t>
            </a:r>
            <a:endParaRPr lang="zh-CN" altLang="en-US" dirty="0">
              <a:latin typeface="Times New Roman" pitchFamily="18" charset="0"/>
              <a:ea typeface="黑体" pitchFamily="49" charset="-122"/>
              <a:cs typeface="Times New Roman" pitchFamily="18" charset="0"/>
            </a:endParaRPr>
          </a:p>
        </p:txBody>
      </p:sp>
      <p:sp>
        <p:nvSpPr>
          <p:cNvPr id="5" name="标题 1"/>
          <p:cNvSpPr>
            <a:spLocks noGrp="1"/>
          </p:cNvSpPr>
          <p:nvPr>
            <p:ph type="title"/>
          </p:nvPr>
        </p:nvSpPr>
        <p:spPr>
          <a:xfrm>
            <a:off x="395288" y="1162017"/>
            <a:ext cx="4891092" cy="623909"/>
          </a:xfrm>
        </p:spPr>
        <p:txBody>
          <a:bodyPr/>
          <a:lstStyle/>
          <a:p>
            <a:pPr eaLnBrk="1" hangingPunct="1"/>
            <a:r>
              <a:rPr lang="zh-CN" altLang="en-US" dirty="0" smtClean="0">
                <a:latin typeface="Times New Roman" pitchFamily="18" charset="0"/>
                <a:ea typeface="黑体" pitchFamily="49" charset="-122"/>
                <a:cs typeface="Times New Roman" pitchFamily="18" charset="0"/>
                <a:sym typeface="宋体" charset="-122"/>
              </a:rPr>
              <a:t>专项查处</a:t>
            </a:r>
            <a:r>
              <a:rPr lang="en-US" altLang="zh-CN" dirty="0" smtClean="0">
                <a:latin typeface="Times New Roman" pitchFamily="18" charset="0"/>
                <a:ea typeface="黑体" pitchFamily="49" charset="-122"/>
                <a:cs typeface="Times New Roman" pitchFamily="18" charset="0"/>
                <a:sym typeface="宋体" charset="-122"/>
              </a:rPr>
              <a:t>-</a:t>
            </a:r>
            <a:r>
              <a:rPr lang="en-US" altLang="zh-CN" sz="2400" dirty="0" smtClean="0">
                <a:latin typeface="Times New Roman" pitchFamily="18" charset="0"/>
                <a:ea typeface="黑体" pitchFamily="49" charset="-122"/>
                <a:cs typeface="Times New Roman" pitchFamily="18" charset="0"/>
              </a:rPr>
              <a:t>2017</a:t>
            </a:r>
            <a:r>
              <a:rPr lang="zh-CN" altLang="en-US" sz="2400" dirty="0" smtClean="0">
                <a:latin typeface="Times New Roman" pitchFamily="18" charset="0"/>
                <a:ea typeface="黑体" pitchFamily="49" charset="-122"/>
                <a:cs typeface="Times New Roman" pitchFamily="18" charset="0"/>
              </a:rPr>
              <a:t>年集中撤稿事件</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85860"/>
            <a:ext cx="4890844" cy="500066"/>
          </a:xfrm>
        </p:spPr>
        <p:txBody>
          <a:bodyPr/>
          <a:lstStyle/>
          <a:p>
            <a:r>
              <a:rPr lang="zh-CN" altLang="en-US" dirty="0" smtClean="0">
                <a:latin typeface="Times New Roman" pitchFamily="18" charset="0"/>
                <a:ea typeface="黑体" pitchFamily="49" charset="-122"/>
                <a:cs typeface="Times New Roman" pitchFamily="18" charset="0"/>
                <a:sym typeface="宋体" charset="-122"/>
              </a:rPr>
              <a:t>专项查处</a:t>
            </a:r>
            <a:r>
              <a:rPr lang="en-US" altLang="zh-CN" dirty="0" smtClean="0">
                <a:latin typeface="Times New Roman" pitchFamily="18" charset="0"/>
                <a:ea typeface="黑体" pitchFamily="49" charset="-122"/>
                <a:cs typeface="Times New Roman" pitchFamily="18" charset="0"/>
                <a:sym typeface="宋体" charset="-122"/>
              </a:rPr>
              <a:t>-</a:t>
            </a:r>
            <a:r>
              <a:rPr lang="zh-CN" altLang="en-US" sz="2400" b="0" dirty="0" smtClean="0">
                <a:latin typeface="Times New Roman" pitchFamily="18" charset="0"/>
                <a:ea typeface="黑体" pitchFamily="49" charset="-122"/>
                <a:cs typeface="Times New Roman" pitchFamily="18" charset="0"/>
              </a:rPr>
              <a:t>集中撤稿事件成因简析</a:t>
            </a:r>
            <a:endParaRPr lang="zh-CN" altLang="en-US" sz="2400" b="0" dirty="0">
              <a:latin typeface="Times New Roman" pitchFamily="18" charset="0"/>
              <a:ea typeface="黑体" pitchFamily="49" charset="-122"/>
              <a:cs typeface="Times New Roman" pitchFamily="18" charset="0"/>
            </a:endParaRPr>
          </a:p>
        </p:txBody>
      </p:sp>
      <p:sp>
        <p:nvSpPr>
          <p:cNvPr id="3" name="内容占位符 2"/>
          <p:cNvSpPr>
            <a:spLocks noGrp="1"/>
          </p:cNvSpPr>
          <p:nvPr>
            <p:ph idx="1"/>
          </p:nvPr>
        </p:nvSpPr>
        <p:spPr>
          <a:xfrm>
            <a:off x="395536" y="2126016"/>
            <a:ext cx="8424936" cy="3088934"/>
          </a:xfrm>
        </p:spPr>
        <p:txBody>
          <a:bodyPr/>
          <a:lstStyle/>
          <a:p>
            <a:r>
              <a:rPr lang="zh-CN" altLang="en-US" sz="2800" dirty="0" smtClean="0">
                <a:latin typeface="Times New Roman" pitchFamily="18" charset="0"/>
                <a:ea typeface="黑体" pitchFamily="49" charset="-122"/>
                <a:cs typeface="Times New Roman" pitchFamily="18" charset="0"/>
              </a:rPr>
              <a:t>折射出我国部分科技人员在科研诚信方面出现的问题不容忽视。</a:t>
            </a:r>
            <a:endParaRPr lang="en-US" altLang="zh-CN" sz="2800" dirty="0" smtClean="0">
              <a:latin typeface="Times New Roman" pitchFamily="18" charset="0"/>
              <a:ea typeface="黑体" pitchFamily="49" charset="-122"/>
              <a:cs typeface="Times New Roman" pitchFamily="18" charset="0"/>
            </a:endParaRPr>
          </a:p>
          <a:p>
            <a:r>
              <a:rPr lang="zh-CN" altLang="en-US" sz="2800" dirty="0" smtClean="0">
                <a:latin typeface="Times New Roman" pitchFamily="18" charset="0"/>
                <a:ea typeface="黑体" pitchFamily="49" charset="-122"/>
                <a:cs typeface="Times New Roman" pitchFamily="18" charset="0"/>
              </a:rPr>
              <a:t>反映出现行部分科技评价体系缺乏分类指导。</a:t>
            </a:r>
            <a:endParaRPr lang="en-US" altLang="zh-CN" sz="2800" dirty="0" smtClean="0">
              <a:latin typeface="Times New Roman" pitchFamily="18" charset="0"/>
              <a:ea typeface="黑体" pitchFamily="49" charset="-122"/>
              <a:cs typeface="Times New Roman" pitchFamily="18" charset="0"/>
            </a:endParaRPr>
          </a:p>
          <a:p>
            <a:r>
              <a:rPr lang="zh-CN" altLang="en-US" sz="2800" dirty="0" smtClean="0">
                <a:latin typeface="Times New Roman" pitchFamily="18" charset="0"/>
                <a:ea typeface="黑体" pitchFamily="49" charset="-122"/>
                <a:cs typeface="Times New Roman" pitchFamily="18" charset="0"/>
              </a:rPr>
              <a:t>对第三方中介机构缺乏有效监管。</a:t>
            </a:r>
            <a:endParaRPr lang="en-US" altLang="zh-CN" sz="2800" dirty="0" smtClean="0">
              <a:latin typeface="Times New Roman" pitchFamily="18" charset="0"/>
              <a:ea typeface="黑体" pitchFamily="49" charset="-122"/>
              <a:cs typeface="Times New Roman" pitchFamily="18" charset="0"/>
            </a:endParaRPr>
          </a:p>
          <a:p>
            <a:r>
              <a:rPr lang="zh-CN" altLang="en-US" sz="2800" dirty="0" smtClean="0">
                <a:latin typeface="Times New Roman" pitchFamily="18" charset="0"/>
                <a:ea typeface="黑体" pitchFamily="49" charset="-122"/>
                <a:cs typeface="Times New Roman" pitchFamily="18" charset="0"/>
              </a:rPr>
              <a:t>不排除某些国际出版机构的商业利益驱使。</a:t>
            </a:r>
            <a:endParaRPr lang="en-US" altLang="zh-CN" sz="2800" dirty="0" smtClean="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0562" y="500042"/>
            <a:ext cx="4319910" cy="552694"/>
          </a:xfrm>
        </p:spPr>
        <p:txBody>
          <a:bodyPr/>
          <a:lstStyle/>
          <a:p>
            <a:pPr algn="ctr"/>
            <a:r>
              <a:rPr lang="zh-CN" altLang="en-US" dirty="0" smtClean="0">
                <a:latin typeface="Times New Roman" pitchFamily="18" charset="0"/>
                <a:ea typeface="黑体" pitchFamily="49" charset="-122"/>
                <a:cs typeface="Times New Roman" pitchFamily="18" charset="0"/>
              </a:rPr>
              <a:t>典型案例分析</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抄袭剽窃</a:t>
            </a:r>
            <a:endParaRPr lang="zh-CN" altLang="en-US" dirty="0">
              <a:latin typeface="Times New Roman" pitchFamily="18" charset="0"/>
              <a:ea typeface="黑体" pitchFamily="49" charset="-122"/>
              <a:cs typeface="Times New Roman" pitchFamily="18" charset="0"/>
            </a:endParaRPr>
          </a:p>
        </p:txBody>
      </p:sp>
      <p:sp>
        <p:nvSpPr>
          <p:cNvPr id="7" name="TextBox 6"/>
          <p:cNvSpPr txBox="1"/>
          <p:nvPr/>
        </p:nvSpPr>
        <p:spPr>
          <a:xfrm>
            <a:off x="642910" y="1500174"/>
            <a:ext cx="1114408"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基本情况</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312321" name="Rectangle 1"/>
          <p:cNvSpPr>
            <a:spLocks noChangeArrowheads="1"/>
          </p:cNvSpPr>
          <p:nvPr/>
        </p:nvSpPr>
        <p:spPr bwMode="auto">
          <a:xfrm>
            <a:off x="642910" y="1928802"/>
            <a:ext cx="7786742" cy="78483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2588" algn="l" defTabSz="914400" rtl="0" eaLnBrk="1" fontAlgn="base" latinLnBrk="0" hangingPunct="1">
              <a:lnSpc>
                <a:spcPct val="150000"/>
              </a:lnSpc>
              <a:spcBef>
                <a:spcPct val="0"/>
              </a:spcBef>
              <a:spcAft>
                <a:spcPct val="0"/>
              </a:spcAft>
              <a:buClrTx/>
              <a:buSzTx/>
              <a:buFontTx/>
              <a:buNone/>
              <a:tabLst/>
            </a:pPr>
            <a:r>
              <a:rPr kumimoji="0" lang="zh-CN" altLang="en-US" sz="15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rPr>
              <a:t>监督委员会收到举报，反映湖北某大学董</a:t>
            </a:r>
            <a:r>
              <a:rPr kumimoji="0" lang="en-US" altLang="zh-CN" sz="15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rPr>
              <a:t>XX</a:t>
            </a:r>
            <a:r>
              <a:rPr kumimoji="0" lang="zh-CN" altLang="en-US" sz="15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rPr>
              <a:t>、魏</a:t>
            </a:r>
            <a:r>
              <a:rPr kumimoji="0" lang="en-US" altLang="zh-CN" sz="15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rPr>
              <a:t>XX</a:t>
            </a:r>
            <a:r>
              <a:rPr kumimoji="0" lang="zh-CN" altLang="en-US" sz="15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rPr>
              <a:t>发表的标注科学基金资助的论文涉嫌抄袭他人发表的论文。</a:t>
            </a:r>
            <a:endParaRPr kumimoji="0" lang="zh-CN" altLang="en-US" sz="18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p:txBody>
      </p:sp>
      <p:sp>
        <p:nvSpPr>
          <p:cNvPr id="9" name="TextBox 8"/>
          <p:cNvSpPr txBox="1"/>
          <p:nvPr/>
        </p:nvSpPr>
        <p:spPr>
          <a:xfrm>
            <a:off x="642910" y="2786058"/>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调查结论</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10" name="Rectangle 1"/>
          <p:cNvSpPr>
            <a:spLocks noChangeArrowheads="1"/>
          </p:cNvSpPr>
          <p:nvPr/>
        </p:nvSpPr>
        <p:spPr bwMode="auto">
          <a:xfrm>
            <a:off x="642910" y="3357562"/>
            <a:ext cx="7786742" cy="1200329"/>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altLang="zh-CN" sz="1600" b="1" dirty="0" smtClean="0">
                <a:solidFill>
                  <a:schemeClr val="tx2"/>
                </a:solidFill>
                <a:latin typeface="Times New Roman" pitchFamily="18" charset="0"/>
                <a:ea typeface="黑体" pitchFamily="49" charset="-122"/>
                <a:cs typeface="Times New Roman" pitchFamily="18" charset="0"/>
              </a:rPr>
              <a:t>      </a:t>
            </a:r>
            <a:r>
              <a:rPr lang="zh-CN" altLang="en-US" sz="1600" b="1" dirty="0" smtClean="0">
                <a:solidFill>
                  <a:schemeClr val="tx2"/>
                </a:solidFill>
                <a:latin typeface="Times New Roman" pitchFamily="18" charset="0"/>
                <a:ea typeface="黑体" pitchFamily="49" charset="-122"/>
                <a:cs typeface="Times New Roman" pitchFamily="18" charset="0"/>
              </a:rPr>
              <a:t>经调查核实，董</a:t>
            </a:r>
            <a:r>
              <a:rPr lang="en-US" altLang="zh-CN" sz="1600" b="1" dirty="0" smtClean="0">
                <a:solidFill>
                  <a:schemeClr val="tx2"/>
                </a:solidFill>
                <a:latin typeface="Times New Roman" pitchFamily="18" charset="0"/>
                <a:ea typeface="黑体" pitchFamily="49" charset="-122"/>
                <a:cs typeface="Times New Roman" pitchFamily="18" charset="0"/>
              </a:rPr>
              <a:t>XX</a:t>
            </a:r>
            <a:r>
              <a:rPr lang="zh-CN" altLang="en-US" sz="1600" b="1" dirty="0" smtClean="0">
                <a:solidFill>
                  <a:schemeClr val="tx2"/>
                </a:solidFill>
                <a:latin typeface="Times New Roman" pitchFamily="18" charset="0"/>
                <a:ea typeface="黑体" pitchFamily="49" charset="-122"/>
                <a:cs typeface="Times New Roman" pitchFamily="18" charset="0"/>
              </a:rPr>
              <a:t>、魏</a:t>
            </a:r>
            <a:r>
              <a:rPr lang="en-US" altLang="zh-CN" sz="1600" b="1" dirty="0" smtClean="0">
                <a:solidFill>
                  <a:schemeClr val="tx2"/>
                </a:solidFill>
                <a:latin typeface="Times New Roman" pitchFamily="18" charset="0"/>
                <a:ea typeface="黑体" pitchFamily="49" charset="-122"/>
                <a:cs typeface="Times New Roman" pitchFamily="18" charset="0"/>
              </a:rPr>
              <a:t>XX</a:t>
            </a:r>
            <a:r>
              <a:rPr lang="zh-CN" altLang="en-US" sz="1600" b="1" dirty="0" smtClean="0">
                <a:solidFill>
                  <a:schemeClr val="tx2"/>
                </a:solidFill>
                <a:latin typeface="Times New Roman" pitchFamily="18" charset="0"/>
                <a:ea typeface="黑体" pitchFamily="49" charset="-122"/>
                <a:cs typeface="Times New Roman" pitchFamily="18" charset="0"/>
              </a:rPr>
              <a:t>等发表的论文抄袭剽窃他人发表论文属实，且擅自标注其他单位人员科学基金项目批准号。以上事实有依托单位调查结论和当事人陈述等证据证实。</a:t>
            </a:r>
            <a:endParaRPr lang="zh-CN" altLang="en-US" sz="1600" b="1" dirty="0">
              <a:solidFill>
                <a:schemeClr val="tx2"/>
              </a:solidFill>
              <a:latin typeface="Times New Roman" pitchFamily="18" charset="0"/>
              <a:ea typeface="黑体" pitchFamily="49" charset="-122"/>
              <a:cs typeface="Times New Roman" pitchFamily="18" charset="0"/>
            </a:endParaRPr>
          </a:p>
        </p:txBody>
      </p:sp>
      <p:sp>
        <p:nvSpPr>
          <p:cNvPr id="11" name="TextBox 10"/>
          <p:cNvSpPr txBox="1"/>
          <p:nvPr/>
        </p:nvSpPr>
        <p:spPr>
          <a:xfrm>
            <a:off x="642910" y="4714884"/>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2"/>
                </a:solidFill>
                <a:latin typeface="Times New Roman" pitchFamily="18" charset="0"/>
                <a:ea typeface="黑体" pitchFamily="49" charset="-122"/>
                <a:cs typeface="Times New Roman" pitchFamily="18" charset="0"/>
              </a:rPr>
              <a:t>处理决定</a:t>
            </a:r>
            <a:endParaRPr lang="zh-CN" altLang="en-US" dirty="0">
              <a:solidFill>
                <a:schemeClr val="bg2"/>
              </a:solidFill>
              <a:latin typeface="Times New Roman" pitchFamily="18" charset="0"/>
              <a:ea typeface="黑体" pitchFamily="49" charset="-122"/>
              <a:cs typeface="Times New Roman" pitchFamily="18" charset="0"/>
            </a:endParaRPr>
          </a:p>
        </p:txBody>
      </p:sp>
      <p:sp>
        <p:nvSpPr>
          <p:cNvPr id="312322" name="Rectangle 2"/>
          <p:cNvSpPr>
            <a:spLocks noChangeArrowheads="1"/>
          </p:cNvSpPr>
          <p:nvPr/>
        </p:nvSpPr>
        <p:spPr bwMode="auto">
          <a:xfrm>
            <a:off x="642910" y="5214951"/>
            <a:ext cx="7786742" cy="83099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defTabSz="914400" rtl="0" eaLnBrk="1" fontAlgn="base" latinLnBrk="0" hangingPunct="1">
              <a:lnSpc>
                <a:spcPct val="150000"/>
              </a:lnSpc>
              <a:spcBef>
                <a:spcPct val="0"/>
              </a:spcBef>
              <a:spcAft>
                <a:spcPct val="0"/>
              </a:spcAft>
              <a:buClrTx/>
              <a:buSzTx/>
              <a:buFontTx/>
              <a:buNone/>
              <a:tabLst/>
            </a:pPr>
            <a:r>
              <a:rPr kumimoji="0" lang="zh-CN" altLang="en-US"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取消董</a:t>
            </a:r>
            <a:r>
              <a:rPr kumimoji="0" lang="en-US" altLang="zh-CN"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XX</a:t>
            </a:r>
            <a:r>
              <a:rPr kumimoji="0" lang="zh-CN" altLang="en-US"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、魏</a:t>
            </a:r>
            <a:r>
              <a:rPr kumimoji="0" lang="en-US" altLang="zh-CN"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XX</a:t>
            </a:r>
            <a:r>
              <a:rPr kumimoji="0" lang="zh-CN" altLang="en-US"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国家自然科学基金项目申请资格</a:t>
            </a:r>
            <a:r>
              <a:rPr kumimoji="0" lang="en-US" altLang="zh-CN"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4</a:t>
            </a:r>
            <a:r>
              <a:rPr kumimoji="0" lang="zh-CN" altLang="en-US"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年，给予董</a:t>
            </a:r>
            <a:r>
              <a:rPr kumimoji="0" lang="en-US" altLang="zh-CN"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XX</a:t>
            </a:r>
            <a:r>
              <a:rPr kumimoji="0" lang="zh-CN" altLang="en-US"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、魏</a:t>
            </a:r>
            <a:r>
              <a:rPr kumimoji="0" lang="en-US" altLang="zh-CN"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XX</a:t>
            </a:r>
            <a:r>
              <a:rPr kumimoji="0" lang="zh-CN" altLang="en-US" sz="16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rPr>
              <a:t>通报批评。</a:t>
            </a:r>
            <a:endParaRPr kumimoji="0" lang="zh-CN" altLang="en-US" sz="2000" b="1" i="0" u="none" strike="noStrike" cap="none" normalizeH="0" baseline="0" dirty="0" smtClean="0">
              <a:ln>
                <a:noFill/>
              </a:ln>
              <a:solidFill>
                <a:srgbClr val="FF0000"/>
              </a:solidFill>
              <a:effectLst/>
              <a:latin typeface="Times New Roman" pitchFamily="18" charset="0"/>
              <a:ea typeface="黑体" pitchFamily="49" charset="-122"/>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0562" y="642918"/>
            <a:ext cx="4643438" cy="500066"/>
          </a:xfrm>
        </p:spPr>
        <p:txBody>
          <a:bodyPr/>
          <a:lstStyle/>
          <a:p>
            <a:pPr algn="ctr"/>
            <a:r>
              <a:rPr lang="zh-CN" altLang="en-US" dirty="0" smtClean="0">
                <a:latin typeface="Times New Roman" pitchFamily="18" charset="0"/>
                <a:ea typeface="黑体" pitchFamily="49" charset="-122"/>
                <a:cs typeface="Times New Roman" pitchFamily="18" charset="0"/>
              </a:rPr>
              <a:t>典型案例分析</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伪造虚假信息</a:t>
            </a:r>
            <a:endParaRPr lang="zh-CN" altLang="en-US" dirty="0">
              <a:latin typeface="Times New Roman" pitchFamily="18" charset="0"/>
              <a:ea typeface="黑体" pitchFamily="49" charset="-122"/>
              <a:cs typeface="Times New Roman" pitchFamily="18" charset="0"/>
            </a:endParaRPr>
          </a:p>
        </p:txBody>
      </p:sp>
      <p:sp>
        <p:nvSpPr>
          <p:cNvPr id="7" name="TextBox 6"/>
          <p:cNvSpPr txBox="1"/>
          <p:nvPr/>
        </p:nvSpPr>
        <p:spPr>
          <a:xfrm>
            <a:off x="642910" y="1500174"/>
            <a:ext cx="1114408"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基本情况</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312321" name="Rectangle 1"/>
          <p:cNvSpPr>
            <a:spLocks noChangeArrowheads="1"/>
          </p:cNvSpPr>
          <p:nvPr/>
        </p:nvSpPr>
        <p:spPr bwMode="auto">
          <a:xfrm>
            <a:off x="642910" y="1928802"/>
            <a:ext cx="7786742" cy="83099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zh-CN" altLang="en-US" sz="1600" b="1" dirty="0" smtClean="0">
                <a:latin typeface="Times New Roman" pitchFamily="18" charset="0"/>
                <a:ea typeface="黑体" pitchFamily="49" charset="-122"/>
                <a:cs typeface="Times New Roman" pitchFamily="18" charset="0"/>
              </a:rPr>
              <a:t>      监督委员会收到举报，反映某大学唐</a:t>
            </a:r>
            <a:r>
              <a:rPr lang="en-US" altLang="zh-CN" sz="1600" b="1" dirty="0" smtClean="0">
                <a:latin typeface="Times New Roman" pitchFamily="18" charset="0"/>
                <a:ea typeface="黑体" pitchFamily="49" charset="-122"/>
                <a:cs typeface="Times New Roman" pitchFamily="18" charset="0"/>
              </a:rPr>
              <a:t>A</a:t>
            </a:r>
            <a:r>
              <a:rPr lang="zh-CN" altLang="en-US" sz="1600" b="1" dirty="0" smtClean="0">
                <a:latin typeface="Times New Roman" pitchFamily="18" charset="0"/>
                <a:ea typeface="黑体" pitchFamily="49" charset="-122"/>
                <a:cs typeface="Times New Roman" pitchFamily="18" charset="0"/>
              </a:rPr>
              <a:t>的身份信息被他人盗用致使其无法申请基金项目。</a:t>
            </a:r>
            <a:endParaRPr lang="zh-CN" altLang="en-US" sz="1600" b="1" dirty="0">
              <a:latin typeface="Times New Roman" pitchFamily="18" charset="0"/>
              <a:ea typeface="黑体" pitchFamily="49" charset="-122"/>
              <a:cs typeface="Times New Roman" pitchFamily="18" charset="0"/>
            </a:endParaRPr>
          </a:p>
        </p:txBody>
      </p:sp>
      <p:sp>
        <p:nvSpPr>
          <p:cNvPr id="9" name="TextBox 8"/>
          <p:cNvSpPr txBox="1"/>
          <p:nvPr/>
        </p:nvSpPr>
        <p:spPr>
          <a:xfrm>
            <a:off x="642910" y="2928934"/>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调查结论</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11" name="TextBox 10"/>
          <p:cNvSpPr txBox="1"/>
          <p:nvPr/>
        </p:nvSpPr>
        <p:spPr>
          <a:xfrm>
            <a:off x="642910" y="5072074"/>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2"/>
                </a:solidFill>
                <a:latin typeface="Times New Roman" pitchFamily="18" charset="0"/>
                <a:ea typeface="黑体" pitchFamily="49" charset="-122"/>
                <a:cs typeface="Times New Roman" pitchFamily="18" charset="0"/>
              </a:rPr>
              <a:t>处理决定</a:t>
            </a:r>
            <a:endParaRPr lang="zh-CN" altLang="en-US" dirty="0">
              <a:solidFill>
                <a:schemeClr val="bg2"/>
              </a:solidFill>
              <a:latin typeface="Times New Roman" pitchFamily="18" charset="0"/>
              <a:ea typeface="黑体" pitchFamily="49" charset="-122"/>
              <a:cs typeface="Times New Roman" pitchFamily="18" charset="0"/>
            </a:endParaRPr>
          </a:p>
        </p:txBody>
      </p:sp>
      <p:sp>
        <p:nvSpPr>
          <p:cNvPr id="312322" name="Rectangle 2"/>
          <p:cNvSpPr>
            <a:spLocks noChangeArrowheads="1"/>
          </p:cNvSpPr>
          <p:nvPr/>
        </p:nvSpPr>
        <p:spPr bwMode="auto">
          <a:xfrm>
            <a:off x="642910" y="5500702"/>
            <a:ext cx="7858180" cy="83099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altLang="zh-CN" sz="1600" b="1" dirty="0" smtClean="0">
                <a:solidFill>
                  <a:srgbClr val="FF0000"/>
                </a:solidFill>
                <a:latin typeface="Times New Roman" pitchFamily="18" charset="0"/>
                <a:ea typeface="黑体" pitchFamily="49" charset="-122"/>
                <a:cs typeface="Times New Roman" pitchFamily="18" charset="0"/>
              </a:rPr>
              <a:t>       </a:t>
            </a:r>
            <a:r>
              <a:rPr lang="zh-CN" altLang="en-US" sz="1600" b="1" dirty="0" smtClean="0">
                <a:solidFill>
                  <a:srgbClr val="FF0000"/>
                </a:solidFill>
                <a:latin typeface="Times New Roman" pitchFamily="18" charset="0"/>
                <a:ea typeface="黑体" pitchFamily="49" charset="-122"/>
                <a:cs typeface="Times New Roman" pitchFamily="18" charset="0"/>
              </a:rPr>
              <a:t>撤销唐</a:t>
            </a:r>
            <a:r>
              <a:rPr lang="en-US" altLang="zh-CN" sz="1600" b="1" dirty="0" smtClean="0">
                <a:solidFill>
                  <a:srgbClr val="FF0000"/>
                </a:solidFill>
                <a:latin typeface="Times New Roman" pitchFamily="18" charset="0"/>
                <a:ea typeface="黑体" pitchFamily="49" charset="-122"/>
                <a:cs typeface="Times New Roman" pitchFamily="18" charset="0"/>
              </a:rPr>
              <a:t>B</a:t>
            </a:r>
            <a:r>
              <a:rPr lang="zh-CN" altLang="en-US" sz="1600" b="1" dirty="0" smtClean="0">
                <a:solidFill>
                  <a:srgbClr val="FF0000"/>
                </a:solidFill>
                <a:latin typeface="Times New Roman" pitchFamily="18" charset="0"/>
                <a:ea typeface="黑体" pitchFamily="49" charset="-122"/>
                <a:cs typeface="Times New Roman" pitchFamily="18" charset="0"/>
              </a:rPr>
              <a:t>冒刘</a:t>
            </a:r>
            <a:r>
              <a:rPr lang="en-US" altLang="zh-CN" sz="1600" b="1" dirty="0" smtClean="0">
                <a:solidFill>
                  <a:srgbClr val="FF0000"/>
                </a:solidFill>
                <a:latin typeface="Times New Roman" pitchFamily="18" charset="0"/>
                <a:ea typeface="黑体" pitchFamily="49" charset="-122"/>
                <a:cs typeface="Times New Roman" pitchFamily="18" charset="0"/>
              </a:rPr>
              <a:t>XX</a:t>
            </a:r>
            <a:r>
              <a:rPr lang="zh-CN" altLang="en-US" sz="1600" b="1" dirty="0" smtClean="0">
                <a:solidFill>
                  <a:srgbClr val="FF0000"/>
                </a:solidFill>
                <a:latin typeface="Times New Roman" pitchFamily="18" charset="0"/>
                <a:ea typeface="黑体" pitchFamily="49" charset="-122"/>
                <a:cs typeface="Times New Roman" pitchFamily="18" charset="0"/>
              </a:rPr>
              <a:t>名义申请并获资助的基金项目，追回已拨资金，取消唐</a:t>
            </a:r>
            <a:r>
              <a:rPr lang="en-US" altLang="zh-CN" sz="1600" b="1" dirty="0" smtClean="0">
                <a:solidFill>
                  <a:srgbClr val="FF0000"/>
                </a:solidFill>
                <a:latin typeface="Times New Roman" pitchFamily="18" charset="0"/>
                <a:ea typeface="黑体" pitchFamily="49" charset="-122"/>
                <a:cs typeface="Times New Roman" pitchFamily="18" charset="0"/>
              </a:rPr>
              <a:t>B</a:t>
            </a:r>
            <a:r>
              <a:rPr lang="zh-CN" altLang="en-US" sz="1600" b="1" dirty="0" smtClean="0">
                <a:solidFill>
                  <a:srgbClr val="FF0000"/>
                </a:solidFill>
                <a:latin typeface="Times New Roman" pitchFamily="18" charset="0"/>
                <a:ea typeface="黑体" pitchFamily="49" charset="-122"/>
                <a:cs typeface="Times New Roman" pitchFamily="18" charset="0"/>
              </a:rPr>
              <a:t>国家自然科学基金项目申请资格</a:t>
            </a:r>
            <a:r>
              <a:rPr lang="en-US" sz="1600" b="1" dirty="0" smtClean="0">
                <a:solidFill>
                  <a:srgbClr val="FF0000"/>
                </a:solidFill>
                <a:latin typeface="Times New Roman" pitchFamily="18" charset="0"/>
                <a:ea typeface="黑体" pitchFamily="49" charset="-122"/>
                <a:cs typeface="Times New Roman" pitchFamily="18" charset="0"/>
              </a:rPr>
              <a:t>4</a:t>
            </a:r>
            <a:r>
              <a:rPr lang="zh-CN" altLang="en-US" sz="1600" b="1" dirty="0" smtClean="0">
                <a:solidFill>
                  <a:srgbClr val="FF0000"/>
                </a:solidFill>
                <a:latin typeface="Times New Roman" pitchFamily="18" charset="0"/>
                <a:ea typeface="黑体" pitchFamily="49" charset="-122"/>
                <a:cs typeface="Times New Roman" pitchFamily="18" charset="0"/>
              </a:rPr>
              <a:t>年，给予唐</a:t>
            </a:r>
            <a:r>
              <a:rPr lang="en-US" altLang="zh-CN" sz="1600" b="1" dirty="0" smtClean="0">
                <a:solidFill>
                  <a:srgbClr val="FF0000"/>
                </a:solidFill>
                <a:latin typeface="Times New Roman" pitchFamily="18" charset="0"/>
                <a:ea typeface="黑体" pitchFamily="49" charset="-122"/>
                <a:cs typeface="Times New Roman" pitchFamily="18" charset="0"/>
              </a:rPr>
              <a:t>B</a:t>
            </a:r>
            <a:r>
              <a:rPr lang="zh-CN" altLang="en-US" sz="1600" b="1" dirty="0" smtClean="0">
                <a:solidFill>
                  <a:srgbClr val="FF0000"/>
                </a:solidFill>
                <a:latin typeface="Times New Roman" pitchFamily="18" charset="0"/>
                <a:ea typeface="黑体" pitchFamily="49" charset="-122"/>
                <a:cs typeface="Times New Roman" pitchFamily="18" charset="0"/>
              </a:rPr>
              <a:t>通报批评。给予该大学内部通报批评。</a:t>
            </a:r>
          </a:p>
        </p:txBody>
      </p:sp>
      <p:sp>
        <p:nvSpPr>
          <p:cNvPr id="12" name="矩形 11"/>
          <p:cNvSpPr/>
          <p:nvPr/>
        </p:nvSpPr>
        <p:spPr>
          <a:xfrm>
            <a:off x="642910" y="3357562"/>
            <a:ext cx="7786742" cy="1571636"/>
          </a:xfrm>
          <a:prstGeom prst="rect">
            <a:avLst/>
          </a:prstGeom>
          <a:solidFill>
            <a:srgbClr val="FFC000"/>
          </a:solidFill>
        </p:spPr>
        <p:txBody>
          <a:bodyPr wrap="square">
            <a:spAutoFit/>
          </a:bodyPr>
          <a:lstStyle/>
          <a:p>
            <a:pPr>
              <a:lnSpc>
                <a:spcPct val="150000"/>
              </a:lnSpc>
            </a:pPr>
            <a:r>
              <a:rPr lang="zh-CN" altLang="en-US" sz="1600" b="1" dirty="0" smtClean="0">
                <a:solidFill>
                  <a:schemeClr val="tx2"/>
                </a:solidFill>
                <a:latin typeface="Times New Roman" pitchFamily="18" charset="0"/>
                <a:ea typeface="黑体" pitchFamily="49" charset="-122"/>
                <a:cs typeface="Times New Roman" pitchFamily="18" charset="0"/>
              </a:rPr>
              <a:t>      经调查核实，湖南某大学唐</a:t>
            </a:r>
            <a:r>
              <a:rPr lang="en-US" altLang="zh-CN" sz="1600" b="1" dirty="0" smtClean="0">
                <a:solidFill>
                  <a:schemeClr val="tx2"/>
                </a:solidFill>
                <a:latin typeface="Times New Roman" pitchFamily="18" charset="0"/>
                <a:ea typeface="黑体" pitchFamily="49" charset="-122"/>
                <a:cs typeface="Times New Roman" pitchFamily="18" charset="0"/>
              </a:rPr>
              <a:t>B</a:t>
            </a:r>
            <a:r>
              <a:rPr lang="zh-CN" altLang="en-US" sz="1600" b="1" dirty="0" smtClean="0">
                <a:solidFill>
                  <a:schemeClr val="tx2"/>
                </a:solidFill>
                <a:latin typeface="Times New Roman" pitchFamily="18" charset="0"/>
                <a:ea typeface="黑体" pitchFamily="49" charset="-122"/>
                <a:cs typeface="Times New Roman" pitchFamily="18" charset="0"/>
              </a:rPr>
              <a:t>在</a:t>
            </a:r>
            <a:r>
              <a:rPr lang="en-US" sz="1600" b="1" dirty="0" smtClean="0">
                <a:solidFill>
                  <a:schemeClr val="tx2"/>
                </a:solidFill>
                <a:latin typeface="Times New Roman" pitchFamily="18" charset="0"/>
                <a:ea typeface="黑体" pitchFamily="49" charset="-122"/>
                <a:cs typeface="Times New Roman" pitchFamily="18" charset="0"/>
              </a:rPr>
              <a:t>2013</a:t>
            </a:r>
            <a:r>
              <a:rPr lang="zh-CN" altLang="en-US" sz="1600" b="1" dirty="0" smtClean="0">
                <a:solidFill>
                  <a:schemeClr val="tx2"/>
                </a:solidFill>
                <a:latin typeface="Times New Roman" pitchFamily="18" charset="0"/>
                <a:ea typeface="黑体" pitchFamily="49" charset="-122"/>
                <a:cs typeface="Times New Roman" pitchFamily="18" charset="0"/>
              </a:rPr>
              <a:t>年以刘</a:t>
            </a:r>
            <a:r>
              <a:rPr lang="en-US" altLang="zh-CN" sz="1600" b="1" dirty="0" smtClean="0">
                <a:solidFill>
                  <a:schemeClr val="tx2"/>
                </a:solidFill>
                <a:latin typeface="Times New Roman" pitchFamily="18" charset="0"/>
                <a:ea typeface="黑体" pitchFamily="49" charset="-122"/>
                <a:cs typeface="Times New Roman" pitchFamily="18" charset="0"/>
              </a:rPr>
              <a:t>XX</a:t>
            </a:r>
            <a:r>
              <a:rPr lang="zh-CN" altLang="en-US" sz="1600" b="1" dirty="0" smtClean="0">
                <a:solidFill>
                  <a:schemeClr val="tx2"/>
                </a:solidFill>
                <a:latin typeface="Times New Roman" pitchFamily="18" charset="0"/>
                <a:ea typeface="黑体" pitchFamily="49" charset="-122"/>
                <a:cs typeface="Times New Roman" pitchFamily="18" charset="0"/>
              </a:rPr>
              <a:t>名义申报科学基金项目，在申报过程中错填了唐</a:t>
            </a:r>
            <a:r>
              <a:rPr lang="en-US" altLang="zh-CN" sz="1600" b="1" dirty="0" smtClean="0">
                <a:solidFill>
                  <a:schemeClr val="tx2"/>
                </a:solidFill>
                <a:latin typeface="Times New Roman" pitchFamily="18" charset="0"/>
                <a:ea typeface="黑体" pitchFamily="49" charset="-122"/>
                <a:cs typeface="Times New Roman" pitchFamily="18" charset="0"/>
              </a:rPr>
              <a:t>A</a:t>
            </a:r>
            <a:r>
              <a:rPr lang="zh-CN" altLang="en-US" sz="1600" b="1" dirty="0" smtClean="0">
                <a:solidFill>
                  <a:schemeClr val="tx2"/>
                </a:solidFill>
                <a:latin typeface="Times New Roman" pitchFamily="18" charset="0"/>
                <a:ea typeface="黑体" pitchFamily="49" charset="-122"/>
                <a:cs typeface="Times New Roman" pitchFamily="18" charset="0"/>
              </a:rPr>
              <a:t>的身份证号码，刘</a:t>
            </a:r>
            <a:r>
              <a:rPr lang="en-US" altLang="zh-CN" sz="1600" b="1" dirty="0" smtClean="0">
                <a:solidFill>
                  <a:schemeClr val="tx2"/>
                </a:solidFill>
                <a:latin typeface="Times New Roman" pitchFamily="18" charset="0"/>
                <a:ea typeface="黑体" pitchFamily="49" charset="-122"/>
                <a:cs typeface="Times New Roman" pitchFamily="18" charset="0"/>
              </a:rPr>
              <a:t>XX</a:t>
            </a:r>
            <a:r>
              <a:rPr lang="zh-CN" altLang="en-US" sz="1600" b="1" dirty="0" smtClean="0">
                <a:solidFill>
                  <a:schemeClr val="tx2"/>
                </a:solidFill>
                <a:latin typeface="Times New Roman" pitchFamily="18" charset="0"/>
                <a:ea typeface="黑体" pitchFamily="49" charset="-122"/>
                <a:cs typeface="Times New Roman" pitchFamily="18" charset="0"/>
              </a:rPr>
              <a:t>对申报不知情。刘</a:t>
            </a:r>
            <a:r>
              <a:rPr lang="en-US" altLang="zh-CN" sz="1600" b="1" dirty="0" smtClean="0">
                <a:solidFill>
                  <a:schemeClr val="tx2"/>
                </a:solidFill>
                <a:latin typeface="Times New Roman" pitchFamily="18" charset="0"/>
                <a:ea typeface="黑体" pitchFamily="49" charset="-122"/>
                <a:cs typeface="Times New Roman" pitchFamily="18" charset="0"/>
              </a:rPr>
              <a:t>XX</a:t>
            </a:r>
            <a:r>
              <a:rPr lang="en-US" sz="1600" b="1" dirty="0" smtClean="0">
                <a:solidFill>
                  <a:schemeClr val="tx2"/>
                </a:solidFill>
                <a:latin typeface="Times New Roman" pitchFamily="18" charset="0"/>
                <a:ea typeface="黑体" pitchFamily="49" charset="-122"/>
                <a:cs typeface="Times New Roman" pitchFamily="18" charset="0"/>
              </a:rPr>
              <a:t>2012</a:t>
            </a:r>
            <a:r>
              <a:rPr lang="zh-CN" altLang="en-US" sz="1600" b="1" dirty="0" smtClean="0">
                <a:solidFill>
                  <a:schemeClr val="tx2"/>
                </a:solidFill>
                <a:latin typeface="Times New Roman" pitchFamily="18" charset="0"/>
                <a:ea typeface="黑体" pitchFamily="49" charset="-122"/>
                <a:cs typeface="Times New Roman" pitchFamily="18" charset="0"/>
              </a:rPr>
              <a:t>年</a:t>
            </a:r>
            <a:r>
              <a:rPr lang="en-US" sz="1600" b="1" dirty="0" smtClean="0">
                <a:solidFill>
                  <a:schemeClr val="tx2"/>
                </a:solidFill>
                <a:latin typeface="Times New Roman" pitchFamily="18" charset="0"/>
                <a:ea typeface="黑体" pitchFamily="49" charset="-122"/>
                <a:cs typeface="Times New Roman" pitchFamily="18" charset="0"/>
              </a:rPr>
              <a:t>12</a:t>
            </a:r>
            <a:r>
              <a:rPr lang="zh-CN" altLang="en-US" sz="1600" b="1" dirty="0" smtClean="0">
                <a:solidFill>
                  <a:schemeClr val="tx2"/>
                </a:solidFill>
                <a:latin typeface="Times New Roman" pitchFamily="18" charset="0"/>
                <a:ea typeface="黑体" pitchFamily="49" charset="-122"/>
                <a:cs typeface="Times New Roman" pitchFamily="18" charset="0"/>
              </a:rPr>
              <a:t>月硕士毕业后返回原工作单位，该大学对唐</a:t>
            </a:r>
            <a:r>
              <a:rPr lang="en-US" altLang="zh-CN" sz="1600" b="1" dirty="0" smtClean="0">
                <a:solidFill>
                  <a:schemeClr val="tx2"/>
                </a:solidFill>
                <a:latin typeface="Times New Roman" pitchFamily="18" charset="0"/>
                <a:ea typeface="黑体" pitchFamily="49" charset="-122"/>
                <a:cs typeface="Times New Roman" pitchFamily="18" charset="0"/>
              </a:rPr>
              <a:t>B</a:t>
            </a:r>
            <a:r>
              <a:rPr lang="zh-CN" altLang="en-US" sz="1600" b="1" dirty="0" smtClean="0">
                <a:solidFill>
                  <a:schemeClr val="tx2"/>
                </a:solidFill>
                <a:latin typeface="Times New Roman" pitchFamily="18" charset="0"/>
                <a:ea typeface="黑体" pitchFamily="49" charset="-122"/>
                <a:cs typeface="Times New Roman" pitchFamily="18" charset="0"/>
              </a:rPr>
              <a:t>冒用刘</a:t>
            </a:r>
            <a:r>
              <a:rPr lang="en-US" altLang="zh-CN" sz="1600" b="1" dirty="0" smtClean="0">
                <a:solidFill>
                  <a:schemeClr val="tx2"/>
                </a:solidFill>
                <a:latin typeface="Times New Roman" pitchFamily="18" charset="0"/>
                <a:ea typeface="黑体" pitchFamily="49" charset="-122"/>
                <a:cs typeface="Times New Roman" pitchFamily="18" charset="0"/>
              </a:rPr>
              <a:t>XX</a:t>
            </a:r>
            <a:r>
              <a:rPr lang="zh-CN" altLang="en-US" sz="1600" b="1" dirty="0" smtClean="0">
                <a:solidFill>
                  <a:schemeClr val="tx2"/>
                </a:solidFill>
                <a:latin typeface="Times New Roman" pitchFamily="18" charset="0"/>
                <a:ea typeface="黑体" pitchFamily="49" charset="-122"/>
                <a:cs typeface="Times New Roman" pitchFamily="18" charset="0"/>
              </a:rPr>
              <a:t>名义并以某大学为依托单位申报</a:t>
            </a:r>
            <a:r>
              <a:rPr lang="en-US" sz="1600" b="1" dirty="0" smtClean="0">
                <a:solidFill>
                  <a:schemeClr val="tx2"/>
                </a:solidFill>
                <a:latin typeface="Times New Roman" pitchFamily="18" charset="0"/>
                <a:ea typeface="黑体" pitchFamily="49" charset="-122"/>
                <a:cs typeface="Times New Roman" pitchFamily="18" charset="0"/>
              </a:rPr>
              <a:t>2013</a:t>
            </a:r>
            <a:r>
              <a:rPr lang="zh-CN" altLang="en-US" sz="1600" b="1" dirty="0" smtClean="0">
                <a:solidFill>
                  <a:schemeClr val="tx2"/>
                </a:solidFill>
                <a:latin typeface="Times New Roman" pitchFamily="18" charset="0"/>
                <a:ea typeface="黑体" pitchFamily="49" charset="-122"/>
                <a:cs typeface="Times New Roman" pitchFamily="18" charset="0"/>
              </a:rPr>
              <a:t>年基金项目负有疏于管理的责任。</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0562" y="642918"/>
            <a:ext cx="4643438" cy="500066"/>
          </a:xfrm>
        </p:spPr>
        <p:txBody>
          <a:bodyPr/>
          <a:lstStyle/>
          <a:p>
            <a:pPr algn="ctr"/>
            <a:r>
              <a:rPr lang="zh-CN" altLang="en-US" dirty="0" smtClean="0">
                <a:latin typeface="Times New Roman" pitchFamily="18" charset="0"/>
                <a:ea typeface="黑体" pitchFamily="49" charset="-122"/>
                <a:cs typeface="Times New Roman" pitchFamily="18" charset="0"/>
              </a:rPr>
              <a:t>典型案例分析</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伪造签名</a:t>
            </a:r>
            <a:endParaRPr lang="zh-CN" altLang="en-US" dirty="0">
              <a:latin typeface="Times New Roman" pitchFamily="18" charset="0"/>
              <a:ea typeface="黑体" pitchFamily="49" charset="-122"/>
              <a:cs typeface="Times New Roman" pitchFamily="18" charset="0"/>
            </a:endParaRPr>
          </a:p>
        </p:txBody>
      </p:sp>
      <p:sp>
        <p:nvSpPr>
          <p:cNvPr id="7" name="TextBox 6"/>
          <p:cNvSpPr txBox="1"/>
          <p:nvPr/>
        </p:nvSpPr>
        <p:spPr>
          <a:xfrm>
            <a:off x="642910" y="1500174"/>
            <a:ext cx="1114408"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基本情况</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312321" name="Rectangle 1"/>
          <p:cNvSpPr>
            <a:spLocks noChangeArrowheads="1"/>
          </p:cNvSpPr>
          <p:nvPr/>
        </p:nvSpPr>
        <p:spPr bwMode="auto">
          <a:xfrm>
            <a:off x="642910" y="1928802"/>
            <a:ext cx="7786742" cy="78483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zh-CN" altLang="en-US" sz="1500" b="1" dirty="0" smtClean="0">
                <a:latin typeface="Times New Roman" pitchFamily="18" charset="0"/>
                <a:ea typeface="黑体" pitchFamily="49" charset="-122"/>
                <a:cs typeface="Times New Roman" pitchFamily="18" charset="0"/>
              </a:rPr>
              <a:t>      监督委员会收到举报，反映新疆某大学张</a:t>
            </a:r>
            <a:r>
              <a:rPr lang="en-US" altLang="zh-CN" sz="1500" b="1" dirty="0" smtClean="0">
                <a:latin typeface="Times New Roman" pitchFamily="18" charset="0"/>
                <a:ea typeface="黑体" pitchFamily="49" charset="-122"/>
                <a:cs typeface="Times New Roman" pitchFamily="18" charset="0"/>
              </a:rPr>
              <a:t>X</a:t>
            </a:r>
            <a:r>
              <a:rPr lang="zh-CN" altLang="en-US" sz="1500" b="1" dirty="0" smtClean="0">
                <a:latin typeface="Times New Roman" pitchFamily="18" charset="0"/>
                <a:ea typeface="黑体" pitchFamily="49" charset="-122"/>
                <a:cs typeface="Times New Roman" pitchFamily="18" charset="0"/>
              </a:rPr>
              <a:t>、陈</a:t>
            </a:r>
            <a:r>
              <a:rPr lang="en-US" altLang="zh-CN" sz="1500" b="1" dirty="0" smtClean="0">
                <a:latin typeface="Times New Roman" pitchFamily="18" charset="0"/>
                <a:ea typeface="黑体" pitchFamily="49" charset="-122"/>
                <a:cs typeface="Times New Roman" pitchFamily="18" charset="0"/>
              </a:rPr>
              <a:t>XX</a:t>
            </a:r>
            <a:r>
              <a:rPr lang="zh-CN" altLang="en-US" sz="1500" b="1" dirty="0" smtClean="0">
                <a:latin typeface="Times New Roman" pitchFamily="18" charset="0"/>
                <a:ea typeface="黑体" pitchFamily="49" charset="-122"/>
                <a:cs typeface="Times New Roman" pitchFamily="18" charset="0"/>
              </a:rPr>
              <a:t>等人存在伪造校外申请人签名，弄虚作假，成功获批多项国家自然科学基金等学术不端行为。</a:t>
            </a:r>
            <a:endParaRPr lang="zh-CN" altLang="en-US" sz="1500" b="1" dirty="0">
              <a:latin typeface="Times New Roman" pitchFamily="18" charset="0"/>
              <a:ea typeface="黑体" pitchFamily="49" charset="-122"/>
              <a:cs typeface="Times New Roman" pitchFamily="18" charset="0"/>
            </a:endParaRPr>
          </a:p>
        </p:txBody>
      </p:sp>
      <p:sp>
        <p:nvSpPr>
          <p:cNvPr id="9" name="TextBox 8"/>
          <p:cNvSpPr txBox="1"/>
          <p:nvPr/>
        </p:nvSpPr>
        <p:spPr>
          <a:xfrm>
            <a:off x="642910" y="2928934"/>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调查结论</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11" name="TextBox 10"/>
          <p:cNvSpPr txBox="1"/>
          <p:nvPr/>
        </p:nvSpPr>
        <p:spPr>
          <a:xfrm>
            <a:off x="642910" y="4786322"/>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2"/>
                </a:solidFill>
                <a:latin typeface="Times New Roman" pitchFamily="18" charset="0"/>
                <a:ea typeface="黑体" pitchFamily="49" charset="-122"/>
                <a:cs typeface="Times New Roman" pitchFamily="18" charset="0"/>
              </a:rPr>
              <a:t>处理决定</a:t>
            </a:r>
            <a:endParaRPr lang="zh-CN" altLang="en-US" dirty="0">
              <a:solidFill>
                <a:schemeClr val="bg2"/>
              </a:solidFill>
              <a:latin typeface="Times New Roman" pitchFamily="18" charset="0"/>
              <a:ea typeface="黑体" pitchFamily="49" charset="-122"/>
              <a:cs typeface="Times New Roman" pitchFamily="18" charset="0"/>
            </a:endParaRPr>
          </a:p>
        </p:txBody>
      </p:sp>
      <p:sp>
        <p:nvSpPr>
          <p:cNvPr id="312322" name="Rectangle 2"/>
          <p:cNvSpPr>
            <a:spLocks noChangeArrowheads="1"/>
          </p:cNvSpPr>
          <p:nvPr/>
        </p:nvSpPr>
        <p:spPr bwMode="auto">
          <a:xfrm>
            <a:off x="642910" y="5288340"/>
            <a:ext cx="7786742" cy="1061829"/>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zh-CN" altLang="en-US" sz="1400" b="1" dirty="0" smtClean="0">
                <a:solidFill>
                  <a:srgbClr val="FF0000"/>
                </a:solidFill>
                <a:latin typeface="Times New Roman" pitchFamily="18" charset="0"/>
                <a:ea typeface="黑体" pitchFamily="49" charset="-122"/>
                <a:cs typeface="Times New Roman" pitchFamily="18" charset="0"/>
              </a:rPr>
              <a:t>       撤销陈</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冒用许</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名义、冒签许</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姓名申报并获资助的基金项目，撤销陈</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冒用丁</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名义、冒签丁</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姓名申报并获资助的基金项目，追回上述</a:t>
            </a:r>
            <a:r>
              <a:rPr lang="en-US" sz="1400" b="1" dirty="0" smtClean="0">
                <a:solidFill>
                  <a:srgbClr val="FF0000"/>
                </a:solidFill>
                <a:latin typeface="Times New Roman" pitchFamily="18" charset="0"/>
                <a:ea typeface="黑体" pitchFamily="49" charset="-122"/>
                <a:cs typeface="Times New Roman" pitchFamily="18" charset="0"/>
              </a:rPr>
              <a:t>2</a:t>
            </a:r>
            <a:r>
              <a:rPr lang="zh-CN" altLang="en-US" sz="1400" b="1" dirty="0" smtClean="0">
                <a:solidFill>
                  <a:srgbClr val="FF0000"/>
                </a:solidFill>
                <a:latin typeface="Times New Roman" pitchFamily="18" charset="0"/>
                <a:ea typeface="黑体" pitchFamily="49" charset="-122"/>
                <a:cs typeface="Times New Roman" pitchFamily="18" charset="0"/>
              </a:rPr>
              <a:t>个项目已拨资金，取消陈</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国家自然科学基金项目申请资格</a:t>
            </a:r>
            <a:r>
              <a:rPr lang="en-US" sz="1400" b="1" dirty="0" smtClean="0">
                <a:solidFill>
                  <a:srgbClr val="FF0000"/>
                </a:solidFill>
                <a:latin typeface="Times New Roman" pitchFamily="18" charset="0"/>
                <a:ea typeface="黑体" pitchFamily="49" charset="-122"/>
                <a:cs typeface="Times New Roman" pitchFamily="18" charset="0"/>
              </a:rPr>
              <a:t>4</a:t>
            </a:r>
            <a:r>
              <a:rPr lang="zh-CN" altLang="en-US" sz="1400" b="1" dirty="0" smtClean="0">
                <a:solidFill>
                  <a:srgbClr val="FF0000"/>
                </a:solidFill>
                <a:latin typeface="Times New Roman" pitchFamily="18" charset="0"/>
                <a:ea typeface="黑体" pitchFamily="49" charset="-122"/>
                <a:cs typeface="Times New Roman" pitchFamily="18" charset="0"/>
              </a:rPr>
              <a:t>年，给予陈</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通报批评。撤销郭</a:t>
            </a:r>
            <a:r>
              <a:rPr lang="en-US" altLang="zh-CN" sz="1400" b="1" dirty="0" smtClean="0">
                <a:solidFill>
                  <a:srgbClr val="FF0000"/>
                </a:solidFill>
                <a:latin typeface="Times New Roman" pitchFamily="18" charset="0"/>
                <a:ea typeface="黑体" pitchFamily="49" charset="-122"/>
                <a:cs typeface="Times New Roman" pitchFamily="18" charset="0"/>
              </a:rPr>
              <a:t>XX</a:t>
            </a:r>
            <a:r>
              <a:rPr lang="zh-CN" altLang="en-US" sz="1400" b="1" dirty="0" smtClean="0">
                <a:solidFill>
                  <a:srgbClr val="FF0000"/>
                </a:solidFill>
                <a:latin typeface="Times New Roman" pitchFamily="18" charset="0"/>
                <a:ea typeface="黑体" pitchFamily="49" charset="-122"/>
                <a:cs typeface="Times New Roman" pitchFamily="18" charset="0"/>
              </a:rPr>
              <a:t>获资助基金项目</a:t>
            </a:r>
            <a:r>
              <a:rPr lang="en-US" altLang="zh-CN" sz="1400" b="1" dirty="0" smtClean="0">
                <a:solidFill>
                  <a:srgbClr val="FF0000"/>
                </a:solidFill>
                <a:latin typeface="Times New Roman" pitchFamily="18" charset="0"/>
                <a:ea typeface="黑体" pitchFamily="49" charset="-122"/>
                <a:cs typeface="Times New Roman" pitchFamily="18" charset="0"/>
              </a:rPr>
              <a:t>,</a:t>
            </a:r>
            <a:r>
              <a:rPr lang="zh-CN" altLang="en-US" sz="1400" b="1" dirty="0" smtClean="0">
                <a:solidFill>
                  <a:srgbClr val="FF0000"/>
                </a:solidFill>
                <a:latin typeface="Times New Roman" pitchFamily="18" charset="0"/>
                <a:ea typeface="黑体" pitchFamily="49" charset="-122"/>
                <a:cs typeface="Times New Roman" pitchFamily="18" charset="0"/>
              </a:rPr>
              <a:t>追回已拨资金。</a:t>
            </a:r>
            <a:endParaRPr lang="zh-CN" altLang="en-US" sz="1400" b="1" dirty="0">
              <a:solidFill>
                <a:srgbClr val="FF0000"/>
              </a:solidFill>
              <a:latin typeface="Times New Roman" pitchFamily="18" charset="0"/>
              <a:ea typeface="黑体" pitchFamily="49" charset="-122"/>
              <a:cs typeface="Times New Roman" pitchFamily="18" charset="0"/>
            </a:endParaRPr>
          </a:p>
        </p:txBody>
      </p:sp>
      <p:sp>
        <p:nvSpPr>
          <p:cNvPr id="12" name="矩形 11"/>
          <p:cNvSpPr/>
          <p:nvPr/>
        </p:nvSpPr>
        <p:spPr>
          <a:xfrm>
            <a:off x="642910" y="3357562"/>
            <a:ext cx="7715304" cy="1200329"/>
          </a:xfrm>
          <a:prstGeom prst="rect">
            <a:avLst/>
          </a:prstGeom>
          <a:solidFill>
            <a:srgbClr val="FFC000"/>
          </a:solidFill>
        </p:spPr>
        <p:txBody>
          <a:bodyPr wrap="square">
            <a:spAutoFit/>
          </a:bodyPr>
          <a:lstStyle/>
          <a:p>
            <a:pPr>
              <a:lnSpc>
                <a:spcPct val="150000"/>
              </a:lnSpc>
            </a:pPr>
            <a:r>
              <a:rPr lang="zh-CN" altLang="en-US" sz="1600" b="1" dirty="0" smtClean="0">
                <a:latin typeface="Times New Roman" pitchFamily="18" charset="0"/>
                <a:ea typeface="黑体" pitchFamily="49" charset="-122"/>
                <a:cs typeface="Times New Roman" pitchFamily="18" charset="0"/>
              </a:rPr>
              <a:t>      经调查核实，陈</a:t>
            </a:r>
            <a:r>
              <a:rPr lang="en-US" altLang="zh-CN" sz="1600" b="1" dirty="0" smtClean="0">
                <a:latin typeface="Times New Roman" pitchFamily="18" charset="0"/>
                <a:ea typeface="黑体" pitchFamily="49" charset="-122"/>
                <a:cs typeface="Times New Roman" pitchFamily="18" charset="0"/>
              </a:rPr>
              <a:t>XX</a:t>
            </a:r>
            <a:r>
              <a:rPr lang="zh-CN" altLang="en-US" sz="1600" b="1" dirty="0" smtClean="0">
                <a:latin typeface="Times New Roman" pitchFamily="18" charset="0"/>
                <a:ea typeface="黑体" pitchFamily="49" charset="-122"/>
                <a:cs typeface="Times New Roman" pitchFamily="18" charset="0"/>
              </a:rPr>
              <a:t>在许</a:t>
            </a:r>
            <a:r>
              <a:rPr lang="en-US" altLang="zh-CN" sz="1600" b="1" dirty="0" smtClean="0">
                <a:latin typeface="Times New Roman" pitchFamily="18" charset="0"/>
                <a:ea typeface="黑体" pitchFamily="49" charset="-122"/>
                <a:cs typeface="Times New Roman" pitchFamily="18" charset="0"/>
              </a:rPr>
              <a:t>XX</a:t>
            </a:r>
            <a:r>
              <a:rPr lang="zh-CN" altLang="en-US" sz="1600" b="1" dirty="0" smtClean="0">
                <a:latin typeface="Times New Roman" pitchFamily="18" charset="0"/>
                <a:ea typeface="黑体" pitchFamily="49" charset="-122"/>
                <a:cs typeface="Times New Roman" pitchFamily="18" charset="0"/>
              </a:rPr>
              <a:t>、丁</a:t>
            </a:r>
            <a:r>
              <a:rPr lang="en-US" altLang="zh-CN" sz="1600" b="1" dirty="0" smtClean="0">
                <a:latin typeface="Times New Roman" pitchFamily="18" charset="0"/>
                <a:ea typeface="黑体" pitchFamily="49" charset="-122"/>
                <a:cs typeface="Times New Roman" pitchFamily="18" charset="0"/>
              </a:rPr>
              <a:t>XX</a:t>
            </a:r>
            <a:r>
              <a:rPr lang="zh-CN" altLang="en-US" sz="1600" b="1" dirty="0" smtClean="0">
                <a:latin typeface="Times New Roman" pitchFamily="18" charset="0"/>
                <a:ea typeface="黑体" pitchFamily="49" charset="-122"/>
                <a:cs typeface="Times New Roman" pitchFamily="18" charset="0"/>
              </a:rPr>
              <a:t>不知情的情况下，冒用二人名义、伪造二人签名申报基金项目并获资助；郭</a:t>
            </a:r>
            <a:r>
              <a:rPr lang="en-US" altLang="zh-CN" sz="1600" b="1" dirty="0" smtClean="0">
                <a:latin typeface="Times New Roman" pitchFamily="18" charset="0"/>
                <a:ea typeface="黑体" pitchFamily="49" charset="-122"/>
                <a:cs typeface="Times New Roman" pitchFamily="18" charset="0"/>
              </a:rPr>
              <a:t>XX</a:t>
            </a:r>
            <a:r>
              <a:rPr lang="zh-CN" altLang="en-US" sz="1600" b="1" dirty="0" smtClean="0">
                <a:latin typeface="Times New Roman" pitchFamily="18" charset="0"/>
                <a:ea typeface="黑体" pitchFamily="49" charset="-122"/>
                <a:cs typeface="Times New Roman" pitchFamily="18" charset="0"/>
              </a:rPr>
              <a:t>不符合地区科学基金项目申报资格。以上事实有依托单位调查结论和当事人陈述等证据证实。</a:t>
            </a:r>
            <a:endParaRPr lang="zh-CN" altLang="en-US" sz="1600" b="1" dirty="0">
              <a:latin typeface="Times New Roman" pitchFamily="18" charset="0"/>
              <a:ea typeface="黑体" pitchFamily="49" charset="-122"/>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0562" y="642918"/>
            <a:ext cx="4643438" cy="500066"/>
          </a:xfrm>
        </p:spPr>
        <p:txBody>
          <a:bodyPr/>
          <a:lstStyle/>
          <a:p>
            <a:pPr algn="ctr"/>
            <a:r>
              <a:rPr lang="zh-CN" altLang="en-US" dirty="0" smtClean="0">
                <a:latin typeface="Times New Roman" pitchFamily="18" charset="0"/>
                <a:ea typeface="黑体" pitchFamily="49" charset="-122"/>
                <a:cs typeface="Times New Roman" pitchFamily="18" charset="0"/>
              </a:rPr>
              <a:t>典型案例分析</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冒用、篡改</a:t>
            </a:r>
            <a:endParaRPr lang="zh-CN" altLang="en-US" dirty="0">
              <a:latin typeface="Times New Roman" pitchFamily="18" charset="0"/>
              <a:ea typeface="黑体" pitchFamily="49" charset="-122"/>
              <a:cs typeface="Times New Roman" pitchFamily="18" charset="0"/>
            </a:endParaRPr>
          </a:p>
        </p:txBody>
      </p:sp>
      <p:sp>
        <p:nvSpPr>
          <p:cNvPr id="7" name="TextBox 6"/>
          <p:cNvSpPr txBox="1"/>
          <p:nvPr/>
        </p:nvSpPr>
        <p:spPr>
          <a:xfrm>
            <a:off x="642910" y="1500174"/>
            <a:ext cx="1114408"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基本情况</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312321" name="Rectangle 1"/>
          <p:cNvSpPr>
            <a:spLocks noChangeArrowheads="1"/>
          </p:cNvSpPr>
          <p:nvPr/>
        </p:nvSpPr>
        <p:spPr bwMode="auto">
          <a:xfrm>
            <a:off x="642910" y="1928802"/>
            <a:ext cx="7786742" cy="6978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atinLnBrk="1">
              <a:lnSpc>
                <a:spcPct val="150000"/>
              </a:lnSpc>
            </a:pPr>
            <a:r>
              <a:rPr lang="zh-CN" altLang="en-US" sz="1400" b="1" dirty="0" smtClean="0">
                <a:latin typeface="Times New Roman" pitchFamily="18" charset="0"/>
                <a:ea typeface="黑体" pitchFamily="49" charset="-122"/>
                <a:cs typeface="Times New Roman" pitchFamily="18" charset="0"/>
              </a:rPr>
              <a:t>      监督委员会收到举报，反映北京某大学赵</a:t>
            </a:r>
            <a:r>
              <a:rPr lang="en-US" altLang="zh-CN" sz="1400" b="1" dirty="0" smtClean="0">
                <a:latin typeface="Times New Roman" pitchFamily="18" charset="0"/>
                <a:ea typeface="黑体" pitchFamily="49" charset="-122"/>
                <a:cs typeface="Times New Roman" pitchFamily="18" charset="0"/>
              </a:rPr>
              <a:t>X</a:t>
            </a:r>
            <a:r>
              <a:rPr lang="zh-CN" altLang="en-US" sz="1400" b="1" dirty="0" smtClean="0">
                <a:latin typeface="Times New Roman" pitchFamily="18" charset="0"/>
                <a:ea typeface="黑体" pitchFamily="49" charset="-122"/>
                <a:cs typeface="Times New Roman" pitchFamily="18" charset="0"/>
              </a:rPr>
              <a:t>申请科学基金项目时冒用同名同姓的他人论文作为研究基础，篡改论文作者顺序。</a:t>
            </a:r>
            <a:endParaRPr lang="zh-CN" altLang="en-US" sz="1400" b="1" dirty="0">
              <a:latin typeface="Times New Roman" pitchFamily="18" charset="0"/>
              <a:ea typeface="黑体" pitchFamily="49" charset="-122"/>
              <a:cs typeface="Times New Roman" pitchFamily="18" charset="0"/>
            </a:endParaRPr>
          </a:p>
        </p:txBody>
      </p:sp>
      <p:sp>
        <p:nvSpPr>
          <p:cNvPr id="9" name="TextBox 8"/>
          <p:cNvSpPr txBox="1"/>
          <p:nvPr/>
        </p:nvSpPr>
        <p:spPr>
          <a:xfrm>
            <a:off x="642910" y="2928934"/>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1"/>
                </a:solidFill>
                <a:latin typeface="Times New Roman" pitchFamily="18" charset="0"/>
                <a:ea typeface="黑体" pitchFamily="49" charset="-122"/>
                <a:cs typeface="Times New Roman" pitchFamily="18" charset="0"/>
              </a:rPr>
              <a:t>调查结论</a:t>
            </a:r>
            <a:endParaRPr lang="zh-CN" altLang="en-US" dirty="0">
              <a:solidFill>
                <a:schemeClr val="bg1"/>
              </a:solidFill>
              <a:latin typeface="Times New Roman" pitchFamily="18" charset="0"/>
              <a:ea typeface="黑体" pitchFamily="49" charset="-122"/>
              <a:cs typeface="Times New Roman" pitchFamily="18" charset="0"/>
            </a:endParaRPr>
          </a:p>
        </p:txBody>
      </p:sp>
      <p:sp>
        <p:nvSpPr>
          <p:cNvPr id="11" name="TextBox 10"/>
          <p:cNvSpPr txBox="1"/>
          <p:nvPr/>
        </p:nvSpPr>
        <p:spPr>
          <a:xfrm>
            <a:off x="642910" y="5059932"/>
            <a:ext cx="1107996" cy="369332"/>
          </a:xfrm>
          <a:prstGeom prst="rect">
            <a:avLst/>
          </a:prstGeom>
          <a:solidFill>
            <a:srgbClr val="002060"/>
          </a:solidFill>
          <a:ln>
            <a:solidFill>
              <a:srgbClr val="0070C0"/>
            </a:solidFill>
          </a:ln>
        </p:spPr>
        <p:txBody>
          <a:bodyPr wrap="none" rtlCol="0">
            <a:spAutoFit/>
          </a:bodyPr>
          <a:lstStyle/>
          <a:p>
            <a:r>
              <a:rPr lang="zh-CN" altLang="en-US" b="1" dirty="0" smtClean="0">
                <a:solidFill>
                  <a:schemeClr val="bg2"/>
                </a:solidFill>
                <a:latin typeface="Times New Roman" pitchFamily="18" charset="0"/>
                <a:ea typeface="黑体" pitchFamily="49" charset="-122"/>
                <a:cs typeface="Times New Roman" pitchFamily="18" charset="0"/>
              </a:rPr>
              <a:t>处理决定</a:t>
            </a:r>
            <a:endParaRPr lang="zh-CN" altLang="en-US" dirty="0">
              <a:solidFill>
                <a:schemeClr val="bg2"/>
              </a:solidFill>
              <a:latin typeface="Times New Roman" pitchFamily="18" charset="0"/>
              <a:ea typeface="黑体" pitchFamily="49" charset="-122"/>
              <a:cs typeface="Times New Roman" pitchFamily="18" charset="0"/>
            </a:endParaRPr>
          </a:p>
        </p:txBody>
      </p:sp>
      <p:sp>
        <p:nvSpPr>
          <p:cNvPr id="312322" name="Rectangle 2"/>
          <p:cNvSpPr>
            <a:spLocks noChangeArrowheads="1"/>
          </p:cNvSpPr>
          <p:nvPr/>
        </p:nvSpPr>
        <p:spPr bwMode="auto">
          <a:xfrm>
            <a:off x="642910" y="5526961"/>
            <a:ext cx="7786742" cy="784254"/>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zh-CN" altLang="en-US" sz="1600" b="1" dirty="0" smtClean="0">
                <a:solidFill>
                  <a:srgbClr val="FF0000"/>
                </a:solidFill>
                <a:latin typeface="Times New Roman" pitchFamily="18" charset="0"/>
                <a:ea typeface="黑体" pitchFamily="49" charset="-122"/>
                <a:cs typeface="Times New Roman" pitchFamily="18" charset="0"/>
              </a:rPr>
              <a:t>       撤销赵</a:t>
            </a:r>
            <a:r>
              <a:rPr lang="en-US" altLang="zh-CN" sz="1600" b="1" dirty="0" smtClean="0">
                <a:solidFill>
                  <a:srgbClr val="FF0000"/>
                </a:solidFill>
                <a:latin typeface="Times New Roman" pitchFamily="18" charset="0"/>
                <a:ea typeface="黑体" pitchFamily="49" charset="-122"/>
                <a:cs typeface="Times New Roman" pitchFamily="18" charset="0"/>
              </a:rPr>
              <a:t>X</a:t>
            </a:r>
            <a:r>
              <a:rPr lang="zh-CN" altLang="en-US" sz="1600" b="1" dirty="0" smtClean="0">
                <a:solidFill>
                  <a:srgbClr val="FF0000"/>
                </a:solidFill>
                <a:latin typeface="Times New Roman" pitchFamily="18" charset="0"/>
                <a:ea typeface="黑体" pitchFamily="49" charset="-122"/>
                <a:cs typeface="Times New Roman" pitchFamily="18" charset="0"/>
              </a:rPr>
              <a:t>（男）</a:t>
            </a:r>
            <a:r>
              <a:rPr lang="en-US" sz="1600" b="1" dirty="0" smtClean="0">
                <a:solidFill>
                  <a:srgbClr val="FF0000"/>
                </a:solidFill>
                <a:latin typeface="Times New Roman" pitchFamily="18" charset="0"/>
                <a:ea typeface="黑体" pitchFamily="49" charset="-122"/>
                <a:cs typeface="Times New Roman" pitchFamily="18" charset="0"/>
              </a:rPr>
              <a:t>2013</a:t>
            </a:r>
            <a:r>
              <a:rPr lang="zh-CN" altLang="en-US" sz="1600" b="1" dirty="0" smtClean="0">
                <a:solidFill>
                  <a:srgbClr val="FF0000"/>
                </a:solidFill>
                <a:latin typeface="Times New Roman" pitchFamily="18" charset="0"/>
                <a:ea typeface="黑体" pitchFamily="49" charset="-122"/>
                <a:cs typeface="Times New Roman" pitchFamily="18" charset="0"/>
              </a:rPr>
              <a:t>年获资助基金项目，追回已拨资金，取消赵</a:t>
            </a:r>
            <a:r>
              <a:rPr lang="en-US" altLang="zh-CN" sz="1600" b="1" dirty="0" smtClean="0">
                <a:solidFill>
                  <a:srgbClr val="FF0000"/>
                </a:solidFill>
                <a:latin typeface="Times New Roman" pitchFamily="18" charset="0"/>
                <a:ea typeface="黑体" pitchFamily="49" charset="-122"/>
                <a:cs typeface="Times New Roman" pitchFamily="18" charset="0"/>
              </a:rPr>
              <a:t>X</a:t>
            </a:r>
            <a:r>
              <a:rPr lang="zh-CN" altLang="en-US" sz="1600" b="1" dirty="0" smtClean="0">
                <a:solidFill>
                  <a:srgbClr val="FF0000"/>
                </a:solidFill>
                <a:latin typeface="Times New Roman" pitchFamily="18" charset="0"/>
                <a:ea typeface="黑体" pitchFamily="49" charset="-122"/>
                <a:cs typeface="Times New Roman" pitchFamily="18" charset="0"/>
              </a:rPr>
              <a:t>（男）国家自然科学基金项目申请资格</a:t>
            </a:r>
            <a:r>
              <a:rPr lang="en-US" sz="1600" b="1" dirty="0" smtClean="0">
                <a:solidFill>
                  <a:srgbClr val="FF0000"/>
                </a:solidFill>
                <a:latin typeface="Times New Roman" pitchFamily="18" charset="0"/>
                <a:ea typeface="黑体" pitchFamily="49" charset="-122"/>
                <a:cs typeface="Times New Roman" pitchFamily="18" charset="0"/>
              </a:rPr>
              <a:t>4</a:t>
            </a:r>
            <a:r>
              <a:rPr lang="zh-CN" altLang="en-US" sz="1600" b="1" dirty="0" smtClean="0">
                <a:solidFill>
                  <a:srgbClr val="FF0000"/>
                </a:solidFill>
                <a:latin typeface="Times New Roman" pitchFamily="18" charset="0"/>
                <a:ea typeface="黑体" pitchFamily="49" charset="-122"/>
                <a:cs typeface="Times New Roman" pitchFamily="18" charset="0"/>
              </a:rPr>
              <a:t>年，给予赵</a:t>
            </a:r>
            <a:r>
              <a:rPr lang="en-US" altLang="zh-CN" sz="1600" b="1" dirty="0" smtClean="0">
                <a:solidFill>
                  <a:srgbClr val="FF0000"/>
                </a:solidFill>
                <a:latin typeface="Times New Roman" pitchFamily="18" charset="0"/>
                <a:ea typeface="黑体" pitchFamily="49" charset="-122"/>
                <a:cs typeface="Times New Roman" pitchFamily="18" charset="0"/>
              </a:rPr>
              <a:t>X</a:t>
            </a:r>
            <a:r>
              <a:rPr lang="zh-CN" altLang="en-US" sz="1600" b="1" dirty="0" smtClean="0">
                <a:solidFill>
                  <a:srgbClr val="FF0000"/>
                </a:solidFill>
                <a:latin typeface="Times New Roman" pitchFamily="18" charset="0"/>
                <a:ea typeface="黑体" pitchFamily="49" charset="-122"/>
                <a:cs typeface="Times New Roman" pitchFamily="18" charset="0"/>
              </a:rPr>
              <a:t>（男）通报批评。</a:t>
            </a:r>
            <a:endParaRPr lang="zh-CN" altLang="en-US" sz="1600" b="1" dirty="0">
              <a:solidFill>
                <a:srgbClr val="FF0000"/>
              </a:solidFill>
              <a:latin typeface="Times New Roman" pitchFamily="18" charset="0"/>
              <a:ea typeface="黑体" pitchFamily="49" charset="-122"/>
              <a:cs typeface="Times New Roman" pitchFamily="18" charset="0"/>
            </a:endParaRPr>
          </a:p>
        </p:txBody>
      </p:sp>
      <p:sp>
        <p:nvSpPr>
          <p:cNvPr id="12" name="矩形 11"/>
          <p:cNvSpPr/>
          <p:nvPr/>
        </p:nvSpPr>
        <p:spPr>
          <a:xfrm>
            <a:off x="642910" y="3357562"/>
            <a:ext cx="7715304" cy="1569660"/>
          </a:xfrm>
          <a:prstGeom prst="rect">
            <a:avLst/>
          </a:prstGeom>
          <a:solidFill>
            <a:srgbClr val="FFC000"/>
          </a:solidFill>
        </p:spPr>
        <p:txBody>
          <a:bodyPr wrap="square">
            <a:spAutoFit/>
          </a:bodyPr>
          <a:lstStyle/>
          <a:p>
            <a:pPr>
              <a:lnSpc>
                <a:spcPct val="150000"/>
              </a:lnSpc>
            </a:pPr>
            <a:r>
              <a:rPr lang="zh-CN" altLang="en-US" sz="1600" b="1" dirty="0" smtClean="0">
                <a:latin typeface="Times New Roman" pitchFamily="18" charset="0"/>
                <a:ea typeface="黑体" pitchFamily="49" charset="-122"/>
                <a:cs typeface="Times New Roman" pitchFamily="18" charset="0"/>
              </a:rPr>
              <a:t>      经调查核实，赵</a:t>
            </a:r>
            <a:r>
              <a:rPr lang="en-US" altLang="zh-CN" sz="1600" b="1" dirty="0" smtClean="0">
                <a:latin typeface="Times New Roman" pitchFamily="18" charset="0"/>
                <a:ea typeface="黑体" pitchFamily="49" charset="-122"/>
                <a:cs typeface="Times New Roman" pitchFamily="18" charset="0"/>
              </a:rPr>
              <a:t>X</a:t>
            </a:r>
            <a:r>
              <a:rPr lang="zh-CN" altLang="en-US" sz="1600" b="1" dirty="0" smtClean="0">
                <a:latin typeface="Times New Roman" pitchFamily="18" charset="0"/>
                <a:ea typeface="黑体" pitchFamily="49" charset="-122"/>
                <a:cs typeface="Times New Roman" pitchFamily="18" charset="0"/>
              </a:rPr>
              <a:t>（男）在其</a:t>
            </a:r>
            <a:r>
              <a:rPr lang="en-US" sz="1600" b="1" dirty="0" smtClean="0">
                <a:latin typeface="Times New Roman" pitchFamily="18" charset="0"/>
                <a:ea typeface="黑体" pitchFamily="49" charset="-122"/>
                <a:cs typeface="Times New Roman" pitchFamily="18" charset="0"/>
              </a:rPr>
              <a:t>2013</a:t>
            </a:r>
            <a:r>
              <a:rPr lang="zh-CN" altLang="en-US" sz="1600" b="1" dirty="0" smtClean="0">
                <a:latin typeface="Times New Roman" pitchFamily="18" charset="0"/>
                <a:ea typeface="黑体" pitchFamily="49" charset="-122"/>
                <a:cs typeface="Times New Roman" pitchFamily="18" charset="0"/>
              </a:rPr>
              <a:t>年获资助基金项目申请书中有</a:t>
            </a:r>
            <a:r>
              <a:rPr lang="en-US" sz="1600" b="1" dirty="0" smtClean="0">
                <a:latin typeface="Times New Roman" pitchFamily="18" charset="0"/>
                <a:ea typeface="黑体" pitchFamily="49" charset="-122"/>
                <a:cs typeface="Times New Roman" pitchFamily="18" charset="0"/>
              </a:rPr>
              <a:t>4</a:t>
            </a:r>
            <a:r>
              <a:rPr lang="zh-CN" altLang="en-US" sz="1600" b="1" dirty="0" smtClean="0">
                <a:latin typeface="Times New Roman" pitchFamily="18" charset="0"/>
                <a:ea typeface="黑体" pitchFamily="49" charset="-122"/>
                <a:cs typeface="Times New Roman" pitchFamily="18" charset="0"/>
              </a:rPr>
              <a:t>篇论文存在冒用同名同姓他人成果的问题，且其中有</a:t>
            </a:r>
            <a:r>
              <a:rPr lang="en-US" sz="1600" b="1" dirty="0" smtClean="0">
                <a:latin typeface="Times New Roman" pitchFamily="18" charset="0"/>
                <a:ea typeface="黑体" pitchFamily="49" charset="-122"/>
                <a:cs typeface="Times New Roman" pitchFamily="18" charset="0"/>
              </a:rPr>
              <a:t>2</a:t>
            </a:r>
            <a:r>
              <a:rPr lang="zh-CN" altLang="en-US" sz="1600" b="1" dirty="0" smtClean="0">
                <a:latin typeface="Times New Roman" pitchFamily="18" charset="0"/>
                <a:ea typeface="黑体" pitchFamily="49" charset="-122"/>
                <a:cs typeface="Times New Roman" pitchFamily="18" charset="0"/>
              </a:rPr>
              <a:t>篇论文篡改作者顺序；另外还有</a:t>
            </a:r>
            <a:r>
              <a:rPr lang="en-US" sz="1600" b="1" dirty="0" smtClean="0">
                <a:latin typeface="Times New Roman" pitchFamily="18" charset="0"/>
                <a:ea typeface="黑体" pitchFamily="49" charset="-122"/>
                <a:cs typeface="Times New Roman" pitchFamily="18" charset="0"/>
              </a:rPr>
              <a:t>3</a:t>
            </a:r>
            <a:r>
              <a:rPr lang="zh-CN" altLang="en-US" sz="1600" b="1" dirty="0" smtClean="0">
                <a:latin typeface="Times New Roman" pitchFamily="18" charset="0"/>
                <a:ea typeface="黑体" pitchFamily="49" charset="-122"/>
                <a:cs typeface="Times New Roman" pitchFamily="18" charset="0"/>
              </a:rPr>
              <a:t>篇论文存在没有详细列出所有作者的问题。以上事实有依托单位调查结论和当事人陈述等证据证实。</a:t>
            </a:r>
            <a:endParaRPr lang="zh-CN" altLang="en-US" sz="1600" b="1" dirty="0">
              <a:latin typeface="Times New Roman" pitchFamily="18" charset="0"/>
              <a:ea typeface="黑体" pitchFamily="49" charset="-122"/>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标题 1"/>
          <p:cNvSpPr>
            <a:spLocks noGrp="1"/>
          </p:cNvSpPr>
          <p:nvPr>
            <p:ph type="title"/>
          </p:nvPr>
        </p:nvSpPr>
        <p:spPr>
          <a:xfrm>
            <a:off x="395288" y="1376331"/>
            <a:ext cx="6034100" cy="481033"/>
          </a:xfrm>
        </p:spPr>
        <p:txBody>
          <a:bodyPr/>
          <a:lstStyle/>
          <a:p>
            <a:pPr eaLnBrk="1" hangingPunct="1"/>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zh-CN" altLang="en-US" dirty="0" smtClean="0">
                <a:latin typeface="Times New Roman" pitchFamily="18" charset="0"/>
                <a:ea typeface="黑体" pitchFamily="49" charset="-122"/>
                <a:cs typeface="Times New Roman" pitchFamily="18" charset="0"/>
              </a:rPr>
              <a:t/>
            </a:r>
            <a:br>
              <a:rPr lang="zh-CN" altLang="en-US" dirty="0" smtClean="0">
                <a:latin typeface="Times New Roman" pitchFamily="18" charset="0"/>
                <a:ea typeface="黑体" pitchFamily="49" charset="-122"/>
                <a:cs typeface="Times New Roman" pitchFamily="18" charset="0"/>
              </a:rPr>
            </a:br>
            <a:r>
              <a:rPr lang="zh-CN" altLang="en-US" dirty="0" smtClean="0">
                <a:latin typeface="Times New Roman" pitchFamily="18" charset="0"/>
                <a:ea typeface="黑体" pitchFamily="49" charset="-122"/>
                <a:cs typeface="Times New Roman" pitchFamily="18" charset="0"/>
              </a:rPr>
              <a:t>科学基金科研诚信工作</a:t>
            </a:r>
            <a:r>
              <a:rPr lang="en-US" altLang="zh-CN" sz="2400" dirty="0" smtClean="0">
                <a:latin typeface="Times New Roman" pitchFamily="18" charset="0"/>
                <a:ea typeface="黑体" pitchFamily="49" charset="-122"/>
                <a:cs typeface="Times New Roman" pitchFamily="18" charset="0"/>
              </a:rPr>
              <a:t>-</a:t>
            </a:r>
            <a:r>
              <a:rPr lang="zh-CN" altLang="en-US" sz="2400" dirty="0" smtClean="0">
                <a:latin typeface="Times New Roman" pitchFamily="18" charset="0"/>
                <a:ea typeface="黑体" pitchFamily="49" charset="-122"/>
                <a:cs typeface="Times New Roman" pitchFamily="18" charset="0"/>
              </a:rPr>
              <a:t>我们怎么做？</a:t>
            </a:r>
          </a:p>
        </p:txBody>
      </p:sp>
      <p:sp>
        <p:nvSpPr>
          <p:cNvPr id="237570" name="内容占位符 2"/>
          <p:cNvSpPr>
            <a:spLocks noGrp="1"/>
          </p:cNvSpPr>
          <p:nvPr>
            <p:ph idx="1"/>
          </p:nvPr>
        </p:nvSpPr>
        <p:spPr>
          <a:xfrm>
            <a:off x="395288" y="2268545"/>
            <a:ext cx="8424862" cy="1803397"/>
          </a:xfrm>
        </p:spPr>
        <p:txBody>
          <a:bodyPr/>
          <a:lstStyle/>
          <a:p>
            <a:pPr eaLnBrk="1" hangingPunct="1"/>
            <a:r>
              <a:rPr lang="zh-CN" altLang="en-US" sz="2600" dirty="0" smtClean="0">
                <a:solidFill>
                  <a:srgbClr val="8A8A8A"/>
                </a:solidFill>
                <a:latin typeface="Times New Roman" pitchFamily="18" charset="0"/>
                <a:ea typeface="黑体" pitchFamily="49" charset="-122"/>
                <a:cs typeface="Times New Roman" pitchFamily="18" charset="0"/>
              </a:rPr>
              <a:t>查处学术研究失范</a:t>
            </a:r>
            <a:endParaRPr lang="en-US" altLang="zh-CN" sz="2600" dirty="0" smtClean="0">
              <a:solidFill>
                <a:srgbClr val="8A8A8A"/>
              </a:solidFill>
              <a:latin typeface="Times New Roman" pitchFamily="18" charset="0"/>
              <a:ea typeface="黑体" pitchFamily="49" charset="-122"/>
              <a:cs typeface="Times New Roman" pitchFamily="18" charset="0"/>
            </a:endParaRPr>
          </a:p>
          <a:p>
            <a:pPr eaLnBrk="1" hangingPunct="1"/>
            <a:r>
              <a:rPr lang="zh-CN" altLang="en-US" sz="2600" dirty="0" smtClean="0">
                <a:solidFill>
                  <a:srgbClr val="8A8A8A"/>
                </a:solidFill>
                <a:latin typeface="Times New Roman" pitchFamily="18" charset="0"/>
                <a:ea typeface="黑体" pitchFamily="49" charset="-122"/>
                <a:cs typeface="Times New Roman" pitchFamily="18" charset="0"/>
              </a:rPr>
              <a:t>教育宣传警示</a:t>
            </a:r>
            <a:r>
              <a:rPr lang="zh-CN" altLang="en-US" sz="2600" dirty="0" smtClean="0">
                <a:solidFill>
                  <a:srgbClr val="0000CC"/>
                </a:solidFill>
                <a:latin typeface="Times New Roman" pitchFamily="18" charset="0"/>
                <a:ea typeface="黑体" pitchFamily="49" charset="-122"/>
                <a:cs typeface="Times New Roman" pitchFamily="18" charset="0"/>
              </a:rPr>
              <a:t>监督</a:t>
            </a:r>
            <a:r>
              <a:rPr lang="en-US" altLang="zh-CN" sz="2600" dirty="0" smtClean="0">
                <a:solidFill>
                  <a:srgbClr val="0000CC"/>
                </a:solidFill>
                <a:latin typeface="Times New Roman" pitchFamily="18" charset="0"/>
                <a:ea typeface="黑体" pitchFamily="49" charset="-122"/>
                <a:cs typeface="Times New Roman" pitchFamily="18" charset="0"/>
              </a:rPr>
              <a:t>-</a:t>
            </a:r>
            <a:r>
              <a:rPr lang="zh-CN" altLang="en-US" sz="2600" dirty="0" smtClean="0">
                <a:solidFill>
                  <a:srgbClr val="0000CC"/>
                </a:solidFill>
                <a:latin typeface="Times New Roman" pitchFamily="18" charset="0"/>
                <a:ea typeface="黑体" pitchFamily="49" charset="-122"/>
                <a:cs typeface="Times New Roman" pitchFamily="18" charset="0"/>
              </a:rPr>
              <a:t>驻会监督</a:t>
            </a:r>
            <a:endParaRPr lang="en-US" altLang="zh-CN" sz="2600" dirty="0" smtClean="0">
              <a:solidFill>
                <a:srgbClr val="0000CC"/>
              </a:solidFill>
              <a:latin typeface="Times New Roman" pitchFamily="18" charset="0"/>
              <a:ea typeface="黑体" pitchFamily="49" charset="-122"/>
              <a:cs typeface="Times New Roman" pitchFamily="18" charset="0"/>
            </a:endParaRPr>
          </a:p>
          <a:p>
            <a:pPr eaLnBrk="1" hangingPunct="1"/>
            <a:r>
              <a:rPr lang="zh-CN" altLang="en-US" sz="2600" dirty="0" smtClean="0">
                <a:solidFill>
                  <a:srgbClr val="8A8A8A"/>
                </a:solidFill>
                <a:latin typeface="Times New Roman" pitchFamily="18" charset="0"/>
                <a:ea typeface="黑体" pitchFamily="49" charset="-122"/>
                <a:cs typeface="Times New Roman" pitchFamily="18" charset="0"/>
                <a:sym typeface="华文细黑" pitchFamily="2" charset="-122"/>
              </a:rPr>
              <a:t>纠正经费使用失规</a:t>
            </a:r>
            <a:endParaRPr lang="zh-CN" altLang="en-US" sz="2000" dirty="0" smtClean="0">
              <a:solidFill>
                <a:srgbClr val="D67718"/>
              </a:solidFill>
              <a:latin typeface="Times New Roman" pitchFamily="18" charset="0"/>
              <a:ea typeface="黑体" pitchFamily="49" charset="-122"/>
              <a:cs typeface="Times New Roman" pitchFamily="18" charset="0"/>
              <a:sym typeface="华文细黑"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214282" y="1285860"/>
            <a:ext cx="8715436" cy="5089198"/>
          </a:xfrm>
        </p:spPr>
        <p:txBody>
          <a:bodyPr/>
          <a:lstStyle/>
          <a:p>
            <a:pPr>
              <a:lnSpc>
                <a:spcPct val="140000"/>
              </a:lnSpc>
              <a:spcBef>
                <a:spcPts val="0"/>
              </a:spcBef>
              <a:spcAft>
                <a:spcPts val="0"/>
              </a:spcAft>
            </a:pPr>
            <a:r>
              <a:rPr lang="zh-CN" altLang="en-US" sz="2100" dirty="0" smtClean="0">
                <a:latin typeface="Times New Roman" pitchFamily="18" charset="0"/>
                <a:ea typeface="黑体" pitchFamily="49" charset="-122"/>
                <a:cs typeface="Times New Roman" pitchFamily="18" charset="0"/>
              </a:rPr>
              <a:t>科研诚信建设是科技创新的内在要求与前提，是营造良好科技环境、激发科技人员创新活力的重要基础。</a:t>
            </a:r>
            <a:endParaRPr lang="en-US" altLang="zh-CN" sz="2100" dirty="0" smtClean="0">
              <a:latin typeface="Times New Roman" pitchFamily="18" charset="0"/>
              <a:ea typeface="黑体" pitchFamily="49" charset="-122"/>
              <a:cs typeface="Times New Roman" pitchFamily="18" charset="0"/>
            </a:endParaRPr>
          </a:p>
          <a:p>
            <a:pPr>
              <a:lnSpc>
                <a:spcPct val="140000"/>
              </a:lnSpc>
              <a:spcBef>
                <a:spcPts val="0"/>
              </a:spcBef>
              <a:spcAft>
                <a:spcPts val="0"/>
              </a:spcAft>
            </a:pPr>
            <a:r>
              <a:rPr lang="zh-CN" altLang="en-US" sz="2100" dirty="0" smtClean="0">
                <a:latin typeface="Times New Roman" pitchFamily="18" charset="0"/>
                <a:ea typeface="黑体" pitchFamily="49" charset="-122"/>
                <a:cs typeface="Times New Roman" pitchFamily="18" charset="0"/>
              </a:rPr>
              <a:t>党的十八大以来，习近平总书记多次就科研诚信、科技界的作风学风建设做出批示指示，中办国办先后印发了</a:t>
            </a:r>
            <a:r>
              <a:rPr lang="en-US" altLang="zh-CN" sz="2100" dirty="0" smtClean="0">
                <a:latin typeface="Times New Roman" pitchFamily="18" charset="0"/>
                <a:ea typeface="黑体" pitchFamily="49" charset="-122"/>
                <a:cs typeface="Times New Roman" pitchFamily="18" charset="0"/>
              </a:rPr>
              <a:t>《</a:t>
            </a:r>
            <a:r>
              <a:rPr lang="zh-CN" altLang="en-US" sz="2100" dirty="0" smtClean="0">
                <a:latin typeface="Times New Roman" pitchFamily="18" charset="0"/>
                <a:ea typeface="黑体" pitchFamily="49" charset="-122"/>
                <a:cs typeface="Times New Roman" pitchFamily="18" charset="0"/>
              </a:rPr>
              <a:t>关于进一步加强科研诚信建设的若干意见</a:t>
            </a:r>
            <a:r>
              <a:rPr lang="en-US" altLang="zh-CN" sz="2100" dirty="0" smtClean="0">
                <a:latin typeface="Times New Roman" pitchFamily="18" charset="0"/>
                <a:ea typeface="黑体" pitchFamily="49" charset="-122"/>
                <a:cs typeface="Times New Roman" pitchFamily="18" charset="0"/>
              </a:rPr>
              <a:t>》《</a:t>
            </a:r>
            <a:r>
              <a:rPr lang="zh-CN" altLang="en-US" sz="2100" dirty="0" smtClean="0">
                <a:latin typeface="Times New Roman" pitchFamily="18" charset="0"/>
                <a:ea typeface="黑体" pitchFamily="49" charset="-122"/>
                <a:cs typeface="Times New Roman" pitchFamily="18" charset="0"/>
              </a:rPr>
              <a:t>关于进一步弘扬科学家精神加强作风和学风建设的意见</a:t>
            </a:r>
            <a:r>
              <a:rPr lang="en-US" altLang="zh-CN" sz="2100" dirty="0" smtClean="0">
                <a:latin typeface="Times New Roman" pitchFamily="18" charset="0"/>
                <a:ea typeface="黑体" pitchFamily="49" charset="-122"/>
                <a:cs typeface="Times New Roman" pitchFamily="18" charset="0"/>
              </a:rPr>
              <a:t>》</a:t>
            </a:r>
            <a:r>
              <a:rPr lang="zh-CN" altLang="en-US" sz="2100" dirty="0" smtClean="0">
                <a:latin typeface="Times New Roman" pitchFamily="18" charset="0"/>
                <a:ea typeface="黑体" pitchFamily="49" charset="-122"/>
                <a:cs typeface="Times New Roman" pitchFamily="18" charset="0"/>
              </a:rPr>
              <a:t>，对加强科研诚信和作风学风建设做出了全面部署和安排。</a:t>
            </a:r>
            <a:endParaRPr lang="en-US" altLang="zh-CN" sz="2100" dirty="0" smtClean="0">
              <a:latin typeface="Times New Roman" pitchFamily="18" charset="0"/>
              <a:ea typeface="黑体" pitchFamily="49" charset="-122"/>
              <a:cs typeface="Times New Roman" pitchFamily="18" charset="0"/>
            </a:endParaRPr>
          </a:p>
          <a:p>
            <a:pPr>
              <a:lnSpc>
                <a:spcPct val="140000"/>
              </a:lnSpc>
              <a:spcBef>
                <a:spcPts val="0"/>
              </a:spcBef>
              <a:spcAft>
                <a:spcPts val="0"/>
              </a:spcAft>
            </a:pPr>
            <a:r>
              <a:rPr lang="zh-CN" altLang="en-US" sz="2100" dirty="0" smtClean="0">
                <a:latin typeface="Times New Roman" pitchFamily="18" charset="0"/>
                <a:ea typeface="黑体" pitchFamily="49" charset="-122"/>
                <a:cs typeface="Times New Roman" pitchFamily="18" charset="0"/>
              </a:rPr>
              <a:t>基金委多年来形成的“</a:t>
            </a:r>
            <a:r>
              <a:rPr lang="zh-CN" altLang="en-US" sz="2100" dirty="0" smtClean="0">
                <a:solidFill>
                  <a:srgbClr val="C00000"/>
                </a:solidFill>
                <a:latin typeface="Times New Roman" pitchFamily="18" charset="0"/>
                <a:ea typeface="黑体" pitchFamily="49" charset="-122"/>
                <a:cs typeface="Times New Roman" pitchFamily="18" charset="0"/>
              </a:rPr>
              <a:t>教育、制度、监督和惩处并重”</a:t>
            </a:r>
            <a:r>
              <a:rPr lang="zh-CN" altLang="en-US" sz="2100" dirty="0" smtClean="0">
                <a:latin typeface="Times New Roman" pitchFamily="18" charset="0"/>
                <a:ea typeface="黑体" pitchFamily="49" charset="-122"/>
                <a:cs typeface="Times New Roman" pitchFamily="18" charset="0"/>
              </a:rPr>
              <a:t>科研诚信建设体系，为科学基金事业健康发展提供重要的保障。</a:t>
            </a:r>
            <a:endParaRPr lang="en-US" altLang="zh-CN" sz="2100" dirty="0" smtClean="0">
              <a:latin typeface="Times New Roman" pitchFamily="18" charset="0"/>
              <a:ea typeface="黑体" pitchFamily="49" charset="-122"/>
              <a:cs typeface="Times New Roman" pitchFamily="18" charset="0"/>
            </a:endParaRPr>
          </a:p>
          <a:p>
            <a:pPr lvl="1">
              <a:lnSpc>
                <a:spcPct val="140000"/>
              </a:lnSpc>
              <a:spcBef>
                <a:spcPts val="0"/>
              </a:spcBef>
              <a:spcAft>
                <a:spcPts val="0"/>
              </a:spcAft>
            </a:pPr>
            <a:r>
              <a:rPr lang="zh-CN" altLang="zh-CN" sz="2100" dirty="0" smtClean="0">
                <a:solidFill>
                  <a:schemeClr val="tx2"/>
                </a:solidFill>
                <a:latin typeface="Times New Roman" pitchFamily="18" charset="0"/>
                <a:ea typeface="黑体" pitchFamily="49" charset="-122"/>
                <a:cs typeface="Times New Roman" pitchFamily="18" charset="0"/>
              </a:rPr>
              <a:t>提高科学基金的公信力和影响力，维护科学基金</a:t>
            </a:r>
            <a:r>
              <a:rPr lang="zh-CN" altLang="en-US" sz="2100" dirty="0" smtClean="0">
                <a:solidFill>
                  <a:schemeClr val="tx2"/>
                </a:solidFill>
                <a:latin typeface="Times New Roman" pitchFamily="18" charset="0"/>
                <a:ea typeface="黑体" pitchFamily="49" charset="-122"/>
                <a:cs typeface="Times New Roman" pitchFamily="18" charset="0"/>
              </a:rPr>
              <a:t>公正性和良好声誉</a:t>
            </a:r>
            <a:endParaRPr lang="en-US" altLang="zh-CN" sz="2100" dirty="0" smtClean="0">
              <a:solidFill>
                <a:schemeClr val="tx2"/>
              </a:solidFill>
              <a:latin typeface="Times New Roman" pitchFamily="18" charset="0"/>
              <a:ea typeface="黑体" pitchFamily="49" charset="-122"/>
              <a:cs typeface="Times New Roman" pitchFamily="18" charset="0"/>
            </a:endParaRPr>
          </a:p>
          <a:p>
            <a:pPr lvl="1">
              <a:lnSpc>
                <a:spcPct val="140000"/>
              </a:lnSpc>
              <a:spcBef>
                <a:spcPts val="0"/>
              </a:spcBef>
              <a:spcAft>
                <a:spcPts val="0"/>
              </a:spcAft>
            </a:pPr>
            <a:r>
              <a:rPr lang="zh-CN" altLang="en-US" sz="2100" dirty="0" smtClean="0">
                <a:solidFill>
                  <a:schemeClr val="tx2"/>
                </a:solidFill>
                <a:latin typeface="Times New Roman" pitchFamily="18" charset="0"/>
                <a:ea typeface="黑体" pitchFamily="49" charset="-122"/>
                <a:cs typeface="Times New Roman" pitchFamily="18" charset="0"/>
              </a:rPr>
              <a:t>弘扬科学道德，反对科研不端，优化学术生态</a:t>
            </a:r>
            <a:endParaRPr lang="en-US" altLang="zh-CN" sz="2100" dirty="0" smtClean="0">
              <a:solidFill>
                <a:schemeClr val="tx2"/>
              </a:solidFill>
              <a:latin typeface="Times New Roman" pitchFamily="18" charset="0"/>
              <a:ea typeface="黑体" pitchFamily="49" charset="-122"/>
              <a:cs typeface="Times New Roman" pitchFamily="18" charset="0"/>
            </a:endParaRPr>
          </a:p>
          <a:p>
            <a:pPr lvl="1">
              <a:lnSpc>
                <a:spcPct val="140000"/>
              </a:lnSpc>
              <a:spcBef>
                <a:spcPts val="0"/>
              </a:spcBef>
              <a:spcAft>
                <a:spcPts val="0"/>
              </a:spcAft>
            </a:pPr>
            <a:r>
              <a:rPr lang="zh-CN" altLang="en-US" sz="2100" dirty="0" smtClean="0">
                <a:solidFill>
                  <a:schemeClr val="tx2"/>
                </a:solidFill>
                <a:latin typeface="Times New Roman" pitchFamily="18" charset="0"/>
                <a:ea typeface="黑体" pitchFamily="49" charset="-122"/>
                <a:cs typeface="Times New Roman" pitchFamily="18" charset="0"/>
              </a:rPr>
              <a:t>强化资金监管，保障资助资金安全规范</a:t>
            </a:r>
            <a:r>
              <a:rPr lang="zh-CN" altLang="zh-CN" sz="2100" dirty="0" smtClean="0">
                <a:solidFill>
                  <a:schemeClr val="tx2"/>
                </a:solidFill>
                <a:latin typeface="Times New Roman" pitchFamily="18" charset="0"/>
                <a:ea typeface="黑体" pitchFamily="49" charset="-122"/>
                <a:cs typeface="Times New Roman" pitchFamily="18" charset="0"/>
              </a:rPr>
              <a:t>有效使用</a:t>
            </a:r>
            <a:r>
              <a:rPr lang="zh-CN" altLang="en-US" sz="2100" dirty="0" smtClean="0">
                <a:solidFill>
                  <a:schemeClr val="tx2"/>
                </a:solidFill>
                <a:latin typeface="Times New Roman" pitchFamily="18" charset="0"/>
                <a:ea typeface="黑体" pitchFamily="49" charset="-122"/>
                <a:cs typeface="Times New Roman" pitchFamily="18" charset="0"/>
              </a:rPr>
              <a:t>，创造良好经费环境</a:t>
            </a:r>
          </a:p>
          <a:p>
            <a:pPr>
              <a:lnSpc>
                <a:spcPct val="140000"/>
              </a:lnSpc>
              <a:spcBef>
                <a:spcPts val="0"/>
              </a:spcBef>
              <a:spcAft>
                <a:spcPts val="0"/>
              </a:spcAft>
            </a:pPr>
            <a:endParaRPr lang="en-US" altLang="zh-CN" sz="2100" dirty="0" smtClean="0">
              <a:latin typeface="Times New Roman" pitchFamily="18" charset="0"/>
              <a:ea typeface="黑体" pitchFamily="49" charset="-122"/>
              <a:cs typeface="Times New Roman" pitchFamily="18" charset="0"/>
            </a:endParaRPr>
          </a:p>
          <a:p>
            <a:pPr>
              <a:lnSpc>
                <a:spcPct val="140000"/>
              </a:lnSpc>
              <a:spcBef>
                <a:spcPts val="0"/>
              </a:spcBef>
              <a:spcAft>
                <a:spcPts val="0"/>
              </a:spcAft>
            </a:pPr>
            <a:endParaRPr lang="en-US" altLang="zh-CN" sz="2100" dirty="0" smtClean="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标题 1"/>
          <p:cNvSpPr>
            <a:spLocks noGrp="1"/>
          </p:cNvSpPr>
          <p:nvPr>
            <p:ph type="title" idx="4294967295"/>
          </p:nvPr>
        </p:nvSpPr>
        <p:spPr>
          <a:xfrm>
            <a:off x="966792" y="1304893"/>
            <a:ext cx="1747820" cy="481033"/>
          </a:xfrm>
        </p:spPr>
        <p:txBody>
          <a:bodyPr lIns="54000" tIns="0" rIns="54000" bIns="0" anchor="b"/>
          <a:lstStyle/>
          <a:p>
            <a:pPr algn="just">
              <a:lnSpc>
                <a:spcPct val="110000"/>
              </a:lnSpc>
              <a:spcBef>
                <a:spcPts val="100"/>
              </a:spcBef>
              <a:spcAft>
                <a:spcPts val="100"/>
              </a:spcAft>
            </a:pPr>
            <a:r>
              <a:rPr lang="zh-CN" altLang="en-US" sz="3200" b="1" dirty="0" smtClean="0">
                <a:solidFill>
                  <a:srgbClr val="2D206F"/>
                </a:solidFill>
                <a:latin typeface="黑体" pitchFamily="49" charset="-122"/>
                <a:ea typeface="黑体" pitchFamily="49" charset="-122"/>
              </a:rPr>
              <a:t>驻会监督</a:t>
            </a:r>
          </a:p>
        </p:txBody>
      </p:sp>
      <p:sp>
        <p:nvSpPr>
          <p:cNvPr id="232450" name="内容占位符 2"/>
          <p:cNvSpPr>
            <a:spLocks noGrp="1"/>
          </p:cNvSpPr>
          <p:nvPr>
            <p:ph idx="4294967295"/>
          </p:nvPr>
        </p:nvSpPr>
        <p:spPr>
          <a:xfrm>
            <a:off x="468313" y="2071678"/>
            <a:ext cx="8424862" cy="3449644"/>
          </a:xfrm>
        </p:spPr>
        <p:txBody>
          <a:bodyPr/>
          <a:lstStyle/>
          <a:p>
            <a:pPr marL="228600" lvl="1" algn="just">
              <a:lnSpc>
                <a:spcPct val="125000"/>
              </a:lnSpc>
              <a:spcBef>
                <a:spcPts val="200"/>
              </a:spcBef>
              <a:spcAft>
                <a:spcPts val="200"/>
              </a:spcAft>
              <a:buClr>
                <a:srgbClr val="2D206F"/>
              </a:buClr>
              <a:buSzPct val="60000"/>
              <a:buFont typeface="Wingdings" pitchFamily="2" charset="2"/>
              <a:buNone/>
            </a:pPr>
            <a:r>
              <a:rPr lang="en-US" altLang="zh-CN" sz="2200" b="1" dirty="0" smtClean="0">
                <a:solidFill>
                  <a:srgbClr val="2D206F"/>
                </a:solidFill>
                <a:latin typeface="Times New Roman" pitchFamily="18" charset="0"/>
                <a:ea typeface="黑体" pitchFamily="49" charset="-122"/>
                <a:cs typeface="Times New Roman" pitchFamily="18" charset="0"/>
                <a:sym typeface="黑体" pitchFamily="2" charset="-122"/>
              </a:rPr>
              <a:t>	</a:t>
            </a:r>
            <a:r>
              <a:rPr lang="zh-CN" altLang="en-US" sz="2800" b="1" dirty="0" smtClean="0">
                <a:solidFill>
                  <a:srgbClr val="2D206F"/>
                </a:solidFill>
                <a:latin typeface="Times New Roman" pitchFamily="18" charset="0"/>
                <a:ea typeface="黑体" pitchFamily="49" charset="-122"/>
                <a:cs typeface="Times New Roman" pitchFamily="18" charset="0"/>
                <a:sym typeface="黑体" pitchFamily="2" charset="-122"/>
              </a:rPr>
              <a:t>驻会监督制度是科学基金监督工作的重要举措。</a:t>
            </a:r>
          </a:p>
          <a:p>
            <a:pPr algn="just">
              <a:lnSpc>
                <a:spcPct val="125000"/>
              </a:lnSpc>
              <a:spcBef>
                <a:spcPts val="200"/>
              </a:spcBef>
              <a:spcAft>
                <a:spcPts val="200"/>
              </a:spcAft>
              <a:buClr>
                <a:srgbClr val="2D206F"/>
              </a:buClr>
              <a:buSzPct val="60000"/>
              <a:buFont typeface="Wingdings" pitchFamily="2" charset="2"/>
              <a:buChar char="l"/>
            </a:pPr>
            <a:r>
              <a:rPr lang="zh-CN" altLang="en-US" b="1" dirty="0" smtClean="0">
                <a:solidFill>
                  <a:srgbClr val="2D206F"/>
                </a:solidFill>
                <a:latin typeface="Times New Roman" pitchFamily="18" charset="0"/>
                <a:ea typeface="黑体" pitchFamily="49" charset="-122"/>
                <a:cs typeface="Times New Roman" pitchFamily="18" charset="0"/>
              </a:rPr>
              <a:t>监委会专家等组成驻会监督工作组，在评审会期间全程驻会</a:t>
            </a:r>
            <a:endParaRPr lang="en-US" altLang="zh-CN" b="1" dirty="0" smtClean="0">
              <a:solidFill>
                <a:srgbClr val="2D206F"/>
              </a:solidFill>
              <a:latin typeface="Times New Roman" pitchFamily="18" charset="0"/>
              <a:ea typeface="黑体" pitchFamily="49" charset="-122"/>
              <a:cs typeface="Times New Roman" pitchFamily="18" charset="0"/>
            </a:endParaRPr>
          </a:p>
          <a:p>
            <a:pPr algn="just">
              <a:lnSpc>
                <a:spcPct val="125000"/>
              </a:lnSpc>
              <a:spcBef>
                <a:spcPts val="200"/>
              </a:spcBef>
              <a:spcAft>
                <a:spcPts val="200"/>
              </a:spcAft>
              <a:buClr>
                <a:srgbClr val="2D206F"/>
              </a:buClr>
              <a:buSzPct val="60000"/>
              <a:buFont typeface="Wingdings" pitchFamily="2" charset="2"/>
              <a:buChar char="l"/>
            </a:pPr>
            <a:r>
              <a:rPr lang="zh-CN" altLang="en-US" b="1" dirty="0" smtClean="0">
                <a:solidFill>
                  <a:srgbClr val="2D206F"/>
                </a:solidFill>
                <a:latin typeface="Times New Roman" pitchFamily="18" charset="0"/>
                <a:ea typeface="黑体" pitchFamily="49" charset="-122"/>
                <a:cs typeface="Times New Roman" pitchFamily="18" charset="0"/>
                <a:sym typeface="黑体" pitchFamily="2" charset="-122"/>
              </a:rPr>
              <a:t>驻会监督工作内容</a:t>
            </a:r>
          </a:p>
          <a:p>
            <a:pPr marL="457200" lvl="2" algn="just" eaLnBrk="1" hangingPunct="1">
              <a:lnSpc>
                <a:spcPct val="150000"/>
              </a:lnSpc>
              <a:spcBef>
                <a:spcPts val="200"/>
              </a:spcBef>
              <a:spcAft>
                <a:spcPts val="200"/>
              </a:spcAft>
              <a:buClr>
                <a:srgbClr val="3B6DBF"/>
              </a:buClr>
              <a:buSzPct val="60000"/>
              <a:buFont typeface="Wingdings" pitchFamily="2" charset="2"/>
              <a:buChar char="l"/>
            </a:pPr>
            <a:r>
              <a:rPr lang="zh-CN" altLang="en-US" sz="2200" b="1" dirty="0" smtClean="0">
                <a:solidFill>
                  <a:schemeClr val="tx1">
                    <a:lumMod val="85000"/>
                    <a:lumOff val="15000"/>
                  </a:schemeClr>
                </a:solidFill>
                <a:latin typeface="Times New Roman" pitchFamily="18" charset="0"/>
                <a:ea typeface="黑体" pitchFamily="49" charset="-122"/>
                <a:cs typeface="Times New Roman" pitchFamily="18" charset="0"/>
                <a:sym typeface="黑体" pitchFamily="2" charset="-122"/>
              </a:rPr>
              <a:t>介绍驻会监督情况</a:t>
            </a:r>
            <a:r>
              <a:rPr lang="en-US" altLang="zh-CN" sz="2200" b="1" dirty="0" smtClean="0">
                <a:solidFill>
                  <a:srgbClr val="2D206F"/>
                </a:solidFill>
                <a:latin typeface="Times New Roman" pitchFamily="18" charset="0"/>
                <a:ea typeface="黑体" pitchFamily="49" charset="-122"/>
                <a:cs typeface="Times New Roman" pitchFamily="18" charset="0"/>
                <a:sym typeface="黑体" pitchFamily="2" charset="-122"/>
              </a:rPr>
              <a:t>--</a:t>
            </a:r>
            <a:r>
              <a:rPr lang="zh-CN" altLang="en-US" sz="2200" b="1" dirty="0" smtClean="0">
                <a:solidFill>
                  <a:srgbClr val="2D206F"/>
                </a:solidFill>
                <a:latin typeface="Times New Roman" pitchFamily="18" charset="0"/>
                <a:ea typeface="黑体" pitchFamily="49" charset="-122"/>
                <a:cs typeface="Times New Roman" pitchFamily="18" charset="0"/>
                <a:sym typeface="黑体" pitchFamily="2" charset="-122"/>
              </a:rPr>
              <a:t>开展科研诚信宣讲工作</a:t>
            </a:r>
            <a:endParaRPr lang="en-US" altLang="zh-CN" sz="2200" b="1" dirty="0" smtClean="0">
              <a:solidFill>
                <a:srgbClr val="2D206F"/>
              </a:solidFill>
              <a:latin typeface="Times New Roman" pitchFamily="18" charset="0"/>
              <a:ea typeface="黑体" pitchFamily="49" charset="-122"/>
              <a:cs typeface="Times New Roman" pitchFamily="18" charset="0"/>
              <a:sym typeface="黑体" pitchFamily="2" charset="-122"/>
            </a:endParaRPr>
          </a:p>
          <a:p>
            <a:pPr marL="457200" lvl="2" algn="just" eaLnBrk="1" hangingPunct="1">
              <a:lnSpc>
                <a:spcPct val="150000"/>
              </a:lnSpc>
              <a:spcBef>
                <a:spcPts val="200"/>
              </a:spcBef>
              <a:spcAft>
                <a:spcPts val="200"/>
              </a:spcAft>
              <a:buClr>
                <a:srgbClr val="3B6DBF"/>
              </a:buClr>
              <a:buSzPct val="60000"/>
              <a:buFont typeface="Wingdings" pitchFamily="2" charset="2"/>
              <a:buChar char="l"/>
            </a:pPr>
            <a:r>
              <a:rPr lang="zh-CN" altLang="en-US" sz="2200" b="1" dirty="0" smtClean="0">
                <a:solidFill>
                  <a:schemeClr val="tx1">
                    <a:lumMod val="85000"/>
                    <a:lumOff val="15000"/>
                  </a:schemeClr>
                </a:solidFill>
                <a:latin typeface="Times New Roman" pitchFamily="18" charset="0"/>
                <a:ea typeface="黑体" pitchFamily="49" charset="-122"/>
                <a:cs typeface="Times New Roman" pitchFamily="18" charset="0"/>
                <a:sym typeface="黑体" pitchFamily="2" charset="-122"/>
              </a:rPr>
              <a:t>进行专家会期公正性调查</a:t>
            </a:r>
            <a:r>
              <a:rPr lang="en-US" altLang="zh-CN" sz="2200" b="1" dirty="0" smtClean="0">
                <a:solidFill>
                  <a:schemeClr val="tx1">
                    <a:lumMod val="85000"/>
                    <a:lumOff val="15000"/>
                  </a:schemeClr>
                </a:solidFill>
                <a:latin typeface="Times New Roman" pitchFamily="18" charset="0"/>
                <a:ea typeface="黑体" pitchFamily="49" charset="-122"/>
                <a:cs typeface="Times New Roman" pitchFamily="18" charset="0"/>
                <a:sym typeface="黑体" pitchFamily="2" charset="-122"/>
              </a:rPr>
              <a:t>--</a:t>
            </a:r>
            <a:r>
              <a:rPr lang="zh-CN" altLang="en-US" sz="2200" b="1" dirty="0" smtClean="0">
                <a:solidFill>
                  <a:srgbClr val="2D206F"/>
                </a:solidFill>
                <a:latin typeface="Times New Roman" pitchFamily="18" charset="0"/>
                <a:ea typeface="黑体" pitchFamily="49" charset="-122"/>
                <a:cs typeface="Times New Roman" pitchFamily="18" charset="0"/>
                <a:sym typeface="黑体" pitchFamily="2" charset="-122"/>
              </a:rPr>
              <a:t>组织</a:t>
            </a:r>
            <a:r>
              <a:rPr lang="zh-CN" altLang="en-US" sz="2200" b="1" dirty="0" smtClean="0">
                <a:solidFill>
                  <a:srgbClr val="2D206F"/>
                </a:solidFill>
                <a:latin typeface="Times New Roman" pitchFamily="18" charset="0"/>
                <a:ea typeface="黑体" pitchFamily="49" charset="-122"/>
                <a:cs typeface="Times New Roman" pitchFamily="18" charset="0"/>
                <a:sym typeface="华文细黑" pitchFamily="2" charset="-122"/>
              </a:rPr>
              <a:t>专家填写评价表</a:t>
            </a:r>
            <a:endParaRPr lang="en-US" altLang="zh-CN" sz="2200" b="1" dirty="0" smtClean="0">
              <a:solidFill>
                <a:srgbClr val="2D206F"/>
              </a:solidFill>
              <a:latin typeface="Times New Roman" pitchFamily="18" charset="0"/>
              <a:ea typeface="黑体" pitchFamily="49" charset="-122"/>
              <a:cs typeface="Times New Roman" pitchFamily="18" charset="0"/>
              <a:sym typeface="华文细黑" pitchFamily="2" charset="-122"/>
            </a:endParaRPr>
          </a:p>
          <a:p>
            <a:pPr marL="457200" lvl="2" algn="just" eaLnBrk="1" hangingPunct="1">
              <a:lnSpc>
                <a:spcPct val="150000"/>
              </a:lnSpc>
              <a:spcBef>
                <a:spcPts val="200"/>
              </a:spcBef>
              <a:spcAft>
                <a:spcPts val="200"/>
              </a:spcAft>
              <a:buClr>
                <a:srgbClr val="3B6DBF"/>
              </a:buClr>
              <a:buSzPct val="60000"/>
              <a:buFont typeface="Wingdings" pitchFamily="2" charset="2"/>
              <a:buChar char="l"/>
            </a:pPr>
            <a:r>
              <a:rPr lang="zh-CN" altLang="en-US" sz="2200" b="1" dirty="0" smtClean="0">
                <a:solidFill>
                  <a:schemeClr val="tx1">
                    <a:lumMod val="85000"/>
                    <a:lumOff val="15000"/>
                  </a:schemeClr>
                </a:solidFill>
                <a:latin typeface="Times New Roman" pitchFamily="18" charset="0"/>
                <a:ea typeface="黑体" pitchFamily="49" charset="-122"/>
                <a:cs typeface="Times New Roman" pitchFamily="18" charset="0"/>
                <a:sym typeface="华文细黑" pitchFamily="2" charset="-122"/>
              </a:rPr>
              <a:t>全程驻会监督</a:t>
            </a:r>
            <a:r>
              <a:rPr lang="en-US" altLang="zh-CN" sz="2200" b="1" dirty="0" smtClean="0">
                <a:solidFill>
                  <a:srgbClr val="2D206F"/>
                </a:solidFill>
                <a:latin typeface="Times New Roman" pitchFamily="18" charset="0"/>
                <a:ea typeface="黑体" pitchFamily="49" charset="-122"/>
                <a:cs typeface="Times New Roman" pitchFamily="18" charset="0"/>
                <a:sym typeface="华文细黑" pitchFamily="2" charset="-122"/>
              </a:rPr>
              <a:t>--</a:t>
            </a:r>
            <a:r>
              <a:rPr lang="zh-CN" altLang="en-US" sz="2200" b="1" dirty="0" smtClean="0">
                <a:solidFill>
                  <a:srgbClr val="2D206F"/>
                </a:solidFill>
                <a:latin typeface="Times New Roman" pitchFamily="18" charset="0"/>
                <a:ea typeface="黑体" pitchFamily="49" charset="-122"/>
                <a:cs typeface="Times New Roman" pitchFamily="18" charset="0"/>
                <a:sym typeface="黑体" pitchFamily="2" charset="-122"/>
              </a:rPr>
              <a:t>受理会期投诉举报</a:t>
            </a:r>
            <a:r>
              <a:rPr lang="zh-CN" altLang="en-US" sz="2200" b="1" dirty="0" smtClean="0">
                <a:solidFill>
                  <a:srgbClr val="2D206F"/>
                </a:solidFill>
                <a:latin typeface="Times New Roman" pitchFamily="18" charset="0"/>
                <a:ea typeface="黑体" pitchFamily="49" charset="-122"/>
                <a:cs typeface="Times New Roman" pitchFamily="18" charset="0"/>
                <a:sym typeface="华文细黑" pitchFamily="2" charset="-122"/>
              </a:rPr>
              <a:t>及意见建议</a:t>
            </a:r>
            <a:endParaRPr lang="zh-CN" altLang="en-US" sz="2200" b="1" dirty="0" smtClean="0">
              <a:solidFill>
                <a:srgbClr val="2D206F"/>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标题 1"/>
          <p:cNvSpPr>
            <a:spLocks noGrp="1"/>
          </p:cNvSpPr>
          <p:nvPr>
            <p:ph type="title"/>
          </p:nvPr>
        </p:nvSpPr>
        <p:spPr>
          <a:xfrm>
            <a:off x="681040" y="1376331"/>
            <a:ext cx="1819258" cy="552471"/>
          </a:xfrm>
        </p:spPr>
        <p:txBody>
          <a:bodyPr/>
          <a:lstStyle/>
          <a:p>
            <a:pPr eaLnBrk="1" hangingPunct="1"/>
            <a:r>
              <a:rPr lang="zh-CN" altLang="en-US" dirty="0" smtClean="0">
                <a:latin typeface="+mn-ea"/>
              </a:rPr>
              <a:t>驻会监督</a:t>
            </a:r>
            <a:endParaRPr lang="zh-CN" altLang="en-US" sz="2400" b="0" dirty="0" smtClean="0">
              <a:latin typeface="+mn-ea"/>
              <a:ea typeface="+mn-ea"/>
            </a:endParaRPr>
          </a:p>
        </p:txBody>
      </p:sp>
      <p:sp>
        <p:nvSpPr>
          <p:cNvPr id="233474" name="内容占位符 2"/>
          <p:cNvSpPr>
            <a:spLocks noGrp="1"/>
          </p:cNvSpPr>
          <p:nvPr>
            <p:ph idx="1"/>
          </p:nvPr>
        </p:nvSpPr>
        <p:spPr>
          <a:xfrm>
            <a:off x="142844" y="2244753"/>
            <a:ext cx="4105274" cy="3827453"/>
          </a:xfrm>
        </p:spPr>
        <p:txBody>
          <a:bodyPr/>
          <a:lstStyle/>
          <a:p>
            <a:pPr marL="228600" lvl="1" eaLnBrk="1" hangingPunct="1">
              <a:lnSpc>
                <a:spcPct val="125000"/>
              </a:lnSpc>
              <a:buClr>
                <a:srgbClr val="2D206F"/>
              </a:buClr>
              <a:buFont typeface="Wingdings" pitchFamily="2" charset="2"/>
              <a:buNone/>
            </a:pPr>
            <a:r>
              <a:rPr lang="zh-CN" altLang="en-US" sz="2400" dirty="0" smtClean="0">
                <a:solidFill>
                  <a:srgbClr val="2D206F"/>
                </a:solidFill>
                <a:latin typeface="Times New Roman" pitchFamily="18" charset="0"/>
                <a:ea typeface="黑体" pitchFamily="49" charset="-122"/>
                <a:cs typeface="Times New Roman" pitchFamily="18" charset="0"/>
              </a:rPr>
              <a:t>近年驻会监督项目类型</a:t>
            </a:r>
            <a:endParaRPr lang="en-US" altLang="zh-CN" sz="2400" dirty="0" smtClean="0">
              <a:solidFill>
                <a:srgbClr val="2D206F"/>
              </a:solidFill>
              <a:latin typeface="Times New Roman" pitchFamily="18" charset="0"/>
              <a:ea typeface="黑体" pitchFamily="49" charset="-122"/>
              <a:cs typeface="Times New Roman" pitchFamily="18" charset="0"/>
            </a:endParaRPr>
          </a:p>
          <a:p>
            <a:pPr marL="228600" lvl="1" eaLnBrk="1" hangingPunct="1">
              <a:buClr>
                <a:srgbClr val="3B6DBF"/>
              </a:buClr>
            </a:pPr>
            <a:r>
              <a:rPr lang="zh-CN" altLang="en-US" sz="2200" dirty="0" smtClean="0">
                <a:solidFill>
                  <a:schemeClr val="tx2"/>
                </a:solidFill>
                <a:latin typeface="Times New Roman" pitchFamily="18" charset="0"/>
                <a:ea typeface="黑体" pitchFamily="49" charset="-122"/>
                <a:cs typeface="Times New Roman" pitchFamily="18" charset="0"/>
              </a:rPr>
              <a:t>  面上项目</a:t>
            </a:r>
            <a:endParaRPr lang="en-US" altLang="zh-CN" sz="2200" dirty="0" smtClean="0">
              <a:solidFill>
                <a:schemeClr val="tx2"/>
              </a:solidFill>
              <a:latin typeface="Times New Roman" pitchFamily="18" charset="0"/>
              <a:ea typeface="黑体" pitchFamily="49" charset="-122"/>
              <a:cs typeface="Times New Roman" pitchFamily="18" charset="0"/>
            </a:endParaRPr>
          </a:p>
          <a:p>
            <a:pPr marL="228600" lvl="1" eaLnBrk="1" hangingPunct="1">
              <a:buClr>
                <a:srgbClr val="3B6DBF"/>
              </a:buClr>
            </a:pPr>
            <a:r>
              <a:rPr lang="zh-CN" altLang="en-US" sz="2200" dirty="0" smtClean="0">
                <a:solidFill>
                  <a:schemeClr val="tx2"/>
                </a:solidFill>
                <a:latin typeface="Times New Roman" pitchFamily="18" charset="0"/>
                <a:ea typeface="黑体" pitchFamily="49" charset="-122"/>
                <a:cs typeface="Times New Roman" pitchFamily="18" charset="0"/>
              </a:rPr>
              <a:t>  青年科学基金项目</a:t>
            </a:r>
            <a:endParaRPr lang="en-US" altLang="zh-CN" sz="2200" dirty="0" smtClean="0">
              <a:solidFill>
                <a:schemeClr val="tx2"/>
              </a:solidFill>
              <a:latin typeface="Times New Roman" pitchFamily="18" charset="0"/>
              <a:ea typeface="黑体" pitchFamily="49" charset="-122"/>
              <a:cs typeface="Times New Roman" pitchFamily="18" charset="0"/>
            </a:endParaRPr>
          </a:p>
          <a:p>
            <a:pPr marL="228600" lvl="1" eaLnBrk="1" hangingPunct="1">
              <a:buClr>
                <a:srgbClr val="3B6DBF"/>
              </a:buClr>
            </a:pPr>
            <a:r>
              <a:rPr lang="zh-CN" altLang="en-US" sz="2200" dirty="0" smtClean="0">
                <a:solidFill>
                  <a:schemeClr val="tx2"/>
                </a:solidFill>
                <a:latin typeface="Times New Roman" pitchFamily="18" charset="0"/>
                <a:ea typeface="黑体" pitchFamily="49" charset="-122"/>
                <a:cs typeface="Times New Roman" pitchFamily="18" charset="0"/>
              </a:rPr>
              <a:t>  地区科学基金项目</a:t>
            </a:r>
            <a:endParaRPr lang="en-US" altLang="zh-CN" sz="2200" dirty="0" smtClean="0">
              <a:solidFill>
                <a:schemeClr val="tx2"/>
              </a:solidFill>
              <a:latin typeface="Times New Roman" pitchFamily="18" charset="0"/>
              <a:ea typeface="黑体" pitchFamily="49" charset="-122"/>
              <a:cs typeface="Times New Roman" pitchFamily="18" charset="0"/>
            </a:endParaRPr>
          </a:p>
          <a:p>
            <a:pPr marL="228600" lvl="1" eaLnBrk="1" hangingPunct="1">
              <a:buClr>
                <a:srgbClr val="3B6DBF"/>
              </a:buClr>
            </a:pPr>
            <a:r>
              <a:rPr lang="en-US" altLang="zh-CN" sz="2200" dirty="0" smtClean="0">
                <a:solidFill>
                  <a:schemeClr val="tx2"/>
                </a:solidFill>
                <a:latin typeface="Times New Roman" pitchFamily="18" charset="0"/>
                <a:ea typeface="黑体" pitchFamily="49" charset="-122"/>
                <a:cs typeface="Times New Roman" pitchFamily="18" charset="0"/>
              </a:rPr>
              <a:t>  </a:t>
            </a:r>
            <a:r>
              <a:rPr lang="zh-CN" altLang="en-US" sz="2200" dirty="0" smtClean="0">
                <a:solidFill>
                  <a:schemeClr val="tx2"/>
                </a:solidFill>
                <a:latin typeface="Times New Roman" pitchFamily="18" charset="0"/>
                <a:ea typeface="黑体" pitchFamily="49" charset="-122"/>
                <a:cs typeface="Times New Roman" pitchFamily="18" charset="0"/>
              </a:rPr>
              <a:t>重点项目</a:t>
            </a:r>
            <a:endParaRPr lang="en-US" altLang="zh-CN" sz="2200" dirty="0" smtClean="0">
              <a:solidFill>
                <a:schemeClr val="tx2"/>
              </a:solidFill>
              <a:latin typeface="Times New Roman" pitchFamily="18" charset="0"/>
              <a:ea typeface="黑体" pitchFamily="49" charset="-122"/>
              <a:cs typeface="Times New Roman" pitchFamily="18" charset="0"/>
            </a:endParaRPr>
          </a:p>
          <a:p>
            <a:pPr marL="228600" lvl="1" eaLnBrk="1" hangingPunct="1">
              <a:buClr>
                <a:srgbClr val="3B6DBF"/>
              </a:buClr>
            </a:pPr>
            <a:r>
              <a:rPr lang="en-US" altLang="zh-CN" sz="2200" dirty="0" smtClean="0">
                <a:solidFill>
                  <a:schemeClr val="tx2"/>
                </a:solidFill>
                <a:latin typeface="Times New Roman" pitchFamily="18" charset="0"/>
                <a:ea typeface="黑体" pitchFamily="49" charset="-122"/>
                <a:cs typeface="Times New Roman" pitchFamily="18" charset="0"/>
              </a:rPr>
              <a:t>  </a:t>
            </a:r>
            <a:r>
              <a:rPr lang="zh-CN" altLang="en-US" sz="2200" dirty="0" smtClean="0">
                <a:solidFill>
                  <a:schemeClr val="tx2"/>
                </a:solidFill>
                <a:latin typeface="Times New Roman" pitchFamily="18" charset="0"/>
                <a:ea typeface="黑体" pitchFamily="49" charset="-122"/>
                <a:cs typeface="Times New Roman" pitchFamily="18" charset="0"/>
              </a:rPr>
              <a:t>优秀青年科学基金项目 </a:t>
            </a:r>
            <a:endParaRPr lang="en-US" altLang="zh-CN" sz="2200" dirty="0" smtClean="0">
              <a:solidFill>
                <a:schemeClr val="tx2"/>
              </a:solidFill>
              <a:latin typeface="Times New Roman" pitchFamily="18" charset="0"/>
              <a:ea typeface="黑体" pitchFamily="49" charset="-122"/>
              <a:cs typeface="Times New Roman" pitchFamily="18" charset="0"/>
            </a:endParaRPr>
          </a:p>
          <a:p>
            <a:pPr marL="228600" lvl="1" eaLnBrk="1" hangingPunct="1">
              <a:buClr>
                <a:srgbClr val="3B6DBF"/>
              </a:buClr>
            </a:pPr>
            <a:r>
              <a:rPr lang="zh-CN" altLang="en-US" sz="2200" dirty="0" smtClean="0">
                <a:solidFill>
                  <a:schemeClr val="tx2"/>
                </a:solidFill>
                <a:latin typeface="Times New Roman" pitchFamily="18" charset="0"/>
                <a:ea typeface="黑体" pitchFamily="49" charset="-122"/>
                <a:cs typeface="Times New Roman" pitchFamily="18" charset="0"/>
              </a:rPr>
              <a:t>  国家杰出青年科学基金项目</a:t>
            </a:r>
            <a:endParaRPr lang="en-US" altLang="zh-CN" sz="2200" dirty="0" smtClean="0">
              <a:solidFill>
                <a:schemeClr val="tx2"/>
              </a:solidFill>
              <a:latin typeface="Times New Roman" pitchFamily="18" charset="0"/>
              <a:ea typeface="黑体" pitchFamily="49" charset="-122"/>
              <a:cs typeface="Times New Roman" pitchFamily="18" charset="0"/>
            </a:endParaRPr>
          </a:p>
          <a:p>
            <a:pPr marL="228600" lvl="1" eaLnBrk="1" hangingPunct="1">
              <a:buClr>
                <a:srgbClr val="3B6DBF"/>
              </a:buClr>
            </a:pPr>
            <a:r>
              <a:rPr lang="en-US" altLang="zh-CN" sz="2200" dirty="0" smtClean="0">
                <a:solidFill>
                  <a:schemeClr val="tx2"/>
                </a:solidFill>
                <a:latin typeface="Times New Roman" pitchFamily="18" charset="0"/>
                <a:ea typeface="黑体" pitchFamily="49" charset="-122"/>
                <a:cs typeface="Times New Roman" pitchFamily="18" charset="0"/>
              </a:rPr>
              <a:t>  </a:t>
            </a:r>
            <a:r>
              <a:rPr lang="zh-CN" altLang="en-US" sz="2200" dirty="0" smtClean="0">
                <a:solidFill>
                  <a:schemeClr val="tx2"/>
                </a:solidFill>
                <a:latin typeface="Times New Roman" pitchFamily="18" charset="0"/>
                <a:ea typeface="黑体" pitchFamily="49" charset="-122"/>
                <a:cs typeface="Times New Roman" pitchFamily="18" charset="0"/>
              </a:rPr>
              <a:t>部分联合基金项目</a:t>
            </a:r>
          </a:p>
        </p:txBody>
      </p:sp>
      <p:graphicFrame>
        <p:nvGraphicFramePr>
          <p:cNvPr id="4" name="表格 3"/>
          <p:cNvGraphicFramePr>
            <a:graphicFrameLocks noGrp="1"/>
          </p:cNvGraphicFramePr>
          <p:nvPr/>
        </p:nvGraphicFramePr>
        <p:xfrm>
          <a:off x="4357685" y="3281736"/>
          <a:ext cx="4286281" cy="2719033"/>
        </p:xfrm>
        <a:graphic>
          <a:graphicData uri="http://schemas.openxmlformats.org/drawingml/2006/table">
            <a:tbl>
              <a:tblPr/>
              <a:tblGrid>
                <a:gridCol w="616414"/>
                <a:gridCol w="819283"/>
                <a:gridCol w="742557"/>
                <a:gridCol w="742557"/>
                <a:gridCol w="682735"/>
                <a:gridCol w="682735"/>
              </a:tblGrid>
              <a:tr h="426586">
                <a:tc rowSpan="2">
                  <a:txBody>
                    <a:bodyPr/>
                    <a:lstStyle/>
                    <a:p>
                      <a:pPr algn="ctr">
                        <a:lnSpc>
                          <a:spcPts val="2400"/>
                        </a:lnSpc>
                        <a:spcAft>
                          <a:spcPts val="0"/>
                        </a:spcAft>
                      </a:pPr>
                      <a:r>
                        <a:rPr lang="zh-CN" sz="1400" b="1" kern="0" dirty="0">
                          <a:latin typeface="Times New Roman" pitchFamily="18" charset="0"/>
                          <a:ea typeface="黑体" pitchFamily="49" charset="-122"/>
                          <a:cs typeface="Times New Roman" pitchFamily="18" charset="0"/>
                        </a:rPr>
                        <a:t>年度</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400"/>
                        </a:lnSpc>
                        <a:spcAft>
                          <a:spcPts val="0"/>
                        </a:spcAft>
                      </a:pPr>
                      <a:r>
                        <a:rPr lang="zh-CN" sz="1400" b="1" kern="0" dirty="0">
                          <a:latin typeface="Times New Roman" pitchFamily="18" charset="0"/>
                          <a:ea typeface="黑体" pitchFamily="49" charset="-122"/>
                          <a:cs typeface="Times New Roman" pitchFamily="18" charset="0"/>
                        </a:rPr>
                        <a:t>专家总数</a:t>
                      </a:r>
                      <a:endParaRPr lang="zh-CN" sz="1400" b="1" kern="100" dirty="0">
                        <a:latin typeface="Times New Roman" pitchFamily="18" charset="0"/>
                        <a:ea typeface="黑体" pitchFamily="49" charset="-122"/>
                        <a:cs typeface="Times New Roman" pitchFamily="18" charset="0"/>
                      </a:endParaRPr>
                    </a:p>
                    <a:p>
                      <a:pPr algn="ctr">
                        <a:lnSpc>
                          <a:spcPts val="2400"/>
                        </a:lnSpc>
                        <a:spcAft>
                          <a:spcPts val="0"/>
                        </a:spcAft>
                      </a:pPr>
                      <a:r>
                        <a:rPr lang="zh-CN" sz="1400" b="1" kern="0" dirty="0">
                          <a:latin typeface="Times New Roman" pitchFamily="18" charset="0"/>
                          <a:ea typeface="黑体" pitchFamily="49" charset="-122"/>
                          <a:cs typeface="Times New Roman" pitchFamily="18" charset="0"/>
                        </a:rPr>
                        <a:t>（人次）</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2400"/>
                        </a:lnSpc>
                        <a:spcAft>
                          <a:spcPts val="0"/>
                        </a:spcAft>
                      </a:pPr>
                      <a:r>
                        <a:rPr lang="zh-CN" sz="1400" b="1" kern="0" dirty="0">
                          <a:latin typeface="Times New Roman" pitchFamily="18" charset="0"/>
                          <a:ea typeface="黑体" pitchFamily="49" charset="-122"/>
                          <a:cs typeface="Times New Roman" pitchFamily="18" charset="0"/>
                        </a:rPr>
                        <a:t>基本公正（</a:t>
                      </a:r>
                      <a:r>
                        <a:rPr lang="en-US" sz="1400" b="1" kern="0" dirty="0">
                          <a:latin typeface="Times New Roman" pitchFamily="18" charset="0"/>
                          <a:ea typeface="黑体" pitchFamily="49" charset="-122"/>
                          <a:cs typeface="Times New Roman" pitchFamily="18" charset="0"/>
                        </a:rPr>
                        <a:t>B</a:t>
                      </a:r>
                      <a:r>
                        <a:rPr lang="zh-CN" sz="1400" b="1" kern="0" dirty="0">
                          <a:latin typeface="Times New Roman" pitchFamily="18" charset="0"/>
                          <a:ea typeface="黑体" pitchFamily="49" charset="-122"/>
                          <a:cs typeface="Times New Roman" pitchFamily="18" charset="0"/>
                        </a:rPr>
                        <a:t>）</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ts val="2400"/>
                        </a:lnSpc>
                        <a:spcAft>
                          <a:spcPts val="0"/>
                        </a:spcAft>
                      </a:pPr>
                      <a:r>
                        <a:rPr lang="zh-CN" sz="1400" b="1" kern="0">
                          <a:latin typeface="Times New Roman" pitchFamily="18" charset="0"/>
                          <a:ea typeface="黑体" pitchFamily="49" charset="-122"/>
                          <a:cs typeface="Times New Roman" pitchFamily="18" charset="0"/>
                        </a:rPr>
                        <a:t>公正性较差</a:t>
                      </a:r>
                      <a:r>
                        <a:rPr lang="en-US" sz="1400" b="1" kern="0">
                          <a:latin typeface="Times New Roman" pitchFamily="18" charset="0"/>
                          <a:ea typeface="黑体" pitchFamily="49" charset="-122"/>
                          <a:cs typeface="Times New Roman" pitchFamily="18" charset="0"/>
                        </a:rPr>
                        <a:t>(C)</a:t>
                      </a:r>
                      <a:endParaRPr lang="zh-CN" sz="1400" b="1"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21667">
                <a:tc vMerge="1">
                  <a:txBody>
                    <a:bodyPr/>
                    <a:lstStyle/>
                    <a:p>
                      <a:endParaRPr lang="zh-CN" altLang="en-US"/>
                    </a:p>
                  </a:txBody>
                  <a:tcPr/>
                </a:tc>
                <a:tc vMerge="1">
                  <a:txBody>
                    <a:bodyPr/>
                    <a:lstStyle/>
                    <a:p>
                      <a:endParaRPr lang="zh-CN" altLang="en-US"/>
                    </a:p>
                  </a:txBody>
                  <a:tcPr/>
                </a:tc>
                <a:tc>
                  <a:txBody>
                    <a:bodyPr/>
                    <a:lstStyle/>
                    <a:p>
                      <a:pPr algn="ctr">
                        <a:lnSpc>
                          <a:spcPts val="2400"/>
                        </a:lnSpc>
                        <a:spcAft>
                          <a:spcPts val="0"/>
                        </a:spcAft>
                      </a:pPr>
                      <a:r>
                        <a:rPr lang="zh-CN" sz="1400" b="1" kern="0" dirty="0">
                          <a:latin typeface="Times New Roman" pitchFamily="18" charset="0"/>
                          <a:ea typeface="黑体" pitchFamily="49" charset="-122"/>
                          <a:cs typeface="Times New Roman" pitchFamily="18" charset="0"/>
                        </a:rPr>
                        <a:t>人次</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1400" b="1" kern="0" dirty="0">
                          <a:latin typeface="Times New Roman" pitchFamily="18" charset="0"/>
                          <a:ea typeface="黑体" pitchFamily="49" charset="-122"/>
                          <a:cs typeface="Times New Roman" pitchFamily="18" charset="0"/>
                        </a:rPr>
                        <a:t>比率</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1400" b="1" kern="0">
                          <a:latin typeface="Times New Roman" pitchFamily="18" charset="0"/>
                          <a:ea typeface="黑体" pitchFamily="49" charset="-122"/>
                          <a:cs typeface="Times New Roman" pitchFamily="18" charset="0"/>
                        </a:rPr>
                        <a:t>人次</a:t>
                      </a:r>
                      <a:endParaRPr lang="zh-CN" sz="1400" b="1"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CN" sz="1400" b="1" kern="0" dirty="0">
                          <a:latin typeface="Times New Roman" pitchFamily="18" charset="0"/>
                          <a:ea typeface="黑体" pitchFamily="49" charset="-122"/>
                          <a:cs typeface="Times New Roman" pitchFamily="18" charset="0"/>
                        </a:rPr>
                        <a:t>比率</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56">
                <a:tc>
                  <a:txBody>
                    <a:bodyPr/>
                    <a:lstStyle/>
                    <a:p>
                      <a:pPr algn="ctr">
                        <a:spcAft>
                          <a:spcPts val="0"/>
                        </a:spcAft>
                      </a:pPr>
                      <a:r>
                        <a:rPr lang="en-US" sz="1400" b="1" kern="0" dirty="0">
                          <a:latin typeface="Times New Roman" pitchFamily="18" charset="0"/>
                          <a:ea typeface="黑体" pitchFamily="49" charset="-122"/>
                          <a:cs typeface="Times New Roman" pitchFamily="18" charset="0"/>
                        </a:rPr>
                        <a:t>2019</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Times New Roman" pitchFamily="18" charset="0"/>
                          <a:ea typeface="黑体" pitchFamily="49" charset="-122"/>
                          <a:cs typeface="Times New Roman" pitchFamily="18" charset="0"/>
                        </a:rPr>
                        <a:t>3972</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Times New Roman" pitchFamily="18" charset="0"/>
                          <a:ea typeface="黑体" pitchFamily="49" charset="-122"/>
                          <a:cs typeface="Times New Roman" pitchFamily="18" charset="0"/>
                        </a:rPr>
                        <a:t>52</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Times New Roman" pitchFamily="18" charset="0"/>
                          <a:ea typeface="黑体" pitchFamily="49" charset="-122"/>
                          <a:cs typeface="Times New Roman" pitchFamily="18" charset="0"/>
                        </a:rPr>
                        <a:t>1.31%</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Times New Roman" pitchFamily="18" charset="0"/>
                          <a:ea typeface="黑体" pitchFamily="49" charset="-122"/>
                          <a:cs typeface="Times New Roman" pitchFamily="18" charset="0"/>
                        </a:rPr>
                        <a:t>8</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Times New Roman" pitchFamily="18" charset="0"/>
                          <a:ea typeface="黑体" pitchFamily="49" charset="-122"/>
                          <a:cs typeface="Times New Roman" pitchFamily="18" charset="0"/>
                        </a:rPr>
                        <a:t>0.20%</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56">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2018</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3399</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49</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1.44%</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12</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0.35%</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56">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2017</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3125</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81</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2.59%</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3</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0.1%</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56">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2016</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3150</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113</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3.59%</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24</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0.76%</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56">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2015</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2400"/>
                        </a:lnSpc>
                        <a:spcAft>
                          <a:spcPts val="0"/>
                        </a:spcAft>
                      </a:pPr>
                      <a:r>
                        <a:rPr lang="en-US" sz="1400" b="1" kern="0">
                          <a:latin typeface="Times New Roman" pitchFamily="18" charset="0"/>
                          <a:ea typeface="黑体" pitchFamily="49" charset="-122"/>
                          <a:cs typeface="Times New Roman" pitchFamily="18" charset="0"/>
                        </a:rPr>
                        <a:t>2952</a:t>
                      </a:r>
                      <a:endParaRPr lang="zh-CN" sz="1400" b="1"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2400"/>
                        </a:lnSpc>
                        <a:spcAft>
                          <a:spcPts val="0"/>
                        </a:spcAft>
                      </a:pPr>
                      <a:r>
                        <a:rPr lang="en-US" sz="1400" b="1" kern="0">
                          <a:latin typeface="Times New Roman" pitchFamily="18" charset="0"/>
                          <a:ea typeface="黑体" pitchFamily="49" charset="-122"/>
                          <a:cs typeface="Times New Roman" pitchFamily="18" charset="0"/>
                        </a:rPr>
                        <a:t>126</a:t>
                      </a:r>
                      <a:endParaRPr lang="zh-CN" sz="1400" b="1"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2400"/>
                        </a:lnSpc>
                        <a:spcAft>
                          <a:spcPts val="0"/>
                        </a:spcAft>
                      </a:pPr>
                      <a:r>
                        <a:rPr lang="en-US" sz="1400" b="1" kern="0">
                          <a:latin typeface="Times New Roman" pitchFamily="18" charset="0"/>
                          <a:ea typeface="黑体" pitchFamily="49" charset="-122"/>
                          <a:cs typeface="Times New Roman" pitchFamily="18" charset="0"/>
                        </a:rPr>
                        <a:t>4.27%</a:t>
                      </a:r>
                      <a:endParaRPr lang="zh-CN" sz="1400" b="1"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14</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2400"/>
                        </a:lnSpc>
                        <a:spcAft>
                          <a:spcPts val="0"/>
                        </a:spcAft>
                      </a:pPr>
                      <a:r>
                        <a:rPr lang="en-US" sz="1400" b="1" kern="0" dirty="0">
                          <a:latin typeface="Times New Roman" pitchFamily="18" charset="0"/>
                          <a:ea typeface="黑体" pitchFamily="49" charset="-122"/>
                          <a:cs typeface="Times New Roman" pitchFamily="18" charset="0"/>
                        </a:rPr>
                        <a:t>0.47</a:t>
                      </a:r>
                      <a:r>
                        <a:rPr lang="en-US" sz="1400" b="1" kern="0" dirty="0" smtClean="0">
                          <a:latin typeface="Times New Roman" pitchFamily="18" charset="0"/>
                          <a:ea typeface="黑体" pitchFamily="49" charset="-122"/>
                          <a:cs typeface="Times New Roman" pitchFamily="18" charset="0"/>
                        </a:rPr>
                        <a:t>%</a:t>
                      </a:r>
                      <a:endParaRPr lang="zh-CN" sz="1400" b="1"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矩形 4"/>
          <p:cNvSpPr/>
          <p:nvPr/>
        </p:nvSpPr>
        <p:spPr>
          <a:xfrm>
            <a:off x="4143372" y="1214422"/>
            <a:ext cx="4572000" cy="1944763"/>
          </a:xfrm>
          <a:prstGeom prst="rect">
            <a:avLst/>
          </a:prstGeom>
        </p:spPr>
        <p:txBody>
          <a:bodyPr>
            <a:spAutoFit/>
          </a:bodyPr>
          <a:lstStyle/>
          <a:p>
            <a:pPr indent="457200">
              <a:lnSpc>
                <a:spcPct val="130000"/>
              </a:lnSpc>
              <a:spcBef>
                <a:spcPts val="0"/>
              </a:spcBef>
              <a:buFont typeface="Wingdings" pitchFamily="2" charset="2"/>
              <a:buChar char="l"/>
            </a:pPr>
            <a:r>
              <a:rPr lang="zh-CN" altLang="en-US" sz="2400" b="1" dirty="0" smtClean="0">
                <a:solidFill>
                  <a:srgbClr val="002060"/>
                </a:solidFill>
                <a:latin typeface="黑体" pitchFamily="49" charset="-122"/>
                <a:ea typeface="黑体" pitchFamily="49" charset="-122"/>
              </a:rPr>
              <a:t>总体来看，被评为“基本公正”和“公正性较差”的专家比例较低</a:t>
            </a:r>
            <a:r>
              <a:rPr lang="en-US" altLang="zh-CN" sz="2400" b="1" dirty="0" smtClean="0">
                <a:solidFill>
                  <a:srgbClr val="002060"/>
                </a:solidFill>
                <a:latin typeface="黑体" pitchFamily="49" charset="-122"/>
                <a:ea typeface="黑体" pitchFamily="49" charset="-122"/>
              </a:rPr>
              <a:t>,</a:t>
            </a:r>
            <a:r>
              <a:rPr lang="zh-CN" altLang="en-US" sz="2400" b="1" dirty="0" smtClean="0">
                <a:solidFill>
                  <a:srgbClr val="002060"/>
                </a:solidFill>
                <a:latin typeface="黑体" pitchFamily="49" charset="-122"/>
                <a:ea typeface="黑体" pitchFamily="49" charset="-122"/>
              </a:rPr>
              <a:t>并呈现出一定的逐年下降的趋势</a:t>
            </a:r>
            <a:r>
              <a:rPr lang="zh-CN" altLang="en-US" sz="2400" b="1" dirty="0" smtClean="0">
                <a:solidFill>
                  <a:schemeClr val="accent1"/>
                </a:solidFill>
                <a:latin typeface="黑体" pitchFamily="49" charset="-122"/>
                <a:ea typeface="黑体" pitchFamily="49" charset="-122"/>
              </a:rPr>
              <a:t>。</a:t>
            </a:r>
            <a:endParaRPr lang="en-US" altLang="zh-CN" sz="2400" b="1" dirty="0" smtClean="0">
              <a:solidFill>
                <a:schemeClr val="accent1"/>
              </a:solidFill>
              <a:latin typeface="黑体" pitchFamily="49" charset="-122"/>
              <a:ea typeface="黑体" pitchFamily="49" charset="-122"/>
            </a:endParaRPr>
          </a:p>
        </p:txBody>
      </p:sp>
      <p:sp>
        <p:nvSpPr>
          <p:cNvPr id="6" name="矩形 5"/>
          <p:cNvSpPr/>
          <p:nvPr/>
        </p:nvSpPr>
        <p:spPr>
          <a:xfrm>
            <a:off x="4572000" y="6233718"/>
            <a:ext cx="4017446" cy="338554"/>
          </a:xfrm>
          <a:prstGeom prst="rect">
            <a:avLst/>
          </a:prstGeom>
        </p:spPr>
        <p:txBody>
          <a:bodyPr wrap="none">
            <a:spAutoFit/>
          </a:bodyPr>
          <a:lstStyle/>
          <a:p>
            <a:r>
              <a:rPr lang="en-US" altLang="zh-CN" sz="1600" b="1" dirty="0" smtClean="0">
                <a:solidFill>
                  <a:srgbClr val="C00000"/>
                </a:solidFill>
                <a:latin typeface="Times New Roman" pitchFamily="18" charset="0"/>
                <a:ea typeface="黑体" pitchFamily="49" charset="-122"/>
                <a:cs typeface="Times New Roman" pitchFamily="18" charset="0"/>
                <a:sym typeface="华文细黑" pitchFamily="2" charset="-122"/>
              </a:rPr>
              <a:t>2015-2019</a:t>
            </a:r>
            <a:r>
              <a:rPr lang="zh-CN" altLang="en-US" sz="1600" b="1" dirty="0" smtClean="0">
                <a:solidFill>
                  <a:srgbClr val="C00000"/>
                </a:solidFill>
                <a:latin typeface="Times New Roman" pitchFamily="18" charset="0"/>
                <a:ea typeface="黑体" pitchFamily="49" charset="-122"/>
                <a:cs typeface="Times New Roman" pitchFamily="18" charset="0"/>
                <a:sym typeface="华文细黑" pitchFamily="2" charset="-122"/>
              </a:rPr>
              <a:t>年会议评审专家公正性调查情况</a:t>
            </a:r>
            <a:endParaRPr lang="zh-CN" altLang="en-US" sz="1600" b="1" dirty="0">
              <a:solidFill>
                <a:srgbClr val="C00000"/>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28596" y="1857364"/>
            <a:ext cx="8215370" cy="936347"/>
          </a:xfrm>
          <a:prstGeom prst="rect">
            <a:avLst/>
          </a:prstGeom>
        </p:spPr>
        <p:txBody>
          <a:bodyPr wrap="square">
            <a:spAutoFit/>
          </a:bodyPr>
          <a:lstStyle/>
          <a:p>
            <a:pPr indent="457200">
              <a:lnSpc>
                <a:spcPct val="120000"/>
              </a:lnSpc>
              <a:spcBef>
                <a:spcPts val="0"/>
              </a:spcBef>
              <a:buFont typeface="Wingdings" pitchFamily="2" charset="2"/>
              <a:buChar char="l"/>
            </a:pPr>
            <a:r>
              <a:rPr lang="zh-CN" altLang="en-US" sz="2400" b="1" dirty="0" smtClean="0">
                <a:solidFill>
                  <a:srgbClr val="002060"/>
                </a:solidFill>
                <a:latin typeface="Times New Roman" pitchFamily="18" charset="0"/>
                <a:ea typeface="黑体" pitchFamily="49" charset="-122"/>
                <a:cs typeface="Times New Roman" pitchFamily="18" charset="0"/>
              </a:rPr>
              <a:t>按项目类型统计，</a:t>
            </a:r>
            <a:r>
              <a:rPr lang="en-US" altLang="zh-CN" sz="2400" b="1" dirty="0" smtClean="0">
                <a:solidFill>
                  <a:srgbClr val="002060"/>
                </a:solidFill>
                <a:latin typeface="Times New Roman" pitchFamily="18" charset="0"/>
                <a:ea typeface="黑体" pitchFamily="49" charset="-122"/>
                <a:cs typeface="Times New Roman" pitchFamily="18" charset="0"/>
              </a:rPr>
              <a:t>2019</a:t>
            </a:r>
            <a:r>
              <a:rPr lang="zh-CN" altLang="en-US" sz="2400" b="1" dirty="0" smtClean="0">
                <a:solidFill>
                  <a:srgbClr val="002060"/>
                </a:solidFill>
                <a:latin typeface="Times New Roman" pitchFamily="18" charset="0"/>
                <a:ea typeface="黑体" pitchFamily="49" charset="-122"/>
                <a:cs typeface="Times New Roman" pitchFamily="18" charset="0"/>
              </a:rPr>
              <a:t>年度评审专家被评为</a:t>
            </a:r>
            <a:r>
              <a:rPr lang="en-US" altLang="zh-CN" sz="2400" b="1" dirty="0" smtClean="0">
                <a:solidFill>
                  <a:srgbClr val="002060"/>
                </a:solidFill>
                <a:latin typeface="Times New Roman" pitchFamily="18" charset="0"/>
                <a:ea typeface="黑体" pitchFamily="49" charset="-122"/>
                <a:cs typeface="Times New Roman" pitchFamily="18" charset="0"/>
              </a:rPr>
              <a:t>B</a:t>
            </a:r>
            <a:r>
              <a:rPr lang="zh-CN" altLang="en-US" sz="2400" b="1" dirty="0" smtClean="0">
                <a:solidFill>
                  <a:srgbClr val="002060"/>
                </a:solidFill>
                <a:latin typeface="Times New Roman" pitchFamily="18" charset="0"/>
                <a:ea typeface="黑体" pitchFamily="49" charset="-122"/>
                <a:cs typeface="Times New Roman" pitchFamily="18" charset="0"/>
              </a:rPr>
              <a:t>或</a:t>
            </a:r>
            <a:r>
              <a:rPr lang="en-US" altLang="zh-CN" sz="2400" b="1" dirty="0" smtClean="0">
                <a:solidFill>
                  <a:srgbClr val="002060"/>
                </a:solidFill>
                <a:latin typeface="Times New Roman" pitchFamily="18" charset="0"/>
                <a:ea typeface="黑体" pitchFamily="49" charset="-122"/>
                <a:cs typeface="Times New Roman" pitchFamily="18" charset="0"/>
              </a:rPr>
              <a:t>C</a:t>
            </a:r>
            <a:r>
              <a:rPr lang="zh-CN" altLang="en-US" sz="2400" b="1" dirty="0" smtClean="0">
                <a:solidFill>
                  <a:srgbClr val="002060"/>
                </a:solidFill>
                <a:latin typeface="Times New Roman" pitchFamily="18" charset="0"/>
                <a:ea typeface="黑体" pitchFamily="49" charset="-122"/>
                <a:cs typeface="Times New Roman" pitchFamily="18" charset="0"/>
              </a:rPr>
              <a:t>的比例均较往年明显减少。</a:t>
            </a:r>
          </a:p>
        </p:txBody>
      </p:sp>
      <p:graphicFrame>
        <p:nvGraphicFramePr>
          <p:cNvPr id="14" name="表格 13"/>
          <p:cNvGraphicFramePr>
            <a:graphicFrameLocks noGrp="1"/>
          </p:cNvGraphicFramePr>
          <p:nvPr/>
        </p:nvGraphicFramePr>
        <p:xfrm>
          <a:off x="142844" y="3357565"/>
          <a:ext cx="8501121" cy="3386388"/>
        </p:xfrm>
        <a:graphic>
          <a:graphicData uri="http://schemas.openxmlformats.org/drawingml/2006/table">
            <a:tbl>
              <a:tblPr/>
              <a:tblGrid>
                <a:gridCol w="1092360"/>
                <a:gridCol w="911289"/>
                <a:gridCol w="911289"/>
                <a:gridCol w="920194"/>
                <a:gridCol w="920194"/>
                <a:gridCol w="895458"/>
                <a:gridCol w="163963"/>
                <a:gridCol w="895458"/>
                <a:gridCol w="895458"/>
                <a:gridCol w="895458"/>
              </a:tblGrid>
              <a:tr h="267892">
                <a:tc rowSpan="2">
                  <a:txBody>
                    <a:bodyPr/>
                    <a:lstStyle/>
                    <a:p>
                      <a:pPr algn="ctr">
                        <a:spcAft>
                          <a:spcPts val="0"/>
                        </a:spcAft>
                      </a:pPr>
                      <a:r>
                        <a:rPr lang="zh-CN" sz="1600" b="1" kern="100" dirty="0">
                          <a:latin typeface="Times New Roman" pitchFamily="18" charset="0"/>
                          <a:ea typeface="黑体" pitchFamily="49" charset="-122"/>
                          <a:cs typeface="Times New Roman" pitchFamily="18" charset="0"/>
                        </a:rPr>
                        <a:t>项目</a:t>
                      </a:r>
                      <a:endParaRPr lang="zh-CN" sz="1600" kern="100" dirty="0">
                        <a:latin typeface="Times New Roman" pitchFamily="18" charset="0"/>
                        <a:ea typeface="黑体" pitchFamily="49" charset="-122"/>
                        <a:cs typeface="Times New Roman" pitchFamily="18" charset="0"/>
                      </a:endParaRPr>
                    </a:p>
                    <a:p>
                      <a:pPr algn="ctr">
                        <a:spcAft>
                          <a:spcPts val="0"/>
                        </a:spcAft>
                      </a:pPr>
                      <a:r>
                        <a:rPr lang="zh-CN" sz="1600" b="1" kern="100" dirty="0">
                          <a:latin typeface="Times New Roman" pitchFamily="18" charset="0"/>
                          <a:ea typeface="黑体" pitchFamily="49" charset="-122"/>
                          <a:cs typeface="Times New Roman" pitchFamily="18" charset="0"/>
                        </a:rPr>
                        <a:t>类型</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a:latin typeface="Times New Roman" pitchFamily="18" charset="0"/>
                          <a:ea typeface="黑体" pitchFamily="49" charset="-122"/>
                          <a:cs typeface="Times New Roman" pitchFamily="18" charset="0"/>
                        </a:rPr>
                        <a:t>面青地项目</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ctr">
                        <a:spcAft>
                          <a:spcPts val="0"/>
                        </a:spcAft>
                      </a:pPr>
                      <a:r>
                        <a:rPr lang="zh-CN" sz="1600" b="1" kern="100" dirty="0">
                          <a:latin typeface="Times New Roman" pitchFamily="18" charset="0"/>
                          <a:ea typeface="黑体" pitchFamily="49" charset="-122"/>
                          <a:cs typeface="Times New Roman" pitchFamily="18" charset="0"/>
                        </a:rPr>
                        <a:t>重点项目</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zh-CN" sz="1600" b="1" kern="100" dirty="0">
                          <a:latin typeface="Times New Roman" pitchFamily="18" charset="0"/>
                          <a:ea typeface="黑体" pitchFamily="49" charset="-122"/>
                          <a:cs typeface="Times New Roman" pitchFamily="18" charset="0"/>
                        </a:rPr>
                        <a:t>优青项目</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1600" b="1" kern="100" dirty="0">
                          <a:latin typeface="Times New Roman" pitchFamily="18" charset="0"/>
                          <a:ea typeface="黑体" pitchFamily="49" charset="-122"/>
                          <a:cs typeface="Times New Roman" pitchFamily="18" charset="0"/>
                        </a:rPr>
                        <a:t>杰青项目</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803678">
                <a:tc vMerge="1">
                  <a:txBody>
                    <a:bodyPr/>
                    <a:lstStyle/>
                    <a:p>
                      <a:endParaRPr lang="zh-CN" altLang="en-US"/>
                    </a:p>
                  </a:txBody>
                  <a:tcPr/>
                </a:tc>
                <a:tc>
                  <a:txBody>
                    <a:bodyPr/>
                    <a:lstStyle/>
                    <a:p>
                      <a:pPr algn="ctr">
                        <a:spcAft>
                          <a:spcPts val="0"/>
                        </a:spcAft>
                      </a:pPr>
                      <a:r>
                        <a:rPr lang="zh-CN" sz="1600" b="1" kern="100">
                          <a:latin typeface="Times New Roman" pitchFamily="18" charset="0"/>
                          <a:ea typeface="黑体" pitchFamily="49" charset="-122"/>
                          <a:cs typeface="Times New Roman" pitchFamily="18" charset="0"/>
                        </a:rPr>
                        <a:t>被评</a:t>
                      </a:r>
                      <a:r>
                        <a:rPr lang="en-US" sz="1600" b="1" kern="100">
                          <a:latin typeface="Times New Roman" pitchFamily="18" charset="0"/>
                          <a:ea typeface="黑体" pitchFamily="49" charset="-122"/>
                          <a:cs typeface="Times New Roman" pitchFamily="18" charset="0"/>
                        </a:rPr>
                        <a:t>B</a:t>
                      </a:r>
                      <a:r>
                        <a:rPr lang="zh-CN" sz="1600" b="1" kern="100">
                          <a:latin typeface="Times New Roman" pitchFamily="18" charset="0"/>
                          <a:ea typeface="黑体" pitchFamily="49" charset="-122"/>
                          <a:cs typeface="Times New Roman" pitchFamily="18" charset="0"/>
                        </a:rPr>
                        <a:t>或</a:t>
                      </a:r>
                      <a:r>
                        <a:rPr lang="en-US" sz="1600" b="1" kern="100">
                          <a:latin typeface="Times New Roman" pitchFamily="18" charset="0"/>
                          <a:ea typeface="黑体" pitchFamily="49" charset="-122"/>
                          <a:cs typeface="Times New Roman" pitchFamily="18" charset="0"/>
                        </a:rPr>
                        <a:t>C</a:t>
                      </a:r>
                      <a:br>
                        <a:rPr lang="en-US" sz="1600" b="1" kern="100">
                          <a:latin typeface="Times New Roman" pitchFamily="18" charset="0"/>
                          <a:ea typeface="黑体" pitchFamily="49" charset="-122"/>
                          <a:cs typeface="Times New Roman" pitchFamily="18" charset="0"/>
                        </a:rPr>
                      </a:br>
                      <a:r>
                        <a:rPr lang="zh-CN" sz="1600" b="1" kern="100">
                          <a:latin typeface="Times New Roman" pitchFamily="18" charset="0"/>
                          <a:ea typeface="黑体" pitchFamily="49" charset="-122"/>
                          <a:cs typeface="Times New Roman" pitchFamily="18" charset="0"/>
                        </a:rPr>
                        <a:t>专家人次</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latin typeface="Times New Roman" pitchFamily="18" charset="0"/>
                          <a:ea typeface="黑体" pitchFamily="49" charset="-122"/>
                          <a:cs typeface="Times New Roman" pitchFamily="18" charset="0"/>
                        </a:rPr>
                        <a:t>占专家数比例</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pitchFamily="18" charset="0"/>
                          <a:ea typeface="黑体" pitchFamily="49" charset="-122"/>
                          <a:cs typeface="Times New Roman" pitchFamily="18" charset="0"/>
                        </a:rPr>
                        <a:t>被评</a:t>
                      </a:r>
                      <a:endParaRPr lang="zh-CN" sz="1600" kern="100">
                        <a:latin typeface="Times New Roman" pitchFamily="18" charset="0"/>
                        <a:ea typeface="黑体" pitchFamily="49" charset="-122"/>
                        <a:cs typeface="Times New Roman" pitchFamily="18" charset="0"/>
                      </a:endParaRPr>
                    </a:p>
                    <a:p>
                      <a:pPr algn="ctr">
                        <a:spcAft>
                          <a:spcPts val="0"/>
                        </a:spcAft>
                      </a:pPr>
                      <a:r>
                        <a:rPr lang="en-US" sz="1600" b="1" kern="100">
                          <a:latin typeface="Times New Roman" pitchFamily="18" charset="0"/>
                          <a:ea typeface="黑体" pitchFamily="49" charset="-122"/>
                          <a:cs typeface="Times New Roman" pitchFamily="18" charset="0"/>
                        </a:rPr>
                        <a:t>B</a:t>
                      </a:r>
                      <a:r>
                        <a:rPr lang="zh-CN" sz="1600" b="1" kern="100">
                          <a:latin typeface="Times New Roman" pitchFamily="18" charset="0"/>
                          <a:ea typeface="黑体" pitchFamily="49" charset="-122"/>
                          <a:cs typeface="Times New Roman" pitchFamily="18" charset="0"/>
                        </a:rPr>
                        <a:t>或</a:t>
                      </a:r>
                      <a:r>
                        <a:rPr lang="en-US" sz="1600" b="1" kern="100">
                          <a:latin typeface="Times New Roman" pitchFamily="18" charset="0"/>
                          <a:ea typeface="黑体" pitchFamily="49" charset="-122"/>
                          <a:cs typeface="Times New Roman" pitchFamily="18" charset="0"/>
                        </a:rPr>
                        <a:t>C</a:t>
                      </a:r>
                      <a:br>
                        <a:rPr lang="en-US" sz="1600" b="1" kern="100">
                          <a:latin typeface="Times New Roman" pitchFamily="18" charset="0"/>
                          <a:ea typeface="黑体" pitchFamily="49" charset="-122"/>
                          <a:cs typeface="Times New Roman" pitchFamily="18" charset="0"/>
                        </a:rPr>
                      </a:br>
                      <a:r>
                        <a:rPr lang="zh-CN" sz="1600" b="1" kern="100">
                          <a:latin typeface="Times New Roman" pitchFamily="18" charset="0"/>
                          <a:ea typeface="黑体" pitchFamily="49" charset="-122"/>
                          <a:cs typeface="Times New Roman" pitchFamily="18" charset="0"/>
                        </a:rPr>
                        <a:t>专家人次</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pitchFamily="18" charset="0"/>
                          <a:ea typeface="黑体" pitchFamily="49" charset="-122"/>
                          <a:cs typeface="Times New Roman" pitchFamily="18" charset="0"/>
                        </a:rPr>
                        <a:t>占专家数比例</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a:latin typeface="Times New Roman" pitchFamily="18" charset="0"/>
                          <a:ea typeface="黑体" pitchFamily="49" charset="-122"/>
                          <a:cs typeface="Times New Roman" pitchFamily="18" charset="0"/>
                        </a:rPr>
                        <a:t>被评</a:t>
                      </a:r>
                      <a:r>
                        <a:rPr lang="en-US" sz="1600" b="1" kern="100">
                          <a:latin typeface="Times New Roman" pitchFamily="18" charset="0"/>
                          <a:ea typeface="黑体" pitchFamily="49" charset="-122"/>
                          <a:cs typeface="Times New Roman" pitchFamily="18" charset="0"/>
                        </a:rPr>
                        <a:t>B</a:t>
                      </a:r>
                      <a:r>
                        <a:rPr lang="zh-CN" sz="1600" b="1" kern="100">
                          <a:latin typeface="Times New Roman" pitchFamily="18" charset="0"/>
                          <a:ea typeface="黑体" pitchFamily="49" charset="-122"/>
                          <a:cs typeface="Times New Roman" pitchFamily="18" charset="0"/>
                        </a:rPr>
                        <a:t>或</a:t>
                      </a:r>
                      <a:r>
                        <a:rPr lang="en-US" sz="1600" b="1" kern="100">
                          <a:latin typeface="Times New Roman" pitchFamily="18" charset="0"/>
                          <a:ea typeface="黑体" pitchFamily="49" charset="-122"/>
                          <a:cs typeface="Times New Roman" pitchFamily="18" charset="0"/>
                        </a:rPr>
                        <a:t>C</a:t>
                      </a:r>
                      <a:br>
                        <a:rPr lang="en-US" sz="1600" b="1" kern="100">
                          <a:latin typeface="Times New Roman" pitchFamily="18" charset="0"/>
                          <a:ea typeface="黑体" pitchFamily="49" charset="-122"/>
                          <a:cs typeface="Times New Roman" pitchFamily="18" charset="0"/>
                        </a:rPr>
                      </a:br>
                      <a:r>
                        <a:rPr lang="zh-CN" sz="1600" b="1" kern="100">
                          <a:latin typeface="Times New Roman" pitchFamily="18" charset="0"/>
                          <a:ea typeface="黑体" pitchFamily="49" charset="-122"/>
                          <a:cs typeface="Times New Roman" pitchFamily="18" charset="0"/>
                        </a:rPr>
                        <a:t>专家人次</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600" b="1" kern="100">
                          <a:latin typeface="Times New Roman" pitchFamily="18" charset="0"/>
                          <a:ea typeface="黑体" pitchFamily="49" charset="-122"/>
                          <a:cs typeface="Times New Roman" pitchFamily="18" charset="0"/>
                        </a:rPr>
                        <a:t>占专家数比例</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pitchFamily="18" charset="0"/>
                          <a:ea typeface="黑体" pitchFamily="49" charset="-122"/>
                          <a:cs typeface="Times New Roman" pitchFamily="18" charset="0"/>
                        </a:rPr>
                        <a:t>被评</a:t>
                      </a:r>
                      <a:r>
                        <a:rPr lang="en-US" sz="1600" b="1" kern="100">
                          <a:latin typeface="Times New Roman" pitchFamily="18" charset="0"/>
                          <a:ea typeface="黑体" pitchFamily="49" charset="-122"/>
                          <a:cs typeface="Times New Roman" pitchFamily="18" charset="0"/>
                        </a:rPr>
                        <a:t>B</a:t>
                      </a:r>
                      <a:r>
                        <a:rPr lang="zh-CN" sz="1600" b="1" kern="100">
                          <a:latin typeface="Times New Roman" pitchFamily="18" charset="0"/>
                          <a:ea typeface="黑体" pitchFamily="49" charset="-122"/>
                          <a:cs typeface="Times New Roman" pitchFamily="18" charset="0"/>
                        </a:rPr>
                        <a:t>或</a:t>
                      </a:r>
                      <a:r>
                        <a:rPr lang="en-US" sz="1600" b="1" kern="100">
                          <a:latin typeface="Times New Roman" pitchFamily="18" charset="0"/>
                          <a:ea typeface="黑体" pitchFamily="49" charset="-122"/>
                          <a:cs typeface="Times New Roman" pitchFamily="18" charset="0"/>
                        </a:rPr>
                        <a:t>C</a:t>
                      </a:r>
                      <a:br>
                        <a:rPr lang="en-US" sz="1600" b="1" kern="100">
                          <a:latin typeface="Times New Roman" pitchFamily="18" charset="0"/>
                          <a:ea typeface="黑体" pitchFamily="49" charset="-122"/>
                          <a:cs typeface="Times New Roman" pitchFamily="18" charset="0"/>
                        </a:rPr>
                      </a:br>
                      <a:r>
                        <a:rPr lang="zh-CN" sz="1600" b="1" kern="100">
                          <a:latin typeface="Times New Roman" pitchFamily="18" charset="0"/>
                          <a:ea typeface="黑体" pitchFamily="49" charset="-122"/>
                          <a:cs typeface="Times New Roman" pitchFamily="18" charset="0"/>
                        </a:rPr>
                        <a:t>专家人次</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a:latin typeface="Times New Roman" pitchFamily="18" charset="0"/>
                          <a:ea typeface="黑体" pitchFamily="49" charset="-122"/>
                          <a:cs typeface="Times New Roman" pitchFamily="18" charset="0"/>
                        </a:rPr>
                        <a:t>占专家数比例</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2">
                <a:tc>
                  <a:txBody>
                    <a:bodyPr/>
                    <a:lstStyle/>
                    <a:p>
                      <a:pPr algn="ctr">
                        <a:spcAft>
                          <a:spcPts val="0"/>
                        </a:spcAft>
                      </a:pPr>
                      <a:r>
                        <a:rPr lang="en-US" sz="1600" kern="100" dirty="0">
                          <a:latin typeface="Times New Roman" pitchFamily="18" charset="0"/>
                          <a:ea typeface="黑体" pitchFamily="49" charset="-122"/>
                          <a:cs typeface="Times New Roman" pitchFamily="18" charset="0"/>
                        </a:rPr>
                        <a:t>2012</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64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4.93%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66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latin typeface="Times New Roman" pitchFamily="18" charset="0"/>
                          <a:ea typeface="黑体" pitchFamily="49" charset="-122"/>
                          <a:cs typeface="Times New Roman" pitchFamily="18" charset="0"/>
                        </a:rPr>
                        <a:t>7.56%</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1600" kern="100" dirty="0">
                          <a:latin typeface="Times New Roman" pitchFamily="18" charset="0"/>
                          <a:ea typeface="黑体" pitchFamily="49" charset="-122"/>
                          <a:cs typeface="Times New Roman" pitchFamily="18" charset="0"/>
                        </a:rPr>
                        <a:t>8</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ctr">
                        <a:spcAft>
                          <a:spcPts val="0"/>
                        </a:spcAft>
                      </a:pPr>
                      <a:r>
                        <a:rPr lang="en-US" sz="1600" kern="100" dirty="0">
                          <a:latin typeface="Times New Roman" pitchFamily="18" charset="0"/>
                          <a:ea typeface="黑体" pitchFamily="49" charset="-122"/>
                          <a:cs typeface="Times New Roman" pitchFamily="18" charset="0"/>
                        </a:rPr>
                        <a:t>1.66%</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latin typeface="Times New Roman" pitchFamily="18" charset="0"/>
                          <a:ea typeface="黑体" pitchFamily="49" charset="-122"/>
                          <a:cs typeface="Times New Roman" pitchFamily="18" charset="0"/>
                        </a:rPr>
                        <a:t>7</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67892">
                <a:tc>
                  <a:txBody>
                    <a:bodyPr/>
                    <a:lstStyle/>
                    <a:p>
                      <a:pPr algn="ctr">
                        <a:spcAft>
                          <a:spcPts val="0"/>
                        </a:spcAft>
                      </a:pPr>
                      <a:r>
                        <a:rPr lang="en-US" sz="1600" kern="100">
                          <a:latin typeface="Times New Roman" pitchFamily="18" charset="0"/>
                          <a:ea typeface="黑体" pitchFamily="49" charset="-122"/>
                          <a:cs typeface="Times New Roman" pitchFamily="18" charset="0"/>
                        </a:rPr>
                        <a:t>2013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2.52%</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4.38%</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US" sz="1600" kern="100">
                          <a:latin typeface="Times New Roman" pitchFamily="18" charset="0"/>
                          <a:ea typeface="黑体" pitchFamily="49" charset="-122"/>
                          <a:cs typeface="Times New Roman" pitchFamily="18" charset="0"/>
                        </a:rPr>
                        <a:t>12</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hMerge="1">
                  <a:txBody>
                    <a:bodyPr/>
                    <a:lstStyle/>
                    <a:p>
                      <a:endParaRPr lang="zh-CN" altLang="en-US"/>
                    </a:p>
                  </a:txBody>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3.44%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2</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0.95%</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r>
              <a:tr h="267892">
                <a:tc>
                  <a:txBody>
                    <a:bodyPr/>
                    <a:lstStyle/>
                    <a:p>
                      <a:pPr algn="ctr">
                        <a:spcAft>
                          <a:spcPts val="0"/>
                        </a:spcAft>
                      </a:pPr>
                      <a:r>
                        <a:rPr lang="en-US" sz="1600" kern="100">
                          <a:latin typeface="Times New Roman" pitchFamily="18" charset="0"/>
                          <a:ea typeface="黑体" pitchFamily="49" charset="-122"/>
                          <a:cs typeface="Times New Roman" pitchFamily="18" charset="0"/>
                        </a:rPr>
                        <a:t>2014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136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9.96%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90</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9.97%</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US" sz="1600" kern="100">
                          <a:latin typeface="Times New Roman" pitchFamily="18" charset="0"/>
                          <a:ea typeface="黑体" pitchFamily="49" charset="-122"/>
                          <a:cs typeface="Times New Roman" pitchFamily="18" charset="0"/>
                        </a:rPr>
                        <a:t>16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hMerge="1">
                  <a:txBody>
                    <a:bodyPr/>
                    <a:lstStyle/>
                    <a:p>
                      <a:endParaRPr lang="zh-CN" altLang="en-US"/>
                    </a:p>
                  </a:txBody>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3.52%</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99</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45.4%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r>
              <a:tr h="267892">
                <a:tc>
                  <a:txBody>
                    <a:bodyPr/>
                    <a:lstStyle/>
                    <a:p>
                      <a:pPr algn="ctr">
                        <a:spcAft>
                          <a:spcPts val="0"/>
                        </a:spcAft>
                      </a:pPr>
                      <a:r>
                        <a:rPr lang="en-US" sz="1600" kern="100">
                          <a:latin typeface="Times New Roman" pitchFamily="18" charset="0"/>
                          <a:ea typeface="黑体" pitchFamily="49" charset="-122"/>
                          <a:cs typeface="Times New Roman" pitchFamily="18" charset="0"/>
                        </a:rPr>
                        <a:t>2015</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57</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4.12%</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5.38%</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US" sz="1600" kern="100">
                          <a:latin typeface="Times New Roman" pitchFamily="18" charset="0"/>
                          <a:ea typeface="黑体" pitchFamily="49" charset="-122"/>
                          <a:cs typeface="Times New Roman" pitchFamily="18" charset="0"/>
                        </a:rPr>
                        <a:t>17</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hMerge="1">
                  <a:txBody>
                    <a:bodyPr/>
                    <a:lstStyle/>
                    <a:p>
                      <a:endParaRPr lang="zh-CN" altLang="en-US"/>
                    </a:p>
                  </a:txBody>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3.43%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20</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9.13%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r>
              <a:tr h="267892">
                <a:tc>
                  <a:txBody>
                    <a:bodyPr/>
                    <a:lstStyle/>
                    <a:p>
                      <a:pPr algn="ctr">
                        <a:spcAft>
                          <a:spcPts val="0"/>
                        </a:spcAft>
                      </a:pPr>
                      <a:r>
                        <a:rPr lang="en-US" sz="1600" kern="100">
                          <a:latin typeface="Times New Roman" pitchFamily="18" charset="0"/>
                          <a:ea typeface="黑体" pitchFamily="49" charset="-122"/>
                          <a:cs typeface="Times New Roman" pitchFamily="18" charset="0"/>
                        </a:rPr>
                        <a:t>2016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69</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4.9%</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latin typeface="Times New Roman" pitchFamily="18" charset="0"/>
                          <a:ea typeface="黑体" pitchFamily="49" charset="-122"/>
                          <a:cs typeface="Times New Roman" pitchFamily="18" charset="0"/>
                        </a:rPr>
                        <a:t>18</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2.01%</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US" sz="1600" kern="100">
                          <a:latin typeface="Times New Roman" pitchFamily="18" charset="0"/>
                          <a:ea typeface="黑体" pitchFamily="49" charset="-122"/>
                          <a:cs typeface="Times New Roman" pitchFamily="18" charset="0"/>
                        </a:rPr>
                        <a:t>30</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hMerge="1">
                  <a:txBody>
                    <a:bodyPr/>
                    <a:lstStyle/>
                    <a:p>
                      <a:endParaRPr lang="zh-CN" altLang="en-US"/>
                    </a:p>
                  </a:txBody>
                  <a:tcPr/>
                </a:tc>
                <a:tc>
                  <a:txBody>
                    <a:bodyPr/>
                    <a:lstStyle/>
                    <a:p>
                      <a:pPr algn="ctr">
                        <a:spcAft>
                          <a:spcPts val="0"/>
                        </a:spcAft>
                      </a:pPr>
                      <a:r>
                        <a:rPr lang="en-US" sz="1600" kern="100">
                          <a:latin typeface="Times New Roman" pitchFamily="18" charset="0"/>
                          <a:ea typeface="黑体" pitchFamily="49" charset="-122"/>
                          <a:cs typeface="Times New Roman" pitchFamily="18" charset="0"/>
                        </a:rPr>
                        <a:t>4.89%</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20</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8.58%</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r>
              <a:tr h="267892">
                <a:tc>
                  <a:txBody>
                    <a:bodyPr/>
                    <a:lstStyle/>
                    <a:p>
                      <a:pPr algn="ctr">
                        <a:spcAft>
                          <a:spcPts val="0"/>
                        </a:spcAft>
                      </a:pPr>
                      <a:r>
                        <a:rPr lang="en-US" sz="1600" kern="100">
                          <a:latin typeface="Times New Roman" pitchFamily="18" charset="0"/>
                          <a:ea typeface="黑体" pitchFamily="49" charset="-122"/>
                          <a:cs typeface="Times New Roman" pitchFamily="18" charset="0"/>
                        </a:rPr>
                        <a:t>2017</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57</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3.93%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latin typeface="Times New Roman" pitchFamily="18" charset="0"/>
                          <a:ea typeface="黑体" pitchFamily="49" charset="-122"/>
                          <a:cs typeface="Times New Roman" pitchFamily="18" charset="0"/>
                        </a:rPr>
                        <a:t>17</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1.84%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US" sz="1600" kern="100">
                          <a:latin typeface="Times New Roman" pitchFamily="18" charset="0"/>
                          <a:ea typeface="黑体" pitchFamily="49" charset="-122"/>
                          <a:cs typeface="Times New Roman" pitchFamily="18" charset="0"/>
                        </a:rPr>
                        <a:t>9</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hMerge="1">
                  <a:txBody>
                    <a:bodyPr/>
                    <a:lstStyle/>
                    <a:p>
                      <a:endParaRPr lang="zh-CN" altLang="en-US"/>
                    </a:p>
                  </a:txBody>
                  <a:tcPr/>
                </a:tc>
                <a:tc>
                  <a:txBody>
                    <a:bodyPr/>
                    <a:lstStyle/>
                    <a:p>
                      <a:pPr algn="ctr">
                        <a:spcAft>
                          <a:spcPts val="0"/>
                        </a:spcAft>
                      </a:pPr>
                      <a:r>
                        <a:rPr lang="en-US" sz="1600" kern="100">
                          <a:latin typeface="Times New Roman" pitchFamily="18" charset="0"/>
                          <a:ea typeface="黑体" pitchFamily="49" charset="-122"/>
                          <a:cs typeface="Times New Roman" pitchFamily="18" charset="0"/>
                        </a:rPr>
                        <a:t>1.74%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1</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0.43%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r>
              <a:tr h="267892">
                <a:tc>
                  <a:txBody>
                    <a:bodyPr/>
                    <a:lstStyle/>
                    <a:p>
                      <a:pPr algn="ctr">
                        <a:spcAft>
                          <a:spcPts val="0"/>
                        </a:spcAft>
                      </a:pPr>
                      <a:r>
                        <a:rPr lang="en-US" sz="1600" kern="100">
                          <a:latin typeface="Times New Roman" pitchFamily="18" charset="0"/>
                          <a:ea typeface="黑体" pitchFamily="49" charset="-122"/>
                          <a:cs typeface="Times New Roman" pitchFamily="18" charset="0"/>
                        </a:rPr>
                        <a:t>2018</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28</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1.86%</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7</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0.74%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en-US" sz="1600" kern="100">
                          <a:latin typeface="Times New Roman" pitchFamily="18" charset="0"/>
                          <a:ea typeface="黑体" pitchFamily="49" charset="-122"/>
                          <a:cs typeface="Times New Roman" pitchFamily="18" charset="0"/>
                        </a:rPr>
                        <a:t>25</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hMerge="1">
                  <a:txBody>
                    <a:bodyPr/>
                    <a:lstStyle/>
                    <a:p>
                      <a:endParaRPr lang="zh-CN" altLang="en-US"/>
                    </a:p>
                  </a:txBody>
                  <a:tcPr/>
                </a:tc>
                <a:tc>
                  <a:txBody>
                    <a:bodyPr/>
                    <a:lstStyle/>
                    <a:p>
                      <a:pPr algn="ctr">
                        <a:spcAft>
                          <a:spcPts val="0"/>
                        </a:spcAft>
                      </a:pPr>
                      <a:r>
                        <a:rPr lang="en-US" sz="1600" kern="100">
                          <a:latin typeface="Times New Roman" pitchFamily="18" charset="0"/>
                          <a:ea typeface="黑体" pitchFamily="49" charset="-122"/>
                          <a:cs typeface="Times New Roman" pitchFamily="18" charset="0"/>
                        </a:rPr>
                        <a:t>3.53%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1</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a:latin typeface="Times New Roman" pitchFamily="18" charset="0"/>
                          <a:ea typeface="黑体" pitchFamily="49" charset="-122"/>
                          <a:cs typeface="Times New Roman" pitchFamily="18" charset="0"/>
                        </a:rPr>
                        <a:t>0.43%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a:noFill/>
                    </a:lnB>
                  </a:tcPr>
                </a:tc>
              </a:tr>
              <a:tr h="267892">
                <a:tc>
                  <a:txBody>
                    <a:bodyPr/>
                    <a:lstStyle/>
                    <a:p>
                      <a:pPr algn="ctr">
                        <a:spcAft>
                          <a:spcPts val="0"/>
                        </a:spcAft>
                      </a:pPr>
                      <a:r>
                        <a:rPr lang="en-US" sz="1600" b="1" kern="100">
                          <a:latin typeface="Times New Roman" pitchFamily="18" charset="0"/>
                          <a:ea typeface="黑体" pitchFamily="49" charset="-122"/>
                          <a:cs typeface="Times New Roman" pitchFamily="18" charset="0"/>
                        </a:rPr>
                        <a:t>2019</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pitchFamily="18" charset="0"/>
                          <a:ea typeface="黑体" pitchFamily="49" charset="-122"/>
                          <a:cs typeface="Times New Roman" pitchFamily="18" charset="0"/>
                        </a:rPr>
                        <a:t>41</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pitchFamily="18" charset="0"/>
                          <a:ea typeface="黑体" pitchFamily="49" charset="-122"/>
                          <a:cs typeface="Times New Roman" pitchFamily="18" charset="0"/>
                        </a:rPr>
                        <a:t>1.03%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pitchFamily="18" charset="0"/>
                          <a:ea typeface="黑体" pitchFamily="49" charset="-122"/>
                          <a:cs typeface="Times New Roman" pitchFamily="18" charset="0"/>
                        </a:rPr>
                        <a:t>5</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pitchFamily="18" charset="0"/>
                          <a:ea typeface="黑体" pitchFamily="49" charset="-122"/>
                          <a:cs typeface="Times New Roman" pitchFamily="18" charset="0"/>
                        </a:rPr>
                        <a:t>0.13%</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600" b="1" kern="100">
                          <a:latin typeface="Times New Roman" pitchFamily="18" charset="0"/>
                          <a:ea typeface="黑体" pitchFamily="49" charset="-122"/>
                          <a:cs typeface="Times New Roman" pitchFamily="18" charset="0"/>
                        </a:rPr>
                        <a:t>10</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600" b="1" kern="100" dirty="0">
                          <a:latin typeface="Times New Roman" pitchFamily="18" charset="0"/>
                          <a:ea typeface="黑体" pitchFamily="49" charset="-122"/>
                          <a:cs typeface="Times New Roman" pitchFamily="18" charset="0"/>
                        </a:rPr>
                        <a:t>0.26%</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Times New Roman" pitchFamily="18" charset="0"/>
                          <a:ea typeface="黑体" pitchFamily="49" charset="-122"/>
                          <a:cs typeface="Times New Roman" pitchFamily="18" charset="0"/>
                        </a:rPr>
                        <a:t>4</a:t>
                      </a:r>
                      <a:endParaRPr lang="zh-CN" sz="1600" kern="10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Times New Roman" pitchFamily="18" charset="0"/>
                          <a:ea typeface="黑体" pitchFamily="49" charset="-122"/>
                          <a:cs typeface="Times New Roman" pitchFamily="18" charset="0"/>
                        </a:rPr>
                        <a:t>0.10%</a:t>
                      </a:r>
                      <a:endParaRPr lang="zh-CN" sz="1600" kern="100" dirty="0">
                        <a:latin typeface="Times New Roman" pitchFamily="18" charset="0"/>
                        <a:ea typeface="黑体" pitchFamily="49" charset="-122"/>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5" name="矩形 14"/>
          <p:cNvSpPr/>
          <p:nvPr/>
        </p:nvSpPr>
        <p:spPr>
          <a:xfrm>
            <a:off x="1571604" y="2857496"/>
            <a:ext cx="5857916" cy="369332"/>
          </a:xfrm>
          <a:prstGeom prst="rect">
            <a:avLst/>
          </a:prstGeom>
        </p:spPr>
        <p:txBody>
          <a:bodyPr wrap="square">
            <a:spAutoFit/>
          </a:bodyPr>
          <a:lstStyle/>
          <a:p>
            <a:r>
              <a:rPr lang="en-US" b="1" dirty="0" smtClean="0">
                <a:latin typeface="Times New Roman" pitchFamily="18" charset="0"/>
                <a:ea typeface="黑体" pitchFamily="49" charset="-122"/>
                <a:cs typeface="Times New Roman" pitchFamily="18" charset="0"/>
              </a:rPr>
              <a:t>2012-2019</a:t>
            </a:r>
            <a:r>
              <a:rPr lang="zh-CN" altLang="en-US" b="1" dirty="0" smtClean="0">
                <a:latin typeface="Times New Roman" pitchFamily="18" charset="0"/>
                <a:ea typeface="黑体" pitchFamily="49" charset="-122"/>
                <a:cs typeface="Times New Roman" pitchFamily="18" charset="0"/>
              </a:rPr>
              <a:t>年按项目类型的会议评审专家公正性调查情况</a:t>
            </a:r>
            <a:endParaRPr lang="zh-CN" altLang="en-US" b="1" dirty="0">
              <a:latin typeface="Times New Roman" pitchFamily="18" charset="0"/>
              <a:ea typeface="黑体" pitchFamily="49" charset="-122"/>
              <a:cs typeface="Times New Roman" pitchFamily="18" charset="0"/>
            </a:endParaRPr>
          </a:p>
        </p:txBody>
      </p:sp>
      <p:sp>
        <p:nvSpPr>
          <p:cNvPr id="11" name="标题 1"/>
          <p:cNvSpPr>
            <a:spLocks noGrp="1"/>
          </p:cNvSpPr>
          <p:nvPr>
            <p:ph type="title"/>
          </p:nvPr>
        </p:nvSpPr>
        <p:spPr>
          <a:xfrm>
            <a:off x="681040" y="1214422"/>
            <a:ext cx="1819258" cy="552471"/>
          </a:xfrm>
        </p:spPr>
        <p:txBody>
          <a:bodyPr/>
          <a:lstStyle/>
          <a:p>
            <a:pPr eaLnBrk="1" hangingPunct="1"/>
            <a:r>
              <a:rPr lang="zh-CN" altLang="en-US" dirty="0" smtClean="0">
                <a:latin typeface="+mn-ea"/>
              </a:rPr>
              <a:t>驻会监督</a:t>
            </a:r>
            <a:endParaRPr lang="zh-CN" altLang="en-US" sz="2400" b="0" dirty="0" smtClean="0">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标题 1"/>
          <p:cNvSpPr>
            <a:spLocks noGrp="1"/>
          </p:cNvSpPr>
          <p:nvPr>
            <p:ph type="title"/>
          </p:nvPr>
        </p:nvSpPr>
        <p:spPr>
          <a:xfrm>
            <a:off x="538164" y="1357298"/>
            <a:ext cx="5962662" cy="500066"/>
          </a:xfrm>
        </p:spPr>
        <p:txBody>
          <a:bodyPr/>
          <a:lstStyle/>
          <a:p>
            <a:pPr eaLnBrk="1" hangingPunct="1">
              <a:lnSpc>
                <a:spcPct val="100000"/>
              </a:lnSpc>
              <a:spcBef>
                <a:spcPts val="0"/>
              </a:spcBef>
              <a:spcAft>
                <a:spcPts val="0"/>
              </a:spcAft>
            </a:pPr>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zh-CN" altLang="en-US" dirty="0" smtClean="0">
                <a:latin typeface="Times New Roman" pitchFamily="18" charset="0"/>
                <a:ea typeface="黑体" pitchFamily="49" charset="-122"/>
                <a:cs typeface="Times New Roman" pitchFamily="18" charset="0"/>
              </a:rPr>
              <a:t/>
            </a:r>
            <a:br>
              <a:rPr lang="zh-CN" altLang="en-US" dirty="0" smtClean="0">
                <a:latin typeface="Times New Roman" pitchFamily="18" charset="0"/>
                <a:ea typeface="黑体" pitchFamily="49" charset="-122"/>
                <a:cs typeface="Times New Roman" pitchFamily="18" charset="0"/>
              </a:rPr>
            </a:br>
            <a:r>
              <a:rPr lang="zh-CN" altLang="en-US" dirty="0" smtClean="0">
                <a:latin typeface="Times New Roman" pitchFamily="18" charset="0"/>
                <a:ea typeface="黑体" pitchFamily="49" charset="-122"/>
                <a:cs typeface="Times New Roman" pitchFamily="18" charset="0"/>
              </a:rPr>
              <a:t>科学基金科研诚信工作</a:t>
            </a:r>
            <a:r>
              <a:rPr lang="en-US" altLang="zh-CN" sz="2400" b="0" dirty="0" smtClean="0">
                <a:latin typeface="Times New Roman" pitchFamily="18" charset="0"/>
                <a:ea typeface="黑体" pitchFamily="49" charset="-122"/>
                <a:cs typeface="Times New Roman" pitchFamily="18" charset="0"/>
              </a:rPr>
              <a:t>-</a:t>
            </a:r>
            <a:r>
              <a:rPr lang="zh-CN" altLang="en-US" sz="2400" b="0" dirty="0" smtClean="0">
                <a:latin typeface="Times New Roman" pitchFamily="18" charset="0"/>
                <a:ea typeface="黑体" pitchFamily="49" charset="-122"/>
                <a:cs typeface="Times New Roman" pitchFamily="18" charset="0"/>
              </a:rPr>
              <a:t>我们怎么做？</a:t>
            </a:r>
          </a:p>
        </p:txBody>
      </p:sp>
      <p:sp>
        <p:nvSpPr>
          <p:cNvPr id="237570" name="内容占位符 2"/>
          <p:cNvSpPr>
            <a:spLocks noGrp="1"/>
          </p:cNvSpPr>
          <p:nvPr>
            <p:ph idx="1"/>
          </p:nvPr>
        </p:nvSpPr>
        <p:spPr>
          <a:xfrm>
            <a:off x="395288" y="2197107"/>
            <a:ext cx="5676910" cy="1731959"/>
          </a:xfrm>
        </p:spPr>
        <p:txBody>
          <a:bodyPr/>
          <a:lstStyle/>
          <a:p>
            <a:pPr eaLnBrk="1" hangingPunct="1"/>
            <a:r>
              <a:rPr lang="zh-CN" altLang="en-US" sz="2800" dirty="0" smtClean="0">
                <a:solidFill>
                  <a:srgbClr val="8A8A8A"/>
                </a:solidFill>
                <a:latin typeface="Times New Roman" pitchFamily="18" charset="0"/>
                <a:ea typeface="黑体" pitchFamily="49" charset="-122"/>
                <a:cs typeface="Times New Roman" pitchFamily="18" charset="0"/>
              </a:rPr>
              <a:t>查处学术研究失范</a:t>
            </a:r>
            <a:endParaRPr lang="en-US" altLang="zh-CN" sz="2800" dirty="0" smtClean="0">
              <a:solidFill>
                <a:srgbClr val="8A8A8A"/>
              </a:solidFill>
              <a:latin typeface="Times New Roman" pitchFamily="18" charset="0"/>
              <a:ea typeface="黑体" pitchFamily="49" charset="-122"/>
              <a:cs typeface="Times New Roman" pitchFamily="18" charset="0"/>
            </a:endParaRPr>
          </a:p>
          <a:p>
            <a:pPr eaLnBrk="1" hangingPunct="1"/>
            <a:r>
              <a:rPr lang="zh-CN" altLang="en-US" sz="2800" dirty="0" smtClean="0">
                <a:solidFill>
                  <a:srgbClr val="8A8A8A"/>
                </a:solidFill>
                <a:latin typeface="Times New Roman" pitchFamily="18" charset="0"/>
                <a:ea typeface="黑体" pitchFamily="49" charset="-122"/>
                <a:cs typeface="Times New Roman" pitchFamily="18" charset="0"/>
              </a:rPr>
              <a:t>教育宣传警示监督</a:t>
            </a:r>
            <a:endParaRPr lang="en-US" altLang="zh-CN" sz="2800" dirty="0" smtClean="0">
              <a:solidFill>
                <a:srgbClr val="8A8A8A"/>
              </a:solidFill>
              <a:latin typeface="Times New Roman" pitchFamily="18" charset="0"/>
              <a:ea typeface="黑体" pitchFamily="49" charset="-122"/>
              <a:cs typeface="Times New Roman" pitchFamily="18" charset="0"/>
            </a:endParaRPr>
          </a:p>
          <a:p>
            <a:pPr eaLnBrk="1" hangingPunct="1"/>
            <a:r>
              <a:rPr lang="zh-CN" altLang="en-US" sz="2800" dirty="0" smtClean="0">
                <a:solidFill>
                  <a:srgbClr val="0000CC"/>
                </a:solidFill>
                <a:latin typeface="Times New Roman" pitchFamily="18" charset="0"/>
                <a:ea typeface="黑体" pitchFamily="49" charset="-122"/>
                <a:cs typeface="Times New Roman" pitchFamily="18" charset="0"/>
                <a:sym typeface="华文细黑" pitchFamily="2" charset="-122"/>
              </a:rPr>
              <a:t>纠正经费使用失规</a:t>
            </a:r>
            <a:r>
              <a:rPr lang="en-US" altLang="zh-CN" sz="2800" dirty="0" smtClean="0">
                <a:solidFill>
                  <a:srgbClr val="0000CC"/>
                </a:solidFill>
                <a:latin typeface="Times New Roman" pitchFamily="18" charset="0"/>
                <a:ea typeface="黑体" pitchFamily="49" charset="-122"/>
                <a:cs typeface="Times New Roman" pitchFamily="18" charset="0"/>
                <a:sym typeface="华文细黑" pitchFamily="2" charset="-122"/>
              </a:rPr>
              <a:t>-</a:t>
            </a:r>
            <a:r>
              <a:rPr lang="zh-CN" altLang="en-US" sz="2800" b="0" dirty="0" smtClean="0">
                <a:solidFill>
                  <a:srgbClr val="0000CC"/>
                </a:solidFill>
                <a:latin typeface="Times New Roman" pitchFamily="18" charset="0"/>
                <a:ea typeface="黑体" pitchFamily="49" charset="-122"/>
                <a:cs typeface="Times New Roman" pitchFamily="18" charset="0"/>
                <a:sym typeface="华文细黑" pitchFamily="2" charset="-122"/>
              </a:rPr>
              <a:t>资金监督</a:t>
            </a:r>
            <a:endParaRPr lang="zh-CN" altLang="en-US" sz="2800" dirty="0" smtClean="0">
              <a:solidFill>
                <a:srgbClr val="0000CC"/>
              </a:solidFill>
              <a:latin typeface="Times New Roman" pitchFamily="18" charset="0"/>
              <a:ea typeface="黑体" pitchFamily="49" charset="-122"/>
              <a:cs typeface="Times New Roman" pitchFamily="18" charset="0"/>
              <a:sym typeface="华文细黑"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57158" y="5072074"/>
            <a:ext cx="8491538" cy="1412694"/>
          </a:xfrm>
          <a:prstGeom prst="rect">
            <a:avLst/>
          </a:prstGeom>
          <a:noFill/>
          <a:ln w="15875">
            <a:noFill/>
            <a:prstDash val="dash"/>
            <a:miter lim="800000"/>
            <a:headEnd/>
            <a:tailEnd/>
          </a:ln>
          <a:effectLst/>
          <a:extLst/>
        </p:spPr>
        <p:txBody>
          <a:bodyPr>
            <a:spAutoFit/>
          </a:bodyPr>
          <a:lstStyle/>
          <a:p>
            <a:pPr algn="ctr">
              <a:lnSpc>
                <a:spcPct val="130000"/>
              </a:lnSpc>
              <a:defRPr/>
            </a:pPr>
            <a:r>
              <a:rPr lang="zh-CN" altLang="en-US" sz="2200" b="1" kern="0" dirty="0" smtClean="0">
                <a:ln w="18415" cmpd="sng">
                  <a:noFill/>
                  <a:prstDash val="solid"/>
                </a:ln>
                <a:solidFill>
                  <a:srgbClr val="002060"/>
                </a:solidFill>
                <a:latin typeface="微软雅黑" pitchFamily="34" charset="-122"/>
                <a:ea typeface="微软雅黑" pitchFamily="34" charset="-122"/>
                <a:cs typeface="Times New Roman" pitchFamily="18" charset="0"/>
              </a:rPr>
              <a:t>基础</a:t>
            </a:r>
            <a:r>
              <a:rPr lang="zh-CN" altLang="en-US" sz="2200" b="1" kern="0" dirty="0">
                <a:ln w="18415" cmpd="sng">
                  <a:noFill/>
                  <a:prstDash val="solid"/>
                </a:ln>
                <a:solidFill>
                  <a:srgbClr val="002060"/>
                </a:solidFill>
                <a:latin typeface="微软雅黑" pitchFamily="34" charset="-122"/>
                <a:ea typeface="微软雅黑" pitchFamily="34" charset="-122"/>
                <a:cs typeface="Times New Roman" pitchFamily="18" charset="0"/>
              </a:rPr>
              <a:t>研究进入时代   </a:t>
            </a:r>
            <a:r>
              <a:rPr lang="zh-CN" altLang="en-US" sz="2200" b="1" kern="0" dirty="0" smtClean="0">
                <a:ln w="18415" cmpd="sng">
                  <a:noFill/>
                  <a:prstDash val="solid"/>
                </a:ln>
                <a:solidFill>
                  <a:srgbClr val="002060"/>
                </a:solidFill>
                <a:latin typeface="微软雅黑" pitchFamily="34" charset="-122"/>
                <a:ea typeface="微软雅黑" pitchFamily="34" charset="-122"/>
                <a:cs typeface="Times New Roman" pitchFamily="18" charset="0"/>
              </a:rPr>
              <a:t>    创新</a:t>
            </a:r>
            <a:r>
              <a:rPr lang="zh-CN" altLang="en-US" sz="2200" b="1" kern="0" dirty="0">
                <a:ln w="18415" cmpd="sng">
                  <a:noFill/>
                  <a:prstDash val="solid"/>
                </a:ln>
                <a:solidFill>
                  <a:srgbClr val="002060"/>
                </a:solidFill>
                <a:latin typeface="微软雅黑" pitchFamily="34" charset="-122"/>
                <a:ea typeface="微软雅黑" pitchFamily="34" charset="-122"/>
                <a:cs typeface="Times New Roman" pitchFamily="18" charset="0"/>
              </a:rPr>
              <a:t>发展的新阶段</a:t>
            </a:r>
            <a:endParaRPr lang="en-US" altLang="zh-CN" sz="2200" b="1" kern="0" dirty="0">
              <a:ln w="18415" cmpd="sng">
                <a:noFill/>
                <a:prstDash val="solid"/>
              </a:ln>
              <a:solidFill>
                <a:srgbClr val="002060"/>
              </a:solidFill>
              <a:latin typeface="微软雅黑" pitchFamily="34" charset="-122"/>
              <a:ea typeface="微软雅黑" pitchFamily="34" charset="-122"/>
              <a:cs typeface="Times New Roman" pitchFamily="18" charset="0"/>
            </a:endParaRPr>
          </a:p>
          <a:p>
            <a:pPr algn="ctr">
              <a:lnSpc>
                <a:spcPct val="130000"/>
              </a:lnSpc>
              <a:defRPr/>
            </a:pPr>
            <a:r>
              <a:rPr lang="zh-CN" altLang="en-US" sz="2200" b="1" kern="0" dirty="0" smtClean="0">
                <a:ln w="18415" cmpd="sng">
                  <a:noFill/>
                  <a:prstDash val="solid"/>
                </a:ln>
                <a:solidFill>
                  <a:srgbClr val="002060"/>
                </a:solidFill>
                <a:latin typeface="微软雅黑" pitchFamily="34" charset="-122"/>
                <a:ea typeface="微软雅黑" pitchFamily="34" charset="-122"/>
                <a:cs typeface="Times New Roman" pitchFamily="18" charset="0"/>
              </a:rPr>
              <a:t>繁荣</a:t>
            </a:r>
            <a:r>
              <a:rPr lang="zh-CN" altLang="en-US" sz="2200" b="1" kern="0" dirty="0">
                <a:ln w="18415" cmpd="sng">
                  <a:noFill/>
                  <a:prstDash val="solid"/>
                </a:ln>
                <a:solidFill>
                  <a:srgbClr val="002060"/>
                </a:solidFill>
                <a:latin typeface="微软雅黑" pitchFamily="34" charset="-122"/>
                <a:ea typeface="微软雅黑" pitchFamily="34" charset="-122"/>
                <a:cs typeface="Times New Roman" pitchFamily="18" charset="0"/>
              </a:rPr>
              <a:t>强化基础研究   </a:t>
            </a:r>
            <a:r>
              <a:rPr lang="zh-CN" altLang="en-US" sz="2200" b="1" kern="0" dirty="0" smtClean="0">
                <a:ln w="18415" cmpd="sng">
                  <a:noFill/>
                  <a:prstDash val="solid"/>
                </a:ln>
                <a:solidFill>
                  <a:srgbClr val="002060"/>
                </a:solidFill>
                <a:latin typeface="微软雅黑" pitchFamily="34" charset="-122"/>
                <a:ea typeface="微软雅黑" pitchFamily="34" charset="-122"/>
                <a:cs typeface="Times New Roman" pitchFamily="18" charset="0"/>
              </a:rPr>
              <a:t>    持续</a:t>
            </a:r>
            <a:r>
              <a:rPr lang="zh-CN" altLang="en-US" sz="2200" b="1" kern="0" dirty="0">
                <a:ln w="18415" cmpd="sng">
                  <a:noFill/>
                  <a:prstDash val="solid"/>
                </a:ln>
                <a:solidFill>
                  <a:srgbClr val="002060"/>
                </a:solidFill>
                <a:latin typeface="微软雅黑" pitchFamily="34" charset="-122"/>
                <a:ea typeface="微软雅黑" pitchFamily="34" charset="-122"/>
                <a:cs typeface="Times New Roman" pitchFamily="18" charset="0"/>
              </a:rPr>
              <a:t>稳定资金投入</a:t>
            </a:r>
            <a:endParaRPr lang="en-US" altLang="zh-CN" sz="2200" b="1" kern="0" dirty="0">
              <a:ln w="18415" cmpd="sng">
                <a:noFill/>
                <a:prstDash val="solid"/>
              </a:ln>
              <a:solidFill>
                <a:srgbClr val="002060"/>
              </a:solidFill>
              <a:latin typeface="微软雅黑" pitchFamily="34" charset="-122"/>
              <a:ea typeface="微软雅黑" pitchFamily="34" charset="-122"/>
              <a:cs typeface="Times New Roman" pitchFamily="18" charset="0"/>
            </a:endParaRPr>
          </a:p>
          <a:p>
            <a:pPr algn="ctr">
              <a:lnSpc>
                <a:spcPct val="130000"/>
              </a:lnSpc>
              <a:defRPr/>
            </a:pPr>
            <a:r>
              <a:rPr lang="zh-CN" altLang="en-US" sz="2200" b="1" kern="0" dirty="0" smtClean="0">
                <a:ln w="18415" cmpd="sng">
                  <a:noFill/>
                  <a:prstDash val="solid"/>
                </a:ln>
                <a:solidFill>
                  <a:srgbClr val="002060"/>
                </a:solidFill>
                <a:latin typeface="微软雅黑" pitchFamily="34" charset="-122"/>
                <a:ea typeface="微软雅黑" pitchFamily="34" charset="-122"/>
                <a:cs typeface="Times New Roman" pitchFamily="18" charset="0"/>
              </a:rPr>
              <a:t>管理</a:t>
            </a:r>
            <a:r>
              <a:rPr lang="zh-CN" altLang="en-US" sz="2200" b="1" kern="0" dirty="0">
                <a:ln w="18415" cmpd="sng">
                  <a:noFill/>
                  <a:prstDash val="solid"/>
                </a:ln>
                <a:solidFill>
                  <a:srgbClr val="002060"/>
                </a:solidFill>
                <a:latin typeface="微软雅黑" pitchFamily="34" charset="-122"/>
                <a:ea typeface="微软雅黑" pitchFamily="34" charset="-122"/>
                <a:cs typeface="Times New Roman" pitchFamily="18" charset="0"/>
              </a:rPr>
              <a:t>用好科学基金   </a:t>
            </a:r>
            <a:r>
              <a:rPr lang="zh-CN" altLang="en-US" sz="2200" b="1" kern="0" dirty="0" smtClean="0">
                <a:ln w="18415" cmpd="sng">
                  <a:noFill/>
                  <a:prstDash val="solid"/>
                </a:ln>
                <a:solidFill>
                  <a:srgbClr val="002060"/>
                </a:solidFill>
                <a:latin typeface="微软雅黑" pitchFamily="34" charset="-122"/>
                <a:ea typeface="微软雅黑" pitchFamily="34" charset="-122"/>
                <a:cs typeface="Times New Roman" pitchFamily="18" charset="0"/>
              </a:rPr>
              <a:t>    提高</a:t>
            </a:r>
            <a:r>
              <a:rPr lang="zh-CN" altLang="en-US" sz="2200" b="1" kern="0" dirty="0">
                <a:ln w="18415" cmpd="sng">
                  <a:noFill/>
                  <a:prstDash val="solid"/>
                </a:ln>
                <a:solidFill>
                  <a:srgbClr val="002060"/>
                </a:solidFill>
                <a:latin typeface="微软雅黑" pitchFamily="34" charset="-122"/>
                <a:ea typeface="微软雅黑" pitchFamily="34" charset="-122"/>
                <a:cs typeface="Times New Roman" pitchFamily="18" charset="0"/>
              </a:rPr>
              <a:t>资金使用效益</a:t>
            </a:r>
            <a:r>
              <a:rPr lang="en-US" altLang="zh-CN" sz="2200" b="1" kern="0" dirty="0">
                <a:ln w="18415" cmpd="sng">
                  <a:noFill/>
                  <a:prstDash val="solid"/>
                </a:ln>
                <a:solidFill>
                  <a:srgbClr val="002060"/>
                </a:solidFill>
                <a:latin typeface="微软雅黑" pitchFamily="34" charset="-122"/>
                <a:ea typeface="微软雅黑" pitchFamily="34" charset="-122"/>
                <a:cs typeface="Times New Roman" pitchFamily="18" charset="0"/>
              </a:rPr>
              <a:t>                                 </a:t>
            </a:r>
            <a:endParaRPr lang="en-US" altLang="zh-CN" sz="2200" b="1" dirty="0">
              <a:solidFill>
                <a:srgbClr val="002060"/>
              </a:solidFill>
              <a:latin typeface="微软雅黑" pitchFamily="34" charset="-122"/>
              <a:ea typeface="微软雅黑" pitchFamily="34" charset="-122"/>
              <a:cs typeface="Times New Roman" pitchFamily="18" charset="0"/>
            </a:endParaRPr>
          </a:p>
        </p:txBody>
      </p:sp>
      <p:sp>
        <p:nvSpPr>
          <p:cNvPr id="19462" name="矩形 7"/>
          <p:cNvSpPr>
            <a:spLocks noChangeArrowheads="1"/>
          </p:cNvSpPr>
          <p:nvPr>
            <p:custDataLst>
              <p:tags r:id="rId1"/>
            </p:custDataLst>
          </p:nvPr>
        </p:nvSpPr>
        <p:spPr bwMode="auto">
          <a:xfrm>
            <a:off x="1714480" y="1000108"/>
            <a:ext cx="5786478" cy="461665"/>
          </a:xfrm>
          <a:prstGeom prst="rect">
            <a:avLst/>
          </a:prstGeom>
          <a:noFill/>
          <a:ln w="9525">
            <a:noFill/>
            <a:miter lim="800000"/>
            <a:headEnd/>
            <a:tailEnd/>
          </a:ln>
        </p:spPr>
        <p:txBody>
          <a:bodyPr wrap="square">
            <a:spAutoFit/>
          </a:bodyPr>
          <a:lstStyle/>
          <a:p>
            <a:pPr algn="ctr"/>
            <a:r>
              <a:rPr lang="zh-CN" altLang="en-US" sz="2400" b="1" dirty="0" smtClean="0">
                <a:solidFill>
                  <a:srgbClr val="002060"/>
                </a:solidFill>
                <a:latin typeface="微软雅黑" pitchFamily="34" charset="-122"/>
                <a:ea typeface="微软雅黑" pitchFamily="34" charset="-122"/>
              </a:rPr>
              <a:t>近</a:t>
            </a:r>
            <a:r>
              <a:rPr lang="en-US" altLang="zh-CN" sz="2400" b="1" dirty="0" smtClean="0">
                <a:solidFill>
                  <a:srgbClr val="002060"/>
                </a:solidFill>
                <a:latin typeface="微软雅黑" pitchFamily="34" charset="-122"/>
                <a:ea typeface="微软雅黑" pitchFamily="34" charset="-122"/>
              </a:rPr>
              <a:t>10</a:t>
            </a:r>
            <a:r>
              <a:rPr lang="zh-CN" altLang="en-US" sz="2400" b="1" dirty="0" smtClean="0">
                <a:solidFill>
                  <a:srgbClr val="002060"/>
                </a:solidFill>
                <a:latin typeface="微软雅黑" pitchFamily="34" charset="-122"/>
                <a:ea typeface="微软雅黑" pitchFamily="34" charset="-122"/>
              </a:rPr>
              <a:t>年国家</a:t>
            </a:r>
            <a:r>
              <a:rPr lang="zh-CN" altLang="en-US" sz="2400" b="1" dirty="0">
                <a:solidFill>
                  <a:srgbClr val="002060"/>
                </a:solidFill>
                <a:latin typeface="微软雅黑" pitchFamily="34" charset="-122"/>
                <a:ea typeface="微软雅黑" pitchFamily="34" charset="-122"/>
              </a:rPr>
              <a:t>自然科学基金财政</a:t>
            </a:r>
            <a:r>
              <a:rPr lang="zh-CN" altLang="en-US" sz="2400" b="1" dirty="0" smtClean="0">
                <a:solidFill>
                  <a:srgbClr val="002060"/>
                </a:solidFill>
                <a:latin typeface="微软雅黑" pitchFamily="34" charset="-122"/>
                <a:ea typeface="微软雅黑" pitchFamily="34" charset="-122"/>
              </a:rPr>
              <a:t>预算情况</a:t>
            </a:r>
            <a:endParaRPr lang="zh-CN" altLang="en-US" sz="2400" b="1" dirty="0">
              <a:solidFill>
                <a:srgbClr val="002060"/>
              </a:solidFill>
              <a:latin typeface="微软雅黑" pitchFamily="34" charset="-122"/>
              <a:ea typeface="微软雅黑" pitchFamily="34" charset="-122"/>
            </a:endParaRPr>
          </a:p>
        </p:txBody>
      </p:sp>
      <p:grpSp>
        <p:nvGrpSpPr>
          <p:cNvPr id="2" name="组合 10"/>
          <p:cNvGrpSpPr/>
          <p:nvPr/>
        </p:nvGrpSpPr>
        <p:grpSpPr>
          <a:xfrm>
            <a:off x="2285984" y="1643050"/>
            <a:ext cx="4500594" cy="3286148"/>
            <a:chOff x="2500298" y="885824"/>
            <a:chExt cx="4064471" cy="2328866"/>
          </a:xfrm>
        </p:grpSpPr>
        <p:pic>
          <p:nvPicPr>
            <p:cNvPr id="1026" name="Picture 2"/>
            <p:cNvPicPr>
              <a:picLocks noChangeAspect="1" noChangeArrowheads="1"/>
            </p:cNvPicPr>
            <p:nvPr/>
          </p:nvPicPr>
          <p:blipFill>
            <a:blip r:embed="rId7"/>
            <a:srcRect/>
            <a:stretch>
              <a:fillRect/>
            </a:stretch>
          </p:blipFill>
          <p:spPr bwMode="auto">
            <a:xfrm>
              <a:off x="2500298" y="885824"/>
              <a:ext cx="4064471" cy="2328866"/>
            </a:xfrm>
            <a:prstGeom prst="rect">
              <a:avLst/>
            </a:prstGeom>
            <a:noFill/>
            <a:ln w="9525">
              <a:noFill/>
              <a:miter lim="800000"/>
              <a:headEnd/>
              <a:tailEnd/>
            </a:ln>
            <a:effectLst/>
          </p:spPr>
        </p:pic>
        <p:cxnSp>
          <p:nvCxnSpPr>
            <p:cNvPr id="13" name="直接连接符 12"/>
            <p:cNvCxnSpPr/>
            <p:nvPr>
              <p:custDataLst>
                <p:tags r:id="rId2"/>
              </p:custDataLst>
            </p:nvPr>
          </p:nvCxnSpPr>
          <p:spPr bwMode="auto">
            <a:xfrm flipV="1">
              <a:off x="2772940" y="1457328"/>
              <a:ext cx="3564000" cy="1071568"/>
            </a:xfrm>
            <a:prstGeom prst="line">
              <a:avLst/>
            </a:prstGeom>
            <a:ln w="254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5" name="椭圆 14"/>
            <p:cNvSpPr/>
            <p:nvPr>
              <p:custDataLst>
                <p:tags r:id="rId3"/>
              </p:custDataLst>
            </p:nvPr>
          </p:nvSpPr>
          <p:spPr bwMode="auto">
            <a:xfrm>
              <a:off x="4143372" y="1748780"/>
              <a:ext cx="839787" cy="412194"/>
            </a:xfrm>
            <a:prstGeom prst="ellipse">
              <a:avLst/>
            </a:prstGeom>
            <a:solidFill>
              <a:srgbClr val="FFC000"/>
            </a:solidFill>
            <a:ln w="9525">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r>
                <a:rPr lang="en-US" altLang="zh-CN" sz="1600" b="1" dirty="0" smtClean="0">
                  <a:solidFill>
                    <a:schemeClr val="bg1"/>
                  </a:solidFill>
                  <a:latin typeface="微软雅黑"/>
                  <a:sym typeface="微软雅黑"/>
                </a:rPr>
                <a:t>+10%</a:t>
              </a:r>
              <a:endParaRPr lang="zh-CN" altLang="en-US" sz="1600" b="1" dirty="0">
                <a:solidFill>
                  <a:schemeClr val="bg1"/>
                </a:solidFill>
                <a:latin typeface="微软雅黑"/>
                <a:sym typeface="微软雅黑"/>
              </a:endParaRPr>
            </a:p>
          </p:txBody>
        </p:sp>
        <p:sp>
          <p:nvSpPr>
            <p:cNvPr id="19466" name="TextBox 1"/>
            <p:cNvSpPr txBox="1">
              <a:spLocks noChangeArrowheads="1"/>
            </p:cNvSpPr>
            <p:nvPr>
              <p:custDataLst>
                <p:tags r:id="rId4"/>
              </p:custDataLst>
            </p:nvPr>
          </p:nvSpPr>
          <p:spPr bwMode="auto">
            <a:xfrm>
              <a:off x="2500298" y="1037433"/>
              <a:ext cx="1500195" cy="260193"/>
            </a:xfrm>
            <a:prstGeom prst="rect">
              <a:avLst/>
            </a:prstGeom>
            <a:noFill/>
            <a:ln w="9525">
              <a:noFill/>
              <a:miter lim="800000"/>
              <a:headEnd/>
              <a:tailEnd/>
            </a:ln>
          </p:spPr>
          <p:txBody>
            <a:bodyPr/>
            <a:lstStyle/>
            <a:p>
              <a:r>
                <a:rPr lang="zh-CN" altLang="en-US" sz="1200" b="1" dirty="0" smtClean="0">
                  <a:solidFill>
                    <a:schemeClr val="accent1">
                      <a:lumMod val="50000"/>
                    </a:schemeClr>
                  </a:solidFill>
                  <a:latin typeface="微软雅黑" pitchFamily="34" charset="-122"/>
                  <a:ea typeface="微软雅黑" pitchFamily="34" charset="-122"/>
                </a:rPr>
                <a:t>单位</a:t>
              </a:r>
              <a:r>
                <a:rPr lang="zh-CN" altLang="en-US" sz="1200" b="1" dirty="0">
                  <a:solidFill>
                    <a:schemeClr val="accent1">
                      <a:lumMod val="50000"/>
                    </a:schemeClr>
                  </a:solidFill>
                  <a:latin typeface="微软雅黑" pitchFamily="34" charset="-122"/>
                  <a:ea typeface="微软雅黑" pitchFamily="34" charset="-122"/>
                </a:rPr>
                <a:t>：亿元</a:t>
              </a:r>
            </a:p>
          </p:txBody>
        </p:sp>
      </p:grpSp>
    </p:spTree>
    <p:extLst>
      <p:ext uri="{BB962C8B-B14F-4D97-AF65-F5344CB8AC3E}">
        <p14:creationId xmlns:p14="http://schemas.microsoft.com/office/powerpoint/2010/main" xmlns="" val="19785953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4282" y="1114409"/>
            <a:ext cx="8715436" cy="2813591"/>
          </a:xfrm>
          <a:prstGeom prst="rect">
            <a:avLst/>
          </a:prstGeom>
        </p:spPr>
        <p:txBody>
          <a:bodyPr wrap="square">
            <a:spAutoFit/>
          </a:bodyPr>
          <a:lstStyle/>
          <a:p>
            <a:pPr>
              <a:spcBef>
                <a:spcPts val="600"/>
              </a:spcBef>
            </a:pPr>
            <a:r>
              <a:rPr lang="zh-CN" altLang="en-US" sz="2000" b="1" dirty="0" smtClean="0">
                <a:solidFill>
                  <a:srgbClr val="A50021"/>
                </a:solidFill>
                <a:latin typeface="微软雅黑" pitchFamily="34" charset="-122"/>
                <a:ea typeface="微软雅黑" pitchFamily="34" charset="-122"/>
              </a:rPr>
              <a:t>我国科技领域“放管服”改革的内在要求。</a:t>
            </a:r>
            <a:endParaRPr lang="en-US" altLang="zh-CN" sz="2000" b="1" dirty="0" smtClean="0">
              <a:solidFill>
                <a:srgbClr val="A50021"/>
              </a:solidFill>
              <a:latin typeface="微软雅黑" pitchFamily="34" charset="-122"/>
              <a:ea typeface="微软雅黑" pitchFamily="34" charset="-122"/>
            </a:endParaRPr>
          </a:p>
          <a:p>
            <a:pPr>
              <a:lnSpc>
                <a:spcPts val="2500"/>
              </a:lnSpc>
              <a:spcBef>
                <a:spcPts val="1200"/>
              </a:spcBef>
              <a:buFont typeface="Wingdings" pitchFamily="2" charset="2"/>
              <a:buChar char="l"/>
            </a:pPr>
            <a:r>
              <a:rPr lang="zh-CN" altLang="en-US" b="1" dirty="0" smtClean="0">
                <a:solidFill>
                  <a:schemeClr val="tx2">
                    <a:lumMod val="75000"/>
                  </a:schemeClr>
                </a:solidFill>
                <a:latin typeface="微软雅黑" pitchFamily="34" charset="-122"/>
                <a:ea typeface="微软雅黑" pitchFamily="34" charset="-122"/>
              </a:rPr>
              <a:t> 党中央国务院出台系列政策文件，对国家科技计划监督工作提出了新要求。</a:t>
            </a:r>
            <a:endParaRPr lang="en-US" altLang="zh-CN" b="1" dirty="0" smtClean="0">
              <a:solidFill>
                <a:schemeClr val="tx2">
                  <a:lumMod val="75000"/>
                </a:schemeClr>
              </a:solidFill>
              <a:latin typeface="微软雅黑" pitchFamily="34" charset="-122"/>
              <a:ea typeface="微软雅黑" pitchFamily="34" charset="-122"/>
            </a:endParaRP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国务院关于改进加强中央财政科研项目和资金管理的若干意见</a:t>
            </a: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（国发</a:t>
            </a:r>
            <a:r>
              <a:rPr lang="en-US" altLang="zh-CN" sz="1400" b="1" dirty="0" smtClean="0">
                <a:solidFill>
                  <a:schemeClr val="tx1">
                    <a:lumMod val="75000"/>
                    <a:lumOff val="25000"/>
                  </a:schemeClr>
                </a:solidFill>
                <a:latin typeface="仿宋_GB2312" pitchFamily="49" charset="-122"/>
                <a:ea typeface="仿宋_GB2312" pitchFamily="49" charset="-122"/>
              </a:rPr>
              <a:t>〔2014〕11</a:t>
            </a:r>
            <a:r>
              <a:rPr lang="zh-CN" altLang="en-US" sz="1400" b="1" dirty="0" smtClean="0">
                <a:solidFill>
                  <a:schemeClr val="tx1">
                    <a:lumMod val="75000"/>
                    <a:lumOff val="25000"/>
                  </a:schemeClr>
                </a:solidFill>
                <a:latin typeface="仿宋_GB2312" pitchFamily="49" charset="-122"/>
                <a:ea typeface="仿宋_GB2312" pitchFamily="49" charset="-122"/>
              </a:rPr>
              <a:t>号 ）</a:t>
            </a:r>
            <a:endParaRPr lang="en-US" altLang="zh-CN" sz="1400" b="1" dirty="0" smtClean="0">
              <a:solidFill>
                <a:schemeClr val="tx1">
                  <a:lumMod val="75000"/>
                  <a:lumOff val="25000"/>
                </a:schemeClr>
              </a:solidFill>
              <a:latin typeface="仿宋_GB2312" pitchFamily="49" charset="-122"/>
              <a:ea typeface="仿宋_GB2312" pitchFamily="49" charset="-122"/>
            </a:endParaRP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国务院关于深化中央财政科技计划（专项、基金等）管理改革的方案</a:t>
            </a: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（国发</a:t>
            </a:r>
            <a:r>
              <a:rPr lang="en-US" altLang="zh-CN" sz="1400" b="1" dirty="0" smtClean="0">
                <a:solidFill>
                  <a:schemeClr val="tx1">
                    <a:lumMod val="75000"/>
                    <a:lumOff val="25000"/>
                  </a:schemeClr>
                </a:solidFill>
                <a:latin typeface="仿宋_GB2312" pitchFamily="49" charset="-122"/>
                <a:ea typeface="仿宋_GB2312" pitchFamily="49" charset="-122"/>
              </a:rPr>
              <a:t>〔2014〕64</a:t>
            </a:r>
            <a:r>
              <a:rPr lang="zh-CN" altLang="en-US" sz="1400" b="1" dirty="0" smtClean="0">
                <a:solidFill>
                  <a:schemeClr val="tx1">
                    <a:lumMod val="75000"/>
                    <a:lumOff val="25000"/>
                  </a:schemeClr>
                </a:solidFill>
                <a:latin typeface="仿宋_GB2312" pitchFamily="49" charset="-122"/>
                <a:ea typeface="仿宋_GB2312" pitchFamily="49" charset="-122"/>
              </a:rPr>
              <a:t>号 ）</a:t>
            </a:r>
            <a:endParaRPr lang="en-US" altLang="zh-CN" sz="1400" b="1" dirty="0" smtClean="0">
              <a:solidFill>
                <a:schemeClr val="tx1">
                  <a:lumMod val="75000"/>
                  <a:lumOff val="25000"/>
                </a:schemeClr>
              </a:solidFill>
              <a:latin typeface="仿宋_GB2312" pitchFamily="49" charset="-122"/>
              <a:ea typeface="仿宋_GB2312" pitchFamily="49" charset="-122"/>
            </a:endParaRP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关于进一步完善中央财政科研项目资金管理等政策的若干意见</a:t>
            </a: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（中办发</a:t>
            </a:r>
            <a:r>
              <a:rPr lang="en-US" altLang="zh-CN" sz="1400" b="1" dirty="0" smtClean="0">
                <a:solidFill>
                  <a:schemeClr val="tx1">
                    <a:lumMod val="75000"/>
                    <a:lumOff val="25000"/>
                  </a:schemeClr>
                </a:solidFill>
                <a:latin typeface="仿宋_GB2312" pitchFamily="49" charset="-122"/>
                <a:ea typeface="仿宋_GB2312" pitchFamily="49" charset="-122"/>
              </a:rPr>
              <a:t>〔2016〕50</a:t>
            </a:r>
            <a:r>
              <a:rPr lang="zh-CN" altLang="en-US" sz="1400" b="1" dirty="0" smtClean="0">
                <a:solidFill>
                  <a:schemeClr val="tx1">
                    <a:lumMod val="75000"/>
                    <a:lumOff val="25000"/>
                  </a:schemeClr>
                </a:solidFill>
                <a:latin typeface="仿宋_GB2312" pitchFamily="49" charset="-122"/>
                <a:ea typeface="仿宋_GB2312" pitchFamily="49" charset="-122"/>
              </a:rPr>
              <a:t>号 ）</a:t>
            </a:r>
            <a:endParaRPr lang="en-US" altLang="zh-CN" sz="1400" b="1" dirty="0" smtClean="0">
              <a:solidFill>
                <a:schemeClr val="tx1">
                  <a:lumMod val="75000"/>
                  <a:lumOff val="25000"/>
                </a:schemeClr>
              </a:solidFill>
              <a:latin typeface="仿宋_GB2312" pitchFamily="49" charset="-122"/>
              <a:ea typeface="仿宋_GB2312" pitchFamily="49" charset="-122"/>
            </a:endParaRP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国务院关于优化科研管理提升科研绩效若干措施的通知</a:t>
            </a: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（国发</a:t>
            </a:r>
            <a:r>
              <a:rPr lang="en-US" altLang="zh-CN" sz="1400" b="1" dirty="0" smtClean="0">
                <a:solidFill>
                  <a:schemeClr val="tx1">
                    <a:lumMod val="75000"/>
                    <a:lumOff val="25000"/>
                  </a:schemeClr>
                </a:solidFill>
                <a:latin typeface="仿宋_GB2312" pitchFamily="49" charset="-122"/>
                <a:ea typeface="仿宋_GB2312" pitchFamily="49" charset="-122"/>
              </a:rPr>
              <a:t>〔2018〕25</a:t>
            </a:r>
            <a:r>
              <a:rPr lang="zh-CN" altLang="en-US" sz="1400" b="1" dirty="0" smtClean="0">
                <a:solidFill>
                  <a:schemeClr val="tx1">
                    <a:lumMod val="75000"/>
                    <a:lumOff val="25000"/>
                  </a:schemeClr>
                </a:solidFill>
                <a:latin typeface="仿宋_GB2312" pitchFamily="49" charset="-122"/>
                <a:ea typeface="仿宋_GB2312" pitchFamily="49" charset="-122"/>
              </a:rPr>
              <a:t>号 ）</a:t>
            </a:r>
            <a:endParaRPr lang="en-US" altLang="zh-CN" sz="1400" b="1" dirty="0" smtClean="0">
              <a:solidFill>
                <a:schemeClr val="tx1">
                  <a:lumMod val="75000"/>
                  <a:lumOff val="25000"/>
                </a:schemeClr>
              </a:solidFill>
              <a:latin typeface="仿宋_GB2312" pitchFamily="49" charset="-122"/>
              <a:ea typeface="仿宋_GB2312" pitchFamily="49" charset="-122"/>
            </a:endParaRP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国务院关于全面加强基础科学研究的若干意见</a:t>
            </a: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（国发</a:t>
            </a:r>
            <a:r>
              <a:rPr lang="en-US" altLang="zh-CN" sz="1400" b="1" dirty="0" smtClean="0">
                <a:solidFill>
                  <a:schemeClr val="tx1">
                    <a:lumMod val="75000"/>
                    <a:lumOff val="25000"/>
                  </a:schemeClr>
                </a:solidFill>
                <a:latin typeface="仿宋_GB2312" pitchFamily="49" charset="-122"/>
                <a:ea typeface="仿宋_GB2312" pitchFamily="49" charset="-122"/>
              </a:rPr>
              <a:t>〔2018〕4</a:t>
            </a:r>
            <a:r>
              <a:rPr lang="zh-CN" altLang="en-US" sz="1400" b="1" dirty="0" smtClean="0">
                <a:solidFill>
                  <a:schemeClr val="tx1">
                    <a:lumMod val="75000"/>
                    <a:lumOff val="25000"/>
                  </a:schemeClr>
                </a:solidFill>
                <a:latin typeface="仿宋_GB2312" pitchFamily="49" charset="-122"/>
                <a:ea typeface="仿宋_GB2312" pitchFamily="49" charset="-122"/>
              </a:rPr>
              <a:t>号 ）</a:t>
            </a:r>
            <a:endParaRPr lang="en-US" altLang="zh-CN" sz="1400" b="1" dirty="0" smtClean="0">
              <a:solidFill>
                <a:schemeClr val="tx1">
                  <a:lumMod val="75000"/>
                  <a:lumOff val="25000"/>
                </a:schemeClr>
              </a:solidFill>
              <a:latin typeface="仿宋_GB2312" pitchFamily="49" charset="-122"/>
              <a:ea typeface="仿宋_GB2312" pitchFamily="49" charset="-122"/>
            </a:endParaRP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关于进一步加强科研诚信建设的若干意见</a:t>
            </a:r>
            <a:r>
              <a:rPr lang="en-US" altLang="zh-CN" sz="1400" b="1" dirty="0" smtClean="0">
                <a:solidFill>
                  <a:schemeClr val="tx1">
                    <a:lumMod val="75000"/>
                    <a:lumOff val="25000"/>
                  </a:schemeClr>
                </a:solidFill>
                <a:latin typeface="仿宋_GB2312" pitchFamily="49" charset="-122"/>
                <a:ea typeface="仿宋_GB2312" pitchFamily="49" charset="-122"/>
              </a:rPr>
              <a:t>》</a:t>
            </a: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中央财政科技计划（专项、基金等）监督工作暂行规定</a:t>
            </a:r>
            <a:r>
              <a:rPr lang="en-US" altLang="zh-CN" sz="1400" b="1" dirty="0" smtClean="0">
                <a:solidFill>
                  <a:schemeClr val="tx1">
                    <a:lumMod val="75000"/>
                    <a:lumOff val="25000"/>
                  </a:schemeClr>
                </a:solidFill>
                <a:latin typeface="仿宋_GB2312" pitchFamily="49" charset="-122"/>
                <a:ea typeface="仿宋_GB2312" pitchFamily="49" charset="-122"/>
              </a:rPr>
              <a:t>》</a:t>
            </a: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科技部落实国家科技计划管理监督主体责任实施方案</a:t>
            </a:r>
            <a:r>
              <a:rPr lang="en-US" altLang="zh-CN" sz="1400" b="1" dirty="0" smtClean="0">
                <a:solidFill>
                  <a:schemeClr val="tx1">
                    <a:lumMod val="75000"/>
                    <a:lumOff val="25000"/>
                  </a:schemeClr>
                </a:solidFill>
                <a:latin typeface="仿宋_GB2312" pitchFamily="49" charset="-122"/>
                <a:ea typeface="仿宋_GB2312" pitchFamily="49" charset="-122"/>
              </a:rPr>
              <a:t>》</a:t>
            </a:r>
          </a:p>
          <a:p>
            <a:pPr lvl="1">
              <a:buFont typeface="Wingdings" pitchFamily="2" charset="2"/>
              <a:buChar char="Ø"/>
            </a:pPr>
            <a:r>
              <a:rPr lang="en-US" altLang="zh-CN" sz="1400" b="1" dirty="0" smtClean="0">
                <a:solidFill>
                  <a:schemeClr val="tx1">
                    <a:lumMod val="75000"/>
                    <a:lumOff val="25000"/>
                  </a:schemeClr>
                </a:solidFill>
                <a:latin typeface="仿宋_GB2312" pitchFamily="49" charset="-122"/>
                <a:ea typeface="仿宋_GB2312" pitchFamily="49" charset="-122"/>
              </a:rPr>
              <a:t>《</a:t>
            </a:r>
            <a:r>
              <a:rPr lang="zh-CN" altLang="en-US" sz="1400" b="1" dirty="0" smtClean="0">
                <a:solidFill>
                  <a:schemeClr val="tx1">
                    <a:lumMod val="75000"/>
                    <a:lumOff val="25000"/>
                  </a:schemeClr>
                </a:solidFill>
                <a:latin typeface="仿宋_GB2312" pitchFamily="49" charset="-122"/>
                <a:ea typeface="仿宋_GB2312" pitchFamily="49" charset="-122"/>
              </a:rPr>
              <a:t>科技监督和评估体系建设工作方案</a:t>
            </a:r>
            <a:r>
              <a:rPr lang="en-US" altLang="zh-CN" sz="1400" b="1" dirty="0" smtClean="0">
                <a:solidFill>
                  <a:schemeClr val="tx1">
                    <a:lumMod val="75000"/>
                    <a:lumOff val="25000"/>
                  </a:schemeClr>
                </a:solidFill>
                <a:latin typeface="仿宋_GB2312" pitchFamily="49" charset="-122"/>
                <a:ea typeface="仿宋_GB2312" pitchFamily="49" charset="-122"/>
              </a:rPr>
              <a:t>》</a:t>
            </a:r>
            <a:endParaRPr lang="en-US" altLang="zh-CN" sz="1400" b="1" dirty="0" smtClean="0">
              <a:solidFill>
                <a:schemeClr val="tx2">
                  <a:lumMod val="75000"/>
                </a:schemeClr>
              </a:solidFill>
              <a:latin typeface="仿宋_GB2312" pitchFamily="49" charset="-122"/>
              <a:ea typeface="仿宋_GB2312" pitchFamily="49" charset="-122"/>
            </a:endParaRPr>
          </a:p>
        </p:txBody>
      </p:sp>
      <p:cxnSp>
        <p:nvCxnSpPr>
          <p:cNvPr id="4" name="直接连接符 3"/>
          <p:cNvCxnSpPr/>
          <p:nvPr/>
        </p:nvCxnSpPr>
        <p:spPr>
          <a:xfrm>
            <a:off x="0" y="972415"/>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4282" y="4114805"/>
            <a:ext cx="8643998" cy="646331"/>
          </a:xfrm>
          <a:prstGeom prst="rect">
            <a:avLst/>
          </a:prstGeom>
        </p:spPr>
        <p:txBody>
          <a:bodyPr wrap="square">
            <a:spAutoFit/>
          </a:bodyPr>
          <a:lstStyle/>
          <a:p>
            <a:pPr>
              <a:buFont typeface="Wingdings" pitchFamily="2" charset="2"/>
              <a:buChar char="l"/>
            </a:pPr>
            <a:r>
              <a:rPr lang="zh-CN" altLang="en-US" b="1" dirty="0" smtClean="0">
                <a:latin typeface="微软雅黑" pitchFamily="34" charset="-122"/>
                <a:ea typeface="微软雅黑" pitchFamily="34" charset="-122"/>
              </a:rPr>
              <a:t> 国家杰出青年科学基金工作座谈会，克强总理明确指示，持续深化科技领域“放管服”改革，推动项目经费使用“包干制”改革试点落地。</a:t>
            </a:r>
            <a:endParaRPr lang="en-US" altLang="zh-CN" b="1" dirty="0" smtClean="0">
              <a:latin typeface="微软雅黑" pitchFamily="34" charset="-122"/>
              <a:ea typeface="微软雅黑" pitchFamily="34" charset="-122"/>
            </a:endParaRPr>
          </a:p>
        </p:txBody>
      </p:sp>
      <p:pic>
        <p:nvPicPr>
          <p:cNvPr id="7" name="图片 6" descr="图片1.png"/>
          <p:cNvPicPr>
            <a:picLocks noChangeAspect="1"/>
          </p:cNvPicPr>
          <p:nvPr/>
        </p:nvPicPr>
        <p:blipFill>
          <a:blip r:embed="rId2"/>
          <a:stretch>
            <a:fillRect/>
          </a:stretch>
        </p:blipFill>
        <p:spPr>
          <a:xfrm>
            <a:off x="928662" y="4972061"/>
            <a:ext cx="7113517" cy="181428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340198"/>
            <a:ext cx="8424936" cy="5303512"/>
          </a:xfrm>
        </p:spPr>
        <p:txBody>
          <a:bodyPr/>
          <a:lstStyle/>
          <a:p>
            <a:r>
              <a:rPr lang="zh-CN" altLang="en-US" dirty="0" smtClean="0">
                <a:latin typeface="Times New Roman" pitchFamily="18" charset="0"/>
                <a:ea typeface="黑体" pitchFamily="49" charset="-122"/>
                <a:cs typeface="Times New Roman" pitchFamily="18" charset="0"/>
              </a:rPr>
              <a:t>坚持原则</a:t>
            </a:r>
            <a:endParaRPr lang="en-US" altLang="zh-CN" dirty="0" smtClean="0">
              <a:latin typeface="Times New Roman" pitchFamily="18" charset="0"/>
              <a:ea typeface="黑体" pitchFamily="49" charset="-122"/>
              <a:cs typeface="Times New Roman" pitchFamily="18" charset="0"/>
            </a:endParaRPr>
          </a:p>
          <a:p>
            <a:pPr>
              <a:spcBef>
                <a:spcPts val="600"/>
              </a:spcBef>
              <a:buNone/>
            </a:pPr>
            <a:r>
              <a:rPr lang="zh-CN" altLang="en-US" sz="1800" dirty="0" smtClean="0">
                <a:solidFill>
                  <a:schemeClr val="accent1">
                    <a:lumMod val="50000"/>
                  </a:schemeClr>
                </a:solidFill>
                <a:latin typeface="Times New Roman" pitchFamily="18" charset="0"/>
                <a:ea typeface="黑体" pitchFamily="49" charset="-122"/>
                <a:cs typeface="Times New Roman" pitchFamily="18" charset="0"/>
              </a:rPr>
              <a:t>    </a:t>
            </a:r>
            <a:r>
              <a:rPr lang="en-US" altLang="zh-CN" sz="1850" dirty="0" smtClean="0">
                <a:solidFill>
                  <a:schemeClr val="tx1"/>
                </a:solidFill>
                <a:latin typeface="Times New Roman" pitchFamily="18" charset="0"/>
                <a:ea typeface="黑体" pitchFamily="49" charset="-122"/>
                <a:cs typeface="Times New Roman" pitchFamily="18" charset="0"/>
              </a:rPr>
              <a:t>——</a:t>
            </a:r>
            <a:r>
              <a:rPr lang="zh-CN" altLang="en-US" sz="1850" dirty="0" smtClean="0">
                <a:solidFill>
                  <a:srgbClr val="FF0000"/>
                </a:solidFill>
                <a:latin typeface="Times New Roman" pitchFamily="18" charset="0"/>
                <a:ea typeface="黑体" pitchFamily="49" charset="-122"/>
                <a:cs typeface="Times New Roman" pitchFamily="18" charset="0"/>
              </a:rPr>
              <a:t>尊重规律，以人为本</a:t>
            </a:r>
            <a:r>
              <a:rPr lang="zh-CN" altLang="en-US" sz="1850" dirty="0" smtClean="0">
                <a:solidFill>
                  <a:schemeClr val="tx1"/>
                </a:solidFill>
                <a:latin typeface="Times New Roman" pitchFamily="18" charset="0"/>
                <a:ea typeface="黑体" pitchFamily="49" charset="-122"/>
                <a:cs typeface="Times New Roman" pitchFamily="18" charset="0"/>
              </a:rPr>
              <a:t>。充分尊重基础研究的规律和特点，赋予项目负责人更大的人财物自主支配权，赋予依托单位资金管理使用自主权。</a:t>
            </a:r>
            <a:r>
              <a:rPr lang="en-US" altLang="zh-CN" sz="1850" dirty="0" smtClean="0">
                <a:solidFill>
                  <a:srgbClr val="0070C0"/>
                </a:solidFill>
                <a:latin typeface="Times New Roman" pitchFamily="18" charset="0"/>
                <a:ea typeface="黑体" pitchFamily="49" charset="-122"/>
                <a:cs typeface="Times New Roman" pitchFamily="18" charset="0"/>
              </a:rPr>
              <a:t>3</a:t>
            </a:r>
            <a:r>
              <a:rPr lang="zh-CN" altLang="en-US" sz="1850" dirty="0" smtClean="0">
                <a:solidFill>
                  <a:srgbClr val="0070C0"/>
                </a:solidFill>
                <a:latin typeface="Times New Roman" pitchFamily="18" charset="0"/>
                <a:ea typeface="黑体" pitchFamily="49" charset="-122"/>
                <a:cs typeface="Times New Roman" pitchFamily="18" charset="0"/>
              </a:rPr>
              <a:t>年期以下的项目一般不开展过程检查</a:t>
            </a:r>
            <a:r>
              <a:rPr lang="zh-CN" altLang="en-US" sz="1850" dirty="0" smtClean="0">
                <a:solidFill>
                  <a:schemeClr val="accent1">
                    <a:lumMod val="50000"/>
                  </a:schemeClr>
                </a:solidFill>
                <a:latin typeface="Times New Roman" pitchFamily="18" charset="0"/>
                <a:ea typeface="黑体" pitchFamily="49" charset="-122"/>
                <a:cs typeface="Times New Roman" pitchFamily="18" charset="0"/>
              </a:rPr>
              <a:t>，</a:t>
            </a:r>
            <a:r>
              <a:rPr lang="zh-CN" altLang="en-US" sz="1850" dirty="0" smtClean="0">
                <a:solidFill>
                  <a:srgbClr val="0070C0"/>
                </a:solidFill>
                <a:latin typeface="Times New Roman" pitchFamily="18" charset="0"/>
                <a:ea typeface="黑体" pitchFamily="49" charset="-122"/>
                <a:cs typeface="Times New Roman" pitchFamily="18" charset="0"/>
              </a:rPr>
              <a:t>对成本补偿类项目不开展资金监督检查</a:t>
            </a:r>
            <a:r>
              <a:rPr lang="zh-CN" altLang="en-US" sz="1850" dirty="0" smtClean="0">
                <a:solidFill>
                  <a:schemeClr val="accent1">
                    <a:lumMod val="50000"/>
                  </a:schemeClr>
                </a:solidFill>
                <a:latin typeface="Times New Roman" pitchFamily="18" charset="0"/>
                <a:ea typeface="黑体" pitchFamily="49" charset="-122"/>
                <a:cs typeface="Times New Roman" pitchFamily="18" charset="0"/>
              </a:rPr>
              <a:t>。</a:t>
            </a:r>
          </a:p>
          <a:p>
            <a:pPr>
              <a:buNone/>
            </a:pPr>
            <a:r>
              <a:rPr lang="en-US" altLang="zh-CN" sz="1850" dirty="0" smtClean="0">
                <a:solidFill>
                  <a:schemeClr val="accent1">
                    <a:lumMod val="50000"/>
                  </a:schemeClr>
                </a:solidFill>
                <a:latin typeface="Times New Roman" pitchFamily="18" charset="0"/>
                <a:ea typeface="黑体" pitchFamily="49" charset="-122"/>
                <a:cs typeface="Times New Roman" pitchFamily="18" charset="0"/>
              </a:rPr>
              <a:t>    ——</a:t>
            </a:r>
            <a:r>
              <a:rPr lang="zh-CN" altLang="en-US" sz="1850" dirty="0" smtClean="0">
                <a:solidFill>
                  <a:srgbClr val="FF0000"/>
                </a:solidFill>
                <a:latin typeface="Times New Roman" pitchFamily="18" charset="0"/>
                <a:ea typeface="黑体" pitchFamily="49" charset="-122"/>
                <a:cs typeface="Times New Roman" pitchFamily="18" charset="0"/>
              </a:rPr>
              <a:t>强化责任，规范管理</a:t>
            </a:r>
            <a:r>
              <a:rPr lang="zh-CN" altLang="en-US" sz="1850" dirty="0" smtClean="0">
                <a:solidFill>
                  <a:schemeClr val="accent1">
                    <a:lumMod val="50000"/>
                  </a:schemeClr>
                </a:solidFill>
                <a:latin typeface="Times New Roman" pitchFamily="18" charset="0"/>
                <a:ea typeface="黑体" pitchFamily="49" charset="-122"/>
                <a:cs typeface="Times New Roman" pitchFamily="18" charset="0"/>
              </a:rPr>
              <a:t>。</a:t>
            </a:r>
            <a:r>
              <a:rPr lang="zh-CN" altLang="en-US" sz="1850" dirty="0" smtClean="0">
                <a:solidFill>
                  <a:srgbClr val="0070C0"/>
                </a:solidFill>
                <a:latin typeface="Times New Roman" pitchFamily="18" charset="0"/>
                <a:ea typeface="黑体" pitchFamily="49" charset="-122"/>
                <a:cs typeface="Times New Roman" pitchFamily="18" charset="0"/>
              </a:rPr>
              <a:t>强化依托单位资金管理法人主体责任</a:t>
            </a:r>
            <a:r>
              <a:rPr lang="zh-CN" altLang="en-US" sz="1850" dirty="0" smtClean="0">
                <a:solidFill>
                  <a:schemeClr val="tx1"/>
                </a:solidFill>
                <a:latin typeface="Times New Roman" pitchFamily="18" charset="0"/>
                <a:ea typeface="黑体" pitchFamily="49" charset="-122"/>
                <a:cs typeface="Times New Roman" pitchFamily="18" charset="0"/>
              </a:rPr>
              <a:t>，加强制度建设，明确项目预算调剂、间接费用统筹使用、劳务费分配管理和结余资金使用权限；加强预算审核把关，规范财务支出行为，完善内部风险防控机制，保障资金使用安全规范有效；按照权责一致的要求，强化自我约束和自我规范。</a:t>
            </a:r>
          </a:p>
          <a:p>
            <a:pPr>
              <a:buNone/>
            </a:pPr>
            <a:r>
              <a:rPr lang="en-US" altLang="zh-CN" sz="1850" dirty="0" smtClean="0">
                <a:solidFill>
                  <a:schemeClr val="accent1">
                    <a:lumMod val="50000"/>
                  </a:schemeClr>
                </a:solidFill>
                <a:latin typeface="Times New Roman" pitchFamily="18" charset="0"/>
                <a:ea typeface="黑体" pitchFamily="49" charset="-122"/>
                <a:cs typeface="Times New Roman" pitchFamily="18" charset="0"/>
              </a:rPr>
              <a:t>    ——</a:t>
            </a:r>
            <a:r>
              <a:rPr lang="zh-CN" altLang="en-US" sz="1850" dirty="0" smtClean="0">
                <a:solidFill>
                  <a:srgbClr val="FF0000"/>
                </a:solidFill>
                <a:latin typeface="Times New Roman" pitchFamily="18" charset="0"/>
                <a:ea typeface="黑体" pitchFamily="49" charset="-122"/>
                <a:cs typeface="Times New Roman" pitchFamily="18" charset="0"/>
              </a:rPr>
              <a:t>以查促管，优化服务</a:t>
            </a:r>
            <a:r>
              <a:rPr lang="zh-CN" altLang="en-US" sz="1850" dirty="0" smtClean="0">
                <a:solidFill>
                  <a:schemeClr val="tx1"/>
                </a:solidFill>
                <a:latin typeface="Times New Roman" pitchFamily="18" charset="0"/>
                <a:ea typeface="黑体" pitchFamily="49" charset="-122"/>
                <a:cs typeface="Times New Roman" pitchFamily="18" charset="0"/>
              </a:rPr>
              <a:t>。在加强督查，狠抓落实，打通政策执行中的“堵点”，</a:t>
            </a:r>
            <a:r>
              <a:rPr lang="zh-CN" altLang="en-US" sz="1850" dirty="0" smtClean="0">
                <a:solidFill>
                  <a:srgbClr val="0070C0"/>
                </a:solidFill>
                <a:latin typeface="Times New Roman" pitchFamily="18" charset="0"/>
                <a:ea typeface="黑体" pitchFamily="49" charset="-122"/>
                <a:cs typeface="Times New Roman" pitchFamily="18" charset="0"/>
              </a:rPr>
              <a:t>增强科研人员改革的成就感和获得感</a:t>
            </a:r>
            <a:r>
              <a:rPr lang="zh-CN" altLang="en-US" sz="1850" dirty="0" smtClean="0">
                <a:solidFill>
                  <a:schemeClr val="tx1"/>
                </a:solidFill>
                <a:latin typeface="Times New Roman" pitchFamily="18" charset="0"/>
                <a:ea typeface="黑体" pitchFamily="49" charset="-122"/>
                <a:cs typeface="Times New Roman" pitchFamily="18" charset="0"/>
              </a:rPr>
              <a:t>的同时，</a:t>
            </a:r>
            <a:r>
              <a:rPr lang="zh-CN" altLang="en-US" sz="1850" dirty="0" smtClean="0">
                <a:solidFill>
                  <a:srgbClr val="0070C0"/>
                </a:solidFill>
                <a:latin typeface="Times New Roman" pitchFamily="18" charset="0"/>
                <a:ea typeface="黑体" pitchFamily="49" charset="-122"/>
                <a:cs typeface="Times New Roman" pitchFamily="18" charset="0"/>
              </a:rPr>
              <a:t>以监督检查为契机，深入开展调查研究</a:t>
            </a:r>
            <a:r>
              <a:rPr lang="zh-CN" altLang="en-US" sz="1850" dirty="0" smtClean="0">
                <a:solidFill>
                  <a:schemeClr val="tx1"/>
                </a:solidFill>
                <a:latin typeface="Times New Roman" pitchFamily="18" charset="0"/>
                <a:ea typeface="黑体" pitchFamily="49" charset="-122"/>
                <a:cs typeface="Times New Roman" pitchFamily="18" charset="0"/>
              </a:rPr>
              <a:t>，了解科学基金资助项目资金的管理和使用中面临的现实问题和困惑，不断完善监督检查工作机制和规章制度建设，更好服务广大科研人员。</a:t>
            </a:r>
            <a:endParaRPr lang="zh-CN" altLang="en-US" sz="1850" dirty="0">
              <a:solidFill>
                <a:schemeClr val="tx1"/>
              </a:solidFill>
              <a:latin typeface="Times New Roman" pitchFamily="18" charset="0"/>
              <a:ea typeface="黑体" pitchFamily="49" charset="-122"/>
              <a:cs typeface="Times New Roman" pitchFamily="18" charset="0"/>
            </a:endParaRPr>
          </a:p>
        </p:txBody>
      </p:sp>
      <p:sp>
        <p:nvSpPr>
          <p:cNvPr id="5" name="标题 2"/>
          <p:cNvSpPr>
            <a:spLocks noGrp="1"/>
          </p:cNvSpPr>
          <p:nvPr>
            <p:ph type="title"/>
            <p:custDataLst>
              <p:tags r:id="rId1"/>
            </p:custDataLst>
          </p:nvPr>
        </p:nvSpPr>
        <p:spPr>
          <a:xfrm>
            <a:off x="5357818" y="500042"/>
            <a:ext cx="1747572" cy="481256"/>
          </a:xfrm>
        </p:spPr>
        <p:txBody>
          <a:bodyPr/>
          <a:lstStyle/>
          <a:p>
            <a:r>
              <a:rPr lang="zh-CN" altLang="en-US" dirty="0" smtClean="0">
                <a:latin typeface="黑体" pitchFamily="49" charset="-122"/>
                <a:ea typeface="黑体" pitchFamily="49" charset="-122"/>
              </a:rPr>
              <a:t>资金监督</a:t>
            </a:r>
            <a:endParaRPr lang="zh-CN" altLang="zh-CN" dirty="0">
              <a:latin typeface="黑体" pitchFamily="49" charset="-122"/>
              <a:ea typeface="黑体" pitchFamily="49" charset="-122"/>
              <a:cs typeface="Arial Unicode MS"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500034" y="2094452"/>
            <a:ext cx="8181975" cy="4372518"/>
            <a:chOff x="546100" y="1322388"/>
            <a:chExt cx="8181975" cy="4372518"/>
          </a:xfrm>
        </p:grpSpPr>
        <p:sp>
          <p:nvSpPr>
            <p:cNvPr id="5" name="Rectangle 3"/>
            <p:cNvSpPr>
              <a:spLocks noChangeArrowheads="1"/>
            </p:cNvSpPr>
            <p:nvPr/>
          </p:nvSpPr>
          <p:spPr bwMode="auto">
            <a:xfrm>
              <a:off x="582613" y="5159375"/>
              <a:ext cx="8145462" cy="535531"/>
            </a:xfrm>
            <a:prstGeom prst="rect">
              <a:avLst/>
            </a:prstGeom>
            <a:noFill/>
            <a:ln w="9525" algn="ctr">
              <a:solidFill>
                <a:srgbClr val="FF0000"/>
              </a:solidFill>
              <a:prstDash val="dash"/>
              <a:miter lim="800000"/>
              <a:headEnd/>
              <a:tailEnd/>
            </a:ln>
          </p:spPr>
          <p:txBody>
            <a:bodyPr anchor="ctr">
              <a:spAutoFit/>
            </a:bodyPr>
            <a:lstStyle/>
            <a:p>
              <a:pPr>
                <a:lnSpc>
                  <a:spcPct val="120000"/>
                </a:lnSpc>
                <a:spcBef>
                  <a:spcPct val="20000"/>
                </a:spcBef>
                <a:buFontTx/>
                <a:buNone/>
                <a:defRPr/>
              </a:pPr>
              <a:r>
                <a:rPr lang="zh-CN" altLang="en-US" sz="2400" b="1" dirty="0" smtClean="0">
                  <a:solidFill>
                    <a:srgbClr val="CC0000"/>
                  </a:solidFill>
                  <a:effectLst>
                    <a:outerShdw blurRad="38100" dist="38100" dir="2700000" algn="tl">
                      <a:srgbClr val="C0C0C0"/>
                    </a:outerShdw>
                  </a:effectLst>
                  <a:latin typeface="黑体" pitchFamily="49" charset="-122"/>
                  <a:ea typeface="黑体" pitchFamily="49" charset="-122"/>
                </a:rPr>
                <a:t>四个注重：</a:t>
              </a:r>
              <a:r>
                <a:rPr lang="zh-CN" altLang="en-US" sz="2400" b="1" dirty="0" smtClean="0">
                  <a:solidFill>
                    <a:schemeClr val="tx1"/>
                  </a:solidFill>
                  <a:effectLst>
                    <a:outerShdw blurRad="38100" dist="38100" dir="2700000" algn="tl">
                      <a:srgbClr val="C0C0C0"/>
                    </a:outerShdw>
                  </a:effectLst>
                  <a:latin typeface="黑体" pitchFamily="49" charset="-122"/>
                  <a:ea typeface="黑体" pitchFamily="49" charset="-122"/>
                </a:rPr>
                <a:t>政策宣传  交换意见  结果分析  过程调研</a:t>
              </a:r>
              <a:endParaRPr lang="zh-CN" altLang="en-US" sz="2200" b="1" dirty="0">
                <a:solidFill>
                  <a:srgbClr val="0000CC"/>
                </a:solidFill>
                <a:latin typeface="黑体" pitchFamily="49" charset="-122"/>
                <a:ea typeface="黑体" pitchFamily="49" charset="-122"/>
              </a:endParaRPr>
            </a:p>
          </p:txBody>
        </p:sp>
        <p:sp>
          <p:nvSpPr>
            <p:cNvPr id="6" name="Text Box 14"/>
            <p:cNvSpPr txBox="1">
              <a:spLocks noChangeArrowheads="1"/>
            </p:cNvSpPr>
            <p:nvPr/>
          </p:nvSpPr>
          <p:spPr bwMode="auto">
            <a:xfrm>
              <a:off x="546100" y="1322388"/>
              <a:ext cx="8107363" cy="830997"/>
            </a:xfrm>
            <a:prstGeom prst="rect">
              <a:avLst/>
            </a:prstGeom>
            <a:noFill/>
            <a:ln w="3175" algn="ctr">
              <a:solidFill>
                <a:schemeClr val="accent1"/>
              </a:solidFill>
              <a:prstDash val="dash"/>
              <a:miter lim="800000"/>
              <a:headEnd/>
              <a:tailEnd/>
            </a:ln>
            <a:effectLst/>
          </p:spPr>
          <p:txBody>
            <a:bodyPr>
              <a:spAutoFit/>
            </a:bodyPr>
            <a:lstStyle/>
            <a:p>
              <a:pPr eaLnBrk="0" hangingPunct="0">
                <a:buFontTx/>
                <a:buNone/>
                <a:defRPr/>
              </a:pPr>
              <a:r>
                <a:rPr lang="zh-CN" altLang="en-US" sz="2400" b="1" dirty="0" smtClean="0">
                  <a:solidFill>
                    <a:srgbClr val="CC0000"/>
                  </a:solidFill>
                  <a:effectLst>
                    <a:outerShdw blurRad="38100" dist="38100" dir="2700000" algn="tl">
                      <a:srgbClr val="C0C0C0"/>
                    </a:outerShdw>
                  </a:effectLst>
                  <a:latin typeface="黑体" pitchFamily="49" charset="-122"/>
                  <a:ea typeface="黑体" pitchFamily="49" charset="-122"/>
                </a:rPr>
                <a:t>一个贯穿   </a:t>
              </a:r>
              <a:r>
                <a:rPr lang="zh-CN" altLang="en-US" sz="2400" b="1" dirty="0" smtClean="0">
                  <a:solidFill>
                    <a:schemeClr val="tx1"/>
                  </a:solidFill>
                  <a:effectLst>
                    <a:outerShdw blurRad="38100" dist="38100" dir="2700000" algn="tl">
                      <a:srgbClr val="C0C0C0"/>
                    </a:outerShdw>
                  </a:effectLst>
                  <a:latin typeface="黑体" pitchFamily="49" charset="-122"/>
                  <a:ea typeface="黑体" pitchFamily="49" charset="-122"/>
                </a:rPr>
                <a:t>在科学基金监督工作中贯穿科学基金文化</a:t>
              </a:r>
              <a:r>
                <a:rPr lang="en-US" altLang="zh-CN" sz="2400" b="1" dirty="0" smtClean="0">
                  <a:solidFill>
                    <a:schemeClr val="tx1"/>
                  </a:solidFill>
                  <a:effectLst>
                    <a:outerShdw blurRad="38100" dist="38100" dir="2700000" algn="tl">
                      <a:srgbClr val="C0C0C0"/>
                    </a:outerShdw>
                  </a:effectLst>
                  <a:latin typeface="黑体" pitchFamily="49" charset="-122"/>
                  <a:ea typeface="黑体" pitchFamily="49" charset="-122"/>
                </a:rPr>
                <a:t>——</a:t>
              </a:r>
              <a:r>
                <a:rPr lang="zh-CN" altLang="en-US" sz="2400" b="1" dirty="0" smtClean="0">
                  <a:solidFill>
                    <a:schemeClr val="tx1"/>
                  </a:solidFill>
                  <a:effectLst>
                    <a:outerShdw blurRad="38100" dist="38100" dir="2700000" algn="tl">
                      <a:srgbClr val="C0C0C0"/>
                    </a:outerShdw>
                  </a:effectLst>
                  <a:latin typeface="黑体" pitchFamily="49" charset="-122"/>
                  <a:ea typeface="黑体" pitchFamily="49" charset="-122"/>
                </a:rPr>
                <a:t>服务理念</a:t>
              </a:r>
              <a:endParaRPr lang="zh-CN" altLang="en-US" sz="2400" b="1" dirty="0">
                <a:solidFill>
                  <a:schemeClr val="tx1"/>
                </a:solidFill>
                <a:effectLst>
                  <a:outerShdw blurRad="38100" dist="38100" dir="2700000" algn="tl">
                    <a:srgbClr val="C0C0C0"/>
                  </a:outerShdw>
                </a:effectLst>
                <a:latin typeface="黑体" pitchFamily="49" charset="-122"/>
                <a:ea typeface="黑体" pitchFamily="49" charset="-122"/>
              </a:endParaRPr>
            </a:p>
          </p:txBody>
        </p:sp>
        <p:pic>
          <p:nvPicPr>
            <p:cNvPr id="7" name="Picture 4" descr="small wide blue gradient arrow"/>
            <p:cNvPicPr>
              <a:picLocks noChangeAspect="1" noChangeArrowheads="1"/>
            </p:cNvPicPr>
            <p:nvPr/>
          </p:nvPicPr>
          <p:blipFill>
            <a:blip r:embed="rId3" cstate="print"/>
            <a:srcRect/>
            <a:stretch>
              <a:fillRect/>
            </a:stretch>
          </p:blipFill>
          <p:spPr bwMode="auto">
            <a:xfrm>
              <a:off x="3875088" y="2505075"/>
              <a:ext cx="1368425" cy="576263"/>
            </a:xfrm>
            <a:prstGeom prst="rect">
              <a:avLst/>
            </a:prstGeom>
            <a:noFill/>
            <a:ln w="9525">
              <a:noFill/>
              <a:miter lim="800000"/>
              <a:headEnd/>
              <a:tailEnd/>
            </a:ln>
            <a:effectLst>
              <a:outerShdw dist="28398" dir="3806097" algn="ctr" rotWithShape="0">
                <a:srgbClr val="808080"/>
              </a:outerShdw>
            </a:effectLst>
          </p:spPr>
        </p:pic>
        <p:pic>
          <p:nvPicPr>
            <p:cNvPr id="8" name="Picture 7" descr="small wide blue gradient arrow"/>
            <p:cNvPicPr>
              <a:picLocks noChangeAspect="1" noChangeArrowheads="1"/>
            </p:cNvPicPr>
            <p:nvPr/>
          </p:nvPicPr>
          <p:blipFill>
            <a:blip r:embed="rId3" cstate="print"/>
            <a:srcRect/>
            <a:stretch>
              <a:fillRect/>
            </a:stretch>
          </p:blipFill>
          <p:spPr bwMode="auto">
            <a:xfrm>
              <a:off x="3903663" y="3398838"/>
              <a:ext cx="1368425" cy="576262"/>
            </a:xfrm>
            <a:prstGeom prst="rect">
              <a:avLst/>
            </a:prstGeom>
            <a:noFill/>
            <a:ln w="9525">
              <a:noFill/>
              <a:miter lim="800000"/>
              <a:headEnd/>
              <a:tailEnd/>
            </a:ln>
            <a:effectLst>
              <a:outerShdw dist="28398" dir="3806097" algn="ctr" rotWithShape="0">
                <a:srgbClr val="808080"/>
              </a:outerShdw>
            </a:effectLst>
          </p:spPr>
        </p:pic>
        <p:pic>
          <p:nvPicPr>
            <p:cNvPr id="9" name="Picture 9" descr="small wide blue gradient arrow"/>
            <p:cNvPicPr>
              <a:picLocks noChangeAspect="1" noChangeArrowheads="1"/>
            </p:cNvPicPr>
            <p:nvPr/>
          </p:nvPicPr>
          <p:blipFill>
            <a:blip r:embed="rId3" cstate="print"/>
            <a:srcRect/>
            <a:stretch>
              <a:fillRect/>
            </a:stretch>
          </p:blipFill>
          <p:spPr bwMode="auto">
            <a:xfrm>
              <a:off x="3910013" y="4211638"/>
              <a:ext cx="1368425" cy="576262"/>
            </a:xfrm>
            <a:prstGeom prst="rect">
              <a:avLst/>
            </a:prstGeom>
            <a:noFill/>
            <a:ln w="9525">
              <a:noFill/>
              <a:miter lim="800000"/>
              <a:headEnd/>
              <a:tailEnd/>
            </a:ln>
            <a:effectLst>
              <a:outerShdw dist="28398" dir="3806097" algn="ctr" rotWithShape="0">
                <a:srgbClr val="808080"/>
              </a:outerShdw>
            </a:effectLst>
          </p:spPr>
        </p:pic>
        <p:sp>
          <p:nvSpPr>
            <p:cNvPr id="10" name="AutoShape 12"/>
            <p:cNvSpPr>
              <a:spLocks noChangeArrowheads="1"/>
            </p:cNvSpPr>
            <p:nvPr/>
          </p:nvSpPr>
          <p:spPr bwMode="auto">
            <a:xfrm>
              <a:off x="1993900" y="2493963"/>
              <a:ext cx="2032000" cy="603250"/>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a:solidFill>
                    <a:srgbClr val="000066"/>
                  </a:solidFill>
                  <a:latin typeface="黑体" pitchFamily="49" charset="-122"/>
                  <a:ea typeface="黑体" pitchFamily="49" charset="-122"/>
                </a:rPr>
                <a:t>监督检查者</a:t>
              </a:r>
            </a:p>
          </p:txBody>
        </p:sp>
        <p:sp>
          <p:nvSpPr>
            <p:cNvPr id="11" name="AutoShape 12"/>
            <p:cNvSpPr>
              <a:spLocks noChangeArrowheads="1"/>
            </p:cNvSpPr>
            <p:nvPr/>
          </p:nvSpPr>
          <p:spPr bwMode="auto">
            <a:xfrm>
              <a:off x="2024063" y="3341688"/>
              <a:ext cx="2032000" cy="603250"/>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a:solidFill>
                    <a:srgbClr val="000066"/>
                  </a:solidFill>
                  <a:latin typeface="黑体" pitchFamily="49" charset="-122"/>
                  <a:ea typeface="黑体" pitchFamily="49" charset="-122"/>
                </a:rPr>
                <a:t>监督</a:t>
              </a:r>
              <a:r>
                <a:rPr lang="zh-CN" altLang="en-US" sz="2400" b="1" dirty="0" smtClean="0">
                  <a:solidFill>
                    <a:srgbClr val="000066"/>
                  </a:solidFill>
                  <a:latin typeface="黑体" pitchFamily="49" charset="-122"/>
                  <a:ea typeface="黑体" pitchFamily="49" charset="-122"/>
                </a:rPr>
                <a:t>式检查</a:t>
              </a:r>
              <a:endParaRPr lang="zh-CN" altLang="en-US" sz="2400" b="1" dirty="0">
                <a:solidFill>
                  <a:srgbClr val="000066"/>
                </a:solidFill>
                <a:latin typeface="黑体" pitchFamily="49" charset="-122"/>
                <a:ea typeface="黑体" pitchFamily="49" charset="-122"/>
              </a:endParaRPr>
            </a:p>
          </p:txBody>
        </p:sp>
        <p:sp>
          <p:nvSpPr>
            <p:cNvPr id="12" name="AutoShape 12"/>
            <p:cNvSpPr>
              <a:spLocks noChangeArrowheads="1"/>
            </p:cNvSpPr>
            <p:nvPr/>
          </p:nvSpPr>
          <p:spPr bwMode="auto">
            <a:xfrm>
              <a:off x="1979613" y="4202113"/>
              <a:ext cx="2103437" cy="603250"/>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smtClean="0">
                  <a:solidFill>
                    <a:srgbClr val="000066"/>
                  </a:solidFill>
                  <a:latin typeface="黑体" pitchFamily="49" charset="-122"/>
                  <a:ea typeface="黑体" pitchFamily="49" charset="-122"/>
                </a:rPr>
                <a:t>资金检查</a:t>
              </a:r>
              <a:endParaRPr lang="zh-CN" altLang="en-US" sz="2400" b="1" dirty="0">
                <a:solidFill>
                  <a:srgbClr val="000066"/>
                </a:solidFill>
                <a:latin typeface="黑体" pitchFamily="49" charset="-122"/>
                <a:ea typeface="黑体" pitchFamily="49" charset="-122"/>
              </a:endParaRPr>
            </a:p>
          </p:txBody>
        </p:sp>
        <p:sp>
          <p:nvSpPr>
            <p:cNvPr id="13" name="AutoShape 12"/>
            <p:cNvSpPr>
              <a:spLocks noChangeArrowheads="1"/>
            </p:cNvSpPr>
            <p:nvPr/>
          </p:nvSpPr>
          <p:spPr bwMode="auto">
            <a:xfrm>
              <a:off x="5256213" y="2492375"/>
              <a:ext cx="3246437" cy="560388"/>
            </a:xfrm>
            <a:prstGeom prst="roundRect">
              <a:avLst>
                <a:gd name="adj" fmla="val 15815"/>
              </a:avLst>
            </a:prstGeom>
            <a:solidFill>
              <a:srgbClr val="99FF66">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a:solidFill>
                    <a:srgbClr val="000066"/>
                  </a:solidFill>
                  <a:latin typeface="黑体" pitchFamily="49" charset="-122"/>
                  <a:ea typeface="黑体" pitchFamily="49" charset="-122"/>
                </a:rPr>
                <a:t>咨询顾问</a:t>
              </a:r>
              <a:r>
                <a:rPr lang="en-US" altLang="zh-CN" sz="2400" b="1" dirty="0">
                  <a:solidFill>
                    <a:srgbClr val="000066"/>
                  </a:solidFill>
                  <a:latin typeface="黑体" pitchFamily="49" charset="-122"/>
                  <a:ea typeface="黑体" pitchFamily="49" charset="-122"/>
                </a:rPr>
                <a:t>/</a:t>
              </a:r>
              <a:r>
                <a:rPr lang="zh-CN" altLang="en-US" sz="2400" b="1" dirty="0">
                  <a:solidFill>
                    <a:srgbClr val="000066"/>
                  </a:solidFill>
                  <a:latin typeface="黑体" pitchFamily="49" charset="-122"/>
                  <a:ea typeface="黑体" pitchFamily="49" charset="-122"/>
                </a:rPr>
                <a:t>工作帮手</a:t>
              </a:r>
            </a:p>
          </p:txBody>
        </p:sp>
        <p:sp>
          <p:nvSpPr>
            <p:cNvPr id="14" name="AutoShape 12"/>
            <p:cNvSpPr>
              <a:spLocks noChangeArrowheads="1"/>
            </p:cNvSpPr>
            <p:nvPr/>
          </p:nvSpPr>
          <p:spPr bwMode="auto">
            <a:xfrm>
              <a:off x="5272088" y="4222750"/>
              <a:ext cx="3246437" cy="519113"/>
            </a:xfrm>
            <a:prstGeom prst="roundRect">
              <a:avLst>
                <a:gd name="adj" fmla="val 15815"/>
              </a:avLst>
            </a:prstGeom>
            <a:solidFill>
              <a:srgbClr val="99FF66">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a:solidFill>
                    <a:srgbClr val="000066"/>
                  </a:solidFill>
                  <a:latin typeface="黑体" pitchFamily="49" charset="-122"/>
                  <a:ea typeface="黑体" pitchFamily="49" charset="-122"/>
                </a:rPr>
                <a:t>注</a:t>
              </a:r>
              <a:r>
                <a:rPr lang="zh-CN" altLang="en-US" sz="2400" b="1" dirty="0" smtClean="0">
                  <a:solidFill>
                    <a:srgbClr val="000066"/>
                  </a:solidFill>
                  <a:latin typeface="黑体" pitchFamily="49" charset="-122"/>
                  <a:ea typeface="黑体" pitchFamily="49" charset="-122"/>
                </a:rPr>
                <a:t>重</a:t>
              </a:r>
              <a:r>
                <a:rPr lang="zh-CN" altLang="en-US" sz="2400" b="1" dirty="0">
                  <a:solidFill>
                    <a:srgbClr val="000066"/>
                  </a:solidFill>
                  <a:latin typeface="黑体" pitchFamily="49" charset="-122"/>
                  <a:ea typeface="黑体" pitchFamily="49" charset="-122"/>
                </a:rPr>
                <a:t>政策调研</a:t>
              </a:r>
            </a:p>
          </p:txBody>
        </p:sp>
        <p:sp>
          <p:nvSpPr>
            <p:cNvPr id="15" name="AutoShape 12"/>
            <p:cNvSpPr>
              <a:spLocks noChangeArrowheads="1"/>
            </p:cNvSpPr>
            <p:nvPr/>
          </p:nvSpPr>
          <p:spPr bwMode="auto">
            <a:xfrm>
              <a:off x="5302250" y="3397250"/>
              <a:ext cx="3246438" cy="501650"/>
            </a:xfrm>
            <a:prstGeom prst="roundRect">
              <a:avLst>
                <a:gd name="adj" fmla="val 15815"/>
              </a:avLst>
            </a:prstGeom>
            <a:solidFill>
              <a:srgbClr val="99FF66">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a:solidFill>
                    <a:srgbClr val="000066"/>
                  </a:solidFill>
                  <a:latin typeface="黑体" pitchFamily="49" charset="-122"/>
                  <a:ea typeface="黑体" pitchFamily="49" charset="-122"/>
                </a:rPr>
                <a:t>参与</a:t>
              </a:r>
              <a:r>
                <a:rPr lang="zh-CN" altLang="en-US" sz="2400" b="1" dirty="0" smtClean="0">
                  <a:solidFill>
                    <a:srgbClr val="000066"/>
                  </a:solidFill>
                  <a:latin typeface="黑体" pitchFamily="49" charset="-122"/>
                  <a:ea typeface="黑体" pitchFamily="49" charset="-122"/>
                </a:rPr>
                <a:t>式检查</a:t>
              </a:r>
              <a:endParaRPr lang="zh-CN" altLang="en-US" sz="2400" b="1" dirty="0">
                <a:solidFill>
                  <a:srgbClr val="000066"/>
                </a:solidFill>
                <a:latin typeface="黑体" pitchFamily="49" charset="-122"/>
                <a:ea typeface="黑体" pitchFamily="49" charset="-122"/>
              </a:endParaRPr>
            </a:p>
          </p:txBody>
        </p:sp>
        <p:sp>
          <p:nvSpPr>
            <p:cNvPr id="16" name="AutoShape 142"/>
            <p:cNvSpPr>
              <a:spLocks noChangeArrowheads="1"/>
            </p:cNvSpPr>
            <p:nvPr/>
          </p:nvSpPr>
          <p:spPr bwMode="auto">
            <a:xfrm>
              <a:off x="893763" y="2728913"/>
              <a:ext cx="566737" cy="2019300"/>
            </a:xfrm>
            <a:prstGeom prst="roundRect">
              <a:avLst>
                <a:gd name="adj" fmla="val 28813"/>
              </a:avLst>
            </a:prstGeom>
            <a:gradFill rotWithShape="1">
              <a:gsLst>
                <a:gs pos="0">
                  <a:schemeClr val="accent2">
                    <a:lumMod val="40000"/>
                    <a:lumOff val="60000"/>
                  </a:schemeClr>
                </a:gs>
                <a:gs pos="100000">
                  <a:srgbClr val="FFCC66">
                    <a:gamma/>
                    <a:shade val="46275"/>
                    <a:invGamma/>
                  </a:srgbClr>
                </a:gs>
              </a:gsLst>
              <a:lin ang="5400000" scaled="1"/>
            </a:gradFill>
            <a:ln w="9525" algn="ctr">
              <a:round/>
              <a:headEnd/>
              <a:tailEnd/>
            </a:ln>
            <a:effectLst/>
            <a:scene3d>
              <a:camera prst="legacyObliqueBottomRight"/>
              <a:lightRig rig="legacyNormal2" dir="t"/>
            </a:scene3d>
            <a:sp3d extrusionH="74600" prstMaterial="legacyMetal">
              <a:bevelT w="13500" h="13500" prst="angle"/>
              <a:bevelB w="13500" h="13500" prst="angle"/>
              <a:extrusionClr>
                <a:srgbClr val="FFCC66"/>
              </a:extrusionClr>
            </a:sp3d>
          </p:spPr>
          <p:txBody>
            <a:bodyPr wrap="none" anchor="ctr">
              <a:flatTx/>
            </a:bodyPr>
            <a:lstStyle/>
            <a:p>
              <a:pPr>
                <a:defRPr/>
              </a:pPr>
              <a:r>
                <a:rPr lang="zh-CN" altLang="en-US" sz="2400" b="1" dirty="0">
                  <a:solidFill>
                    <a:srgbClr val="FF0000"/>
                  </a:solidFill>
                  <a:effectLst>
                    <a:outerShdw blurRad="38100" dist="38100" dir="2700000" algn="tl">
                      <a:srgbClr val="000000"/>
                    </a:outerShdw>
                  </a:effectLst>
                  <a:latin typeface="黑体" pitchFamily="49" charset="-122"/>
                  <a:ea typeface="黑体" pitchFamily="49" charset="-122"/>
                </a:rPr>
                <a:t>三</a:t>
              </a:r>
              <a:endParaRPr lang="en-US" altLang="zh-CN" sz="2400" b="1" dirty="0">
                <a:solidFill>
                  <a:srgbClr val="FF0000"/>
                </a:solidFill>
                <a:effectLst>
                  <a:outerShdw blurRad="38100" dist="38100" dir="2700000" algn="tl">
                    <a:srgbClr val="000000"/>
                  </a:outerShdw>
                </a:effectLst>
                <a:latin typeface="黑体" pitchFamily="49" charset="-122"/>
                <a:ea typeface="黑体" pitchFamily="49" charset="-122"/>
              </a:endParaRPr>
            </a:p>
            <a:p>
              <a:pPr>
                <a:defRPr/>
              </a:pPr>
              <a:r>
                <a:rPr lang="zh-CN" altLang="en-US" sz="2400" b="1" dirty="0">
                  <a:solidFill>
                    <a:srgbClr val="FF0000"/>
                  </a:solidFill>
                  <a:effectLst>
                    <a:outerShdw blurRad="38100" dist="38100" dir="2700000" algn="tl">
                      <a:srgbClr val="000000"/>
                    </a:outerShdw>
                  </a:effectLst>
                  <a:latin typeface="黑体" pitchFamily="49" charset="-122"/>
                  <a:ea typeface="黑体" pitchFamily="49" charset="-122"/>
                </a:rPr>
                <a:t>个</a:t>
              </a:r>
              <a:endParaRPr lang="en-US" altLang="zh-CN" sz="2400" b="1" dirty="0">
                <a:solidFill>
                  <a:srgbClr val="FF0000"/>
                </a:solidFill>
                <a:effectLst>
                  <a:outerShdw blurRad="38100" dist="38100" dir="2700000" algn="tl">
                    <a:srgbClr val="000000"/>
                  </a:outerShdw>
                </a:effectLst>
                <a:latin typeface="黑体" pitchFamily="49" charset="-122"/>
                <a:ea typeface="黑体" pitchFamily="49" charset="-122"/>
              </a:endParaRPr>
            </a:p>
            <a:p>
              <a:pPr>
                <a:defRPr/>
              </a:pPr>
              <a:r>
                <a:rPr lang="zh-CN" altLang="en-US" sz="2400" b="1" dirty="0" smtClean="0">
                  <a:solidFill>
                    <a:srgbClr val="FF0000"/>
                  </a:solidFill>
                  <a:effectLst>
                    <a:outerShdw blurRad="38100" dist="38100" dir="2700000" algn="tl">
                      <a:srgbClr val="000000"/>
                    </a:outerShdw>
                  </a:effectLst>
                  <a:latin typeface="黑体" pitchFamily="49" charset="-122"/>
                  <a:ea typeface="黑体" pitchFamily="49" charset="-122"/>
                </a:rPr>
                <a:t>协</a:t>
              </a:r>
              <a:endParaRPr lang="en-US" altLang="zh-CN" sz="2400" b="1" dirty="0" smtClean="0">
                <a:solidFill>
                  <a:srgbClr val="FF0000"/>
                </a:solidFill>
                <a:effectLst>
                  <a:outerShdw blurRad="38100" dist="38100" dir="2700000" algn="tl">
                    <a:srgbClr val="000000"/>
                  </a:outerShdw>
                </a:effectLst>
                <a:latin typeface="黑体" pitchFamily="49" charset="-122"/>
                <a:ea typeface="黑体" pitchFamily="49" charset="-122"/>
              </a:endParaRPr>
            </a:p>
            <a:p>
              <a:pPr>
                <a:defRPr/>
              </a:pPr>
              <a:r>
                <a:rPr lang="zh-CN" altLang="en-US" sz="2400" b="1" dirty="0" smtClean="0">
                  <a:solidFill>
                    <a:srgbClr val="FF0000"/>
                  </a:solidFill>
                  <a:effectLst>
                    <a:outerShdw blurRad="38100" dist="38100" dir="2700000" algn="tl">
                      <a:srgbClr val="000000"/>
                    </a:outerShdw>
                  </a:effectLst>
                  <a:latin typeface="黑体" pitchFamily="49" charset="-122"/>
                  <a:ea typeface="黑体" pitchFamily="49" charset="-122"/>
                </a:rPr>
                <a:t>调</a:t>
              </a:r>
              <a:endParaRPr lang="zh-CN" altLang="en-US" sz="2400" b="1" dirty="0">
                <a:solidFill>
                  <a:srgbClr val="FF0000"/>
                </a:solidFill>
                <a:effectLst>
                  <a:outerShdw blurRad="38100" dist="38100" dir="2700000" algn="tl">
                    <a:srgbClr val="000000"/>
                  </a:outerShdw>
                </a:effectLst>
                <a:latin typeface="黑体" pitchFamily="49" charset="-122"/>
                <a:ea typeface="黑体" pitchFamily="49" charset="-122"/>
              </a:endParaRPr>
            </a:p>
          </p:txBody>
        </p:sp>
      </p:grpSp>
      <p:sp>
        <p:nvSpPr>
          <p:cNvPr id="18" name="标题 2"/>
          <p:cNvSpPr>
            <a:spLocks noGrp="1"/>
          </p:cNvSpPr>
          <p:nvPr>
            <p:ph type="title"/>
            <p:custDataLst>
              <p:tags r:id="rId1"/>
            </p:custDataLst>
          </p:nvPr>
        </p:nvSpPr>
        <p:spPr>
          <a:xfrm>
            <a:off x="681288" y="1214422"/>
            <a:ext cx="1747572" cy="481256"/>
          </a:xfrm>
        </p:spPr>
        <p:txBody>
          <a:bodyPr/>
          <a:lstStyle/>
          <a:p>
            <a:r>
              <a:rPr lang="zh-CN" altLang="en-US" dirty="0" smtClean="0">
                <a:latin typeface="黑体" pitchFamily="49" charset="-122"/>
                <a:ea typeface="黑体" pitchFamily="49" charset="-122"/>
              </a:rPr>
              <a:t>资金监督</a:t>
            </a:r>
            <a:endParaRPr lang="zh-CN" altLang="zh-CN" dirty="0">
              <a:latin typeface="黑体" pitchFamily="49" charset="-122"/>
              <a:ea typeface="黑体" pitchFamily="49" charset="-122"/>
              <a:cs typeface="Arial Unicode MS"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928802"/>
            <a:ext cx="3929090" cy="3946190"/>
          </a:xfrm>
        </p:spPr>
        <p:txBody>
          <a:bodyPr/>
          <a:lstStyle/>
          <a:p>
            <a:pPr marL="0" indent="0">
              <a:lnSpc>
                <a:spcPct val="130000"/>
              </a:lnSpc>
              <a:spcBef>
                <a:spcPts val="0"/>
              </a:spcBef>
              <a:spcAft>
                <a:spcPts val="0"/>
              </a:spcAft>
              <a:buNone/>
            </a:pPr>
            <a:r>
              <a:rPr lang="en-US" altLang="en-US" sz="2400" dirty="0" smtClean="0">
                <a:solidFill>
                  <a:srgbClr val="000066"/>
                </a:solidFill>
                <a:latin typeface="Times New Roman" pitchFamily="18" charset="0"/>
                <a:ea typeface="黑体" pitchFamily="49" charset="-122"/>
                <a:cs typeface="Times New Roman" pitchFamily="18" charset="0"/>
              </a:rPr>
              <a:t>    1999-</a:t>
            </a:r>
            <a:r>
              <a:rPr lang="en-US" altLang="zh-CN" sz="2400" dirty="0" smtClean="0">
                <a:solidFill>
                  <a:srgbClr val="000066"/>
                </a:solidFill>
                <a:latin typeface="Times New Roman" pitchFamily="18" charset="0"/>
                <a:ea typeface="黑体" pitchFamily="49" charset="-122"/>
                <a:cs typeface="Times New Roman" pitchFamily="18" charset="0"/>
              </a:rPr>
              <a:t>2019</a:t>
            </a:r>
            <a:r>
              <a:rPr lang="zh-CN" altLang="en-US" sz="2400" dirty="0" smtClean="0">
                <a:solidFill>
                  <a:srgbClr val="000066"/>
                </a:solidFill>
                <a:latin typeface="Times New Roman" pitchFamily="18" charset="0"/>
                <a:ea typeface="黑体" pitchFamily="49" charset="-122"/>
                <a:cs typeface="Times New Roman" pitchFamily="18" charset="0"/>
              </a:rPr>
              <a:t>年，</a:t>
            </a:r>
            <a:r>
              <a:rPr lang="en-US" altLang="en-US" sz="2400" dirty="0" smtClean="0">
                <a:solidFill>
                  <a:srgbClr val="000066"/>
                </a:solidFill>
                <a:latin typeface="Times New Roman" pitchFamily="18" charset="0"/>
                <a:ea typeface="黑体" pitchFamily="49" charset="-122"/>
                <a:cs typeface="Times New Roman" pitchFamily="18" charset="0"/>
              </a:rPr>
              <a:t>20</a:t>
            </a:r>
            <a:r>
              <a:rPr lang="zh-CN" altLang="en-US" sz="2400" dirty="0" smtClean="0">
                <a:solidFill>
                  <a:srgbClr val="000066"/>
                </a:solidFill>
                <a:latin typeface="Times New Roman" pitchFamily="18" charset="0"/>
                <a:ea typeface="黑体" pitchFamily="49" charset="-122"/>
                <a:cs typeface="Times New Roman" pitchFamily="18" charset="0"/>
              </a:rPr>
              <a:t>年间共开展</a:t>
            </a:r>
            <a:r>
              <a:rPr lang="en-US" altLang="en-US" sz="2400" dirty="0" smtClean="0">
                <a:solidFill>
                  <a:srgbClr val="A50021"/>
                </a:solidFill>
                <a:latin typeface="Times New Roman" pitchFamily="18" charset="0"/>
                <a:ea typeface="黑体" pitchFamily="49" charset="-122"/>
                <a:cs typeface="Times New Roman" pitchFamily="18" charset="0"/>
              </a:rPr>
              <a:t>17</a:t>
            </a:r>
            <a:r>
              <a:rPr lang="zh-CN" altLang="en-US" sz="2400" dirty="0" smtClean="0">
                <a:solidFill>
                  <a:srgbClr val="000066"/>
                </a:solidFill>
                <a:latin typeface="Times New Roman" pitchFamily="18" charset="0"/>
                <a:ea typeface="黑体" pitchFamily="49" charset="-122"/>
                <a:cs typeface="Times New Roman" pitchFamily="18" charset="0"/>
              </a:rPr>
              <a:t>次监督检查，涉及</a:t>
            </a:r>
            <a:r>
              <a:rPr lang="en-US" altLang="en-US" sz="2400" dirty="0" smtClean="0">
                <a:solidFill>
                  <a:srgbClr val="C00000"/>
                </a:solidFill>
                <a:latin typeface="Times New Roman" pitchFamily="18" charset="0"/>
                <a:ea typeface="黑体" pitchFamily="49" charset="-122"/>
                <a:cs typeface="Times New Roman" pitchFamily="18" charset="0"/>
              </a:rPr>
              <a:t>457</a:t>
            </a:r>
            <a:r>
              <a:rPr lang="zh-CN" altLang="en-US" sz="2400" dirty="0" smtClean="0">
                <a:solidFill>
                  <a:srgbClr val="000066"/>
                </a:solidFill>
                <a:latin typeface="Times New Roman" pitchFamily="18" charset="0"/>
                <a:ea typeface="黑体" pitchFamily="49" charset="-122"/>
                <a:cs typeface="Times New Roman" pitchFamily="18" charset="0"/>
              </a:rPr>
              <a:t>个（次）依托单位和</a:t>
            </a:r>
            <a:r>
              <a:rPr lang="en-US" altLang="en-US" sz="2400" dirty="0" smtClean="0">
                <a:solidFill>
                  <a:srgbClr val="C00000"/>
                </a:solidFill>
                <a:latin typeface="Times New Roman" pitchFamily="18" charset="0"/>
                <a:ea typeface="黑体" pitchFamily="49" charset="-122"/>
                <a:cs typeface="Times New Roman" pitchFamily="18" charset="0"/>
              </a:rPr>
              <a:t>5700</a:t>
            </a:r>
            <a:r>
              <a:rPr lang="zh-CN" altLang="en-US" sz="2400" dirty="0" smtClean="0">
                <a:solidFill>
                  <a:srgbClr val="000066"/>
                </a:solidFill>
                <a:latin typeface="Times New Roman" pitchFamily="18" charset="0"/>
                <a:ea typeface="黑体" pitchFamily="49" charset="-122"/>
                <a:cs typeface="Times New Roman" pitchFamily="18" charset="0"/>
              </a:rPr>
              <a:t>个项目，检查资金约</a:t>
            </a:r>
            <a:r>
              <a:rPr lang="en-US" altLang="en-US" sz="2400" dirty="0" smtClean="0">
                <a:solidFill>
                  <a:srgbClr val="C00000"/>
                </a:solidFill>
                <a:latin typeface="Times New Roman" pitchFamily="18" charset="0"/>
                <a:ea typeface="黑体" pitchFamily="49" charset="-122"/>
                <a:cs typeface="Times New Roman" pitchFamily="18" charset="0"/>
              </a:rPr>
              <a:t>43.18</a:t>
            </a:r>
            <a:r>
              <a:rPr lang="zh-CN" altLang="en-US" sz="2400" dirty="0" smtClean="0">
                <a:solidFill>
                  <a:srgbClr val="000066"/>
                </a:solidFill>
                <a:latin typeface="Times New Roman" pitchFamily="18" charset="0"/>
                <a:ea typeface="黑体" pitchFamily="49" charset="-122"/>
                <a:cs typeface="Times New Roman" pitchFamily="18" charset="0"/>
              </a:rPr>
              <a:t>亿元。目前有新疆、西藏、云南、海南、贵州等五省（自治区）尚未开展监督检查。</a:t>
            </a:r>
            <a:endParaRPr lang="en-US" altLang="zh-CN" sz="2400" dirty="0" smtClean="0">
              <a:solidFill>
                <a:srgbClr val="000066"/>
              </a:solidFill>
              <a:latin typeface="Times New Roman" pitchFamily="18" charset="0"/>
              <a:ea typeface="黑体" pitchFamily="49" charset="-122"/>
              <a:cs typeface="Times New Roman" pitchFamily="18" charset="0"/>
            </a:endParaRPr>
          </a:p>
        </p:txBody>
      </p:sp>
      <p:grpSp>
        <p:nvGrpSpPr>
          <p:cNvPr id="4" name="组合 4"/>
          <p:cNvGrpSpPr/>
          <p:nvPr/>
        </p:nvGrpSpPr>
        <p:grpSpPr>
          <a:xfrm>
            <a:off x="4357686" y="1785926"/>
            <a:ext cx="4572032" cy="3737419"/>
            <a:chOff x="4238601" y="-684028"/>
            <a:chExt cx="6858048" cy="6054485"/>
          </a:xfrm>
        </p:grpSpPr>
        <p:sp>
          <p:nvSpPr>
            <p:cNvPr id="6" name="xizang"/>
            <p:cNvSpPr>
              <a:spLocks/>
            </p:cNvSpPr>
            <p:nvPr/>
          </p:nvSpPr>
          <p:spPr bwMode="auto">
            <a:xfrm>
              <a:off x="4554339" y="2260221"/>
              <a:ext cx="2677212" cy="1451512"/>
            </a:xfrm>
            <a:custGeom>
              <a:avLst/>
              <a:gdLst>
                <a:gd name="T0" fmla="*/ 2147483647 w 6741"/>
                <a:gd name="T1" fmla="*/ 2147483647 h 3555"/>
                <a:gd name="T2" fmla="*/ 2147483647 w 6741"/>
                <a:gd name="T3" fmla="*/ 2147483647 h 3555"/>
                <a:gd name="T4" fmla="*/ 2147483647 w 6741"/>
                <a:gd name="T5" fmla="*/ 2147483647 h 3555"/>
                <a:gd name="T6" fmla="*/ 2147483647 w 6741"/>
                <a:gd name="T7" fmla="*/ 2147483647 h 3555"/>
                <a:gd name="T8" fmla="*/ 2147483647 w 6741"/>
                <a:gd name="T9" fmla="*/ 2147483647 h 3555"/>
                <a:gd name="T10" fmla="*/ 2147483647 w 6741"/>
                <a:gd name="T11" fmla="*/ 2147483647 h 3555"/>
                <a:gd name="T12" fmla="*/ 0 w 6741"/>
                <a:gd name="T13" fmla="*/ 2147483647 h 3555"/>
                <a:gd name="T14" fmla="*/ 2147483647 w 6741"/>
                <a:gd name="T15" fmla="*/ 2147483647 h 3555"/>
                <a:gd name="T16" fmla="*/ 2147483647 w 6741"/>
                <a:gd name="T17" fmla="*/ 2147483647 h 3555"/>
                <a:gd name="T18" fmla="*/ 2147483647 w 6741"/>
                <a:gd name="T19" fmla="*/ 2147483647 h 3555"/>
                <a:gd name="T20" fmla="*/ 2147483647 w 6741"/>
                <a:gd name="T21" fmla="*/ 2147483647 h 3555"/>
                <a:gd name="T22" fmla="*/ 2147483647 w 6741"/>
                <a:gd name="T23" fmla="*/ 2147483647 h 3555"/>
                <a:gd name="T24" fmla="*/ 2147483647 w 6741"/>
                <a:gd name="T25" fmla="*/ 2147483647 h 3555"/>
                <a:gd name="T26" fmla="*/ 2147483647 w 6741"/>
                <a:gd name="T27" fmla="*/ 2147483647 h 3555"/>
                <a:gd name="T28" fmla="*/ 2147483647 w 6741"/>
                <a:gd name="T29" fmla="*/ 2147483647 h 3555"/>
                <a:gd name="T30" fmla="*/ 2147483647 w 6741"/>
                <a:gd name="T31" fmla="*/ 2147483647 h 3555"/>
                <a:gd name="T32" fmla="*/ 2147483647 w 6741"/>
                <a:gd name="T33" fmla="*/ 2147483647 h 3555"/>
                <a:gd name="T34" fmla="*/ 2147483647 w 6741"/>
                <a:gd name="T35" fmla="*/ 2147483647 h 3555"/>
                <a:gd name="T36" fmla="*/ 2147483647 w 6741"/>
                <a:gd name="T37" fmla="*/ 2147483647 h 3555"/>
                <a:gd name="T38" fmla="*/ 2147483647 w 6741"/>
                <a:gd name="T39" fmla="*/ 2147483647 h 3555"/>
                <a:gd name="T40" fmla="*/ 2147483647 w 6741"/>
                <a:gd name="T41" fmla="*/ 2147483647 h 3555"/>
                <a:gd name="T42" fmla="*/ 2147483647 w 6741"/>
                <a:gd name="T43" fmla="*/ 2147483647 h 3555"/>
                <a:gd name="T44" fmla="*/ 2147483647 w 6741"/>
                <a:gd name="T45" fmla="*/ 2147483647 h 3555"/>
                <a:gd name="T46" fmla="*/ 2147483647 w 6741"/>
                <a:gd name="T47" fmla="*/ 2147483647 h 3555"/>
                <a:gd name="T48" fmla="*/ 2147483647 w 6741"/>
                <a:gd name="T49" fmla="*/ 2147483647 h 3555"/>
                <a:gd name="T50" fmla="*/ 2147483647 w 6741"/>
                <a:gd name="T51" fmla="*/ 2147483647 h 3555"/>
                <a:gd name="T52" fmla="*/ 2147483647 w 6741"/>
                <a:gd name="T53" fmla="*/ 2147483647 h 3555"/>
                <a:gd name="T54" fmla="*/ 2147483647 w 6741"/>
                <a:gd name="T55" fmla="*/ 2147483647 h 3555"/>
                <a:gd name="T56" fmla="*/ 2147483647 w 6741"/>
                <a:gd name="T57" fmla="*/ 2147483647 h 3555"/>
                <a:gd name="T58" fmla="*/ 2147483647 w 6741"/>
                <a:gd name="T59" fmla="*/ 2147483647 h 3555"/>
                <a:gd name="T60" fmla="*/ 2147483647 w 6741"/>
                <a:gd name="T61" fmla="*/ 2147483647 h 3555"/>
                <a:gd name="T62" fmla="*/ 2147483647 w 6741"/>
                <a:gd name="T63" fmla="*/ 2147483647 h 3555"/>
                <a:gd name="T64" fmla="*/ 2147483647 w 6741"/>
                <a:gd name="T65" fmla="*/ 2147483647 h 3555"/>
                <a:gd name="T66" fmla="*/ 2147483647 w 6741"/>
                <a:gd name="T67" fmla="*/ 2147483647 h 3555"/>
                <a:gd name="T68" fmla="*/ 2147483647 w 6741"/>
                <a:gd name="T69" fmla="*/ 2147483647 h 3555"/>
                <a:gd name="T70" fmla="*/ 2147483647 w 6741"/>
                <a:gd name="T71" fmla="*/ 2147483647 h 3555"/>
                <a:gd name="T72" fmla="*/ 2147483647 w 6741"/>
                <a:gd name="T73" fmla="*/ 2147483647 h 3555"/>
                <a:gd name="T74" fmla="*/ 2147483647 w 6741"/>
                <a:gd name="T75" fmla="*/ 2147483647 h 3555"/>
                <a:gd name="T76" fmla="*/ 2147483647 w 6741"/>
                <a:gd name="T77" fmla="*/ 2147483647 h 3555"/>
                <a:gd name="T78" fmla="*/ 2147483647 w 6741"/>
                <a:gd name="T79" fmla="*/ 2147483647 h 3555"/>
                <a:gd name="T80" fmla="*/ 2147483647 w 6741"/>
                <a:gd name="T81" fmla="*/ 2147483647 h 3555"/>
                <a:gd name="T82" fmla="*/ 2147483647 w 6741"/>
                <a:gd name="T83" fmla="*/ 2147483647 h 3555"/>
                <a:gd name="T84" fmla="*/ 2147483647 w 6741"/>
                <a:gd name="T85" fmla="*/ 2147483647 h 3555"/>
                <a:gd name="T86" fmla="*/ 2147483647 w 6741"/>
                <a:gd name="T87" fmla="*/ 2147483647 h 3555"/>
                <a:gd name="T88" fmla="*/ 2147483647 w 6741"/>
                <a:gd name="T89" fmla="*/ 2147483647 h 3555"/>
                <a:gd name="T90" fmla="*/ 2147483647 w 6741"/>
                <a:gd name="T91" fmla="*/ 2147483647 h 3555"/>
                <a:gd name="T92" fmla="*/ 2147483647 w 6741"/>
                <a:gd name="T93" fmla="*/ 2147483647 h 3555"/>
                <a:gd name="T94" fmla="*/ 2147483647 w 6741"/>
                <a:gd name="T95" fmla="*/ 2147483647 h 3555"/>
                <a:gd name="T96" fmla="*/ 2147483647 w 6741"/>
                <a:gd name="T97" fmla="*/ 2147483647 h 3555"/>
                <a:gd name="T98" fmla="*/ 2147483647 w 6741"/>
                <a:gd name="T99" fmla="*/ 2147483647 h 3555"/>
                <a:gd name="T100" fmla="*/ 2147483647 w 6741"/>
                <a:gd name="T101" fmla="*/ 2147483647 h 3555"/>
                <a:gd name="T102" fmla="*/ 2147483647 w 6741"/>
                <a:gd name="T103" fmla="*/ 2147483647 h 3555"/>
                <a:gd name="T104" fmla="*/ 2147483647 w 6741"/>
                <a:gd name="T105" fmla="*/ 2147483647 h 3555"/>
                <a:gd name="T106" fmla="*/ 2147483647 w 6741"/>
                <a:gd name="T107" fmla="*/ 2147483647 h 3555"/>
                <a:gd name="T108" fmla="*/ 2147483647 w 6741"/>
                <a:gd name="T109" fmla="*/ 2147483647 h 3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41" h="3555">
                  <a:moveTo>
                    <a:pt x="860" y="110"/>
                  </a:moveTo>
                  <a:lnTo>
                    <a:pt x="785" y="185"/>
                  </a:lnTo>
                  <a:lnTo>
                    <a:pt x="700" y="270"/>
                  </a:lnTo>
                  <a:lnTo>
                    <a:pt x="585" y="320"/>
                  </a:lnTo>
                  <a:lnTo>
                    <a:pt x="405" y="305"/>
                  </a:lnTo>
                  <a:lnTo>
                    <a:pt x="265" y="455"/>
                  </a:lnTo>
                  <a:lnTo>
                    <a:pt x="260" y="595"/>
                  </a:lnTo>
                  <a:lnTo>
                    <a:pt x="280" y="735"/>
                  </a:lnTo>
                  <a:lnTo>
                    <a:pt x="425" y="835"/>
                  </a:lnTo>
                  <a:lnTo>
                    <a:pt x="380" y="1005"/>
                  </a:lnTo>
                  <a:lnTo>
                    <a:pt x="205" y="1060"/>
                  </a:lnTo>
                  <a:lnTo>
                    <a:pt x="130" y="945"/>
                  </a:lnTo>
                  <a:lnTo>
                    <a:pt x="0" y="1000"/>
                  </a:lnTo>
                  <a:lnTo>
                    <a:pt x="10" y="1090"/>
                  </a:lnTo>
                  <a:lnTo>
                    <a:pt x="55" y="1225"/>
                  </a:lnTo>
                  <a:lnTo>
                    <a:pt x="10" y="1425"/>
                  </a:lnTo>
                  <a:lnTo>
                    <a:pt x="90" y="1450"/>
                  </a:lnTo>
                  <a:lnTo>
                    <a:pt x="190" y="1450"/>
                  </a:lnTo>
                  <a:lnTo>
                    <a:pt x="260" y="1585"/>
                  </a:lnTo>
                  <a:lnTo>
                    <a:pt x="250" y="1715"/>
                  </a:lnTo>
                  <a:lnTo>
                    <a:pt x="335" y="1670"/>
                  </a:lnTo>
                  <a:lnTo>
                    <a:pt x="470" y="1825"/>
                  </a:lnTo>
                  <a:lnTo>
                    <a:pt x="510" y="1960"/>
                  </a:lnTo>
                  <a:lnTo>
                    <a:pt x="655" y="2020"/>
                  </a:lnTo>
                  <a:lnTo>
                    <a:pt x="715" y="2120"/>
                  </a:lnTo>
                  <a:lnTo>
                    <a:pt x="855" y="2015"/>
                  </a:lnTo>
                  <a:lnTo>
                    <a:pt x="1045" y="2090"/>
                  </a:lnTo>
                  <a:lnTo>
                    <a:pt x="1035" y="2185"/>
                  </a:lnTo>
                  <a:lnTo>
                    <a:pt x="1240" y="2360"/>
                  </a:lnTo>
                  <a:lnTo>
                    <a:pt x="1485" y="2625"/>
                  </a:lnTo>
                  <a:lnTo>
                    <a:pt x="1890" y="3015"/>
                  </a:lnTo>
                  <a:lnTo>
                    <a:pt x="2245" y="3240"/>
                  </a:lnTo>
                  <a:lnTo>
                    <a:pt x="2650" y="3335"/>
                  </a:lnTo>
                  <a:lnTo>
                    <a:pt x="2910" y="3345"/>
                  </a:lnTo>
                  <a:lnTo>
                    <a:pt x="3025" y="3300"/>
                  </a:lnTo>
                  <a:lnTo>
                    <a:pt x="3140" y="3315"/>
                  </a:lnTo>
                  <a:lnTo>
                    <a:pt x="3120" y="3515"/>
                  </a:lnTo>
                  <a:lnTo>
                    <a:pt x="3220" y="3555"/>
                  </a:lnTo>
                  <a:lnTo>
                    <a:pt x="3330" y="3405"/>
                  </a:lnTo>
                  <a:lnTo>
                    <a:pt x="3491" y="3305"/>
                  </a:lnTo>
                  <a:lnTo>
                    <a:pt x="3641" y="3275"/>
                  </a:lnTo>
                  <a:lnTo>
                    <a:pt x="3756" y="3380"/>
                  </a:lnTo>
                  <a:lnTo>
                    <a:pt x="3916" y="3450"/>
                  </a:lnTo>
                  <a:lnTo>
                    <a:pt x="4076" y="3450"/>
                  </a:lnTo>
                  <a:lnTo>
                    <a:pt x="4256" y="3525"/>
                  </a:lnTo>
                  <a:lnTo>
                    <a:pt x="4411" y="3545"/>
                  </a:lnTo>
                  <a:lnTo>
                    <a:pt x="4526" y="3510"/>
                  </a:lnTo>
                  <a:lnTo>
                    <a:pt x="4556" y="3380"/>
                  </a:lnTo>
                  <a:lnTo>
                    <a:pt x="4731" y="3255"/>
                  </a:lnTo>
                  <a:lnTo>
                    <a:pt x="4891" y="3255"/>
                  </a:lnTo>
                  <a:lnTo>
                    <a:pt x="5106" y="3060"/>
                  </a:lnTo>
                  <a:lnTo>
                    <a:pt x="5231" y="3045"/>
                  </a:lnTo>
                  <a:lnTo>
                    <a:pt x="5446" y="3165"/>
                  </a:lnTo>
                  <a:lnTo>
                    <a:pt x="5516" y="3065"/>
                  </a:lnTo>
                  <a:lnTo>
                    <a:pt x="5661" y="3000"/>
                  </a:lnTo>
                  <a:lnTo>
                    <a:pt x="5741" y="3105"/>
                  </a:lnTo>
                  <a:lnTo>
                    <a:pt x="5811" y="3255"/>
                  </a:lnTo>
                  <a:lnTo>
                    <a:pt x="5761" y="3420"/>
                  </a:lnTo>
                  <a:lnTo>
                    <a:pt x="5871" y="3420"/>
                  </a:lnTo>
                  <a:lnTo>
                    <a:pt x="6086" y="3485"/>
                  </a:lnTo>
                  <a:lnTo>
                    <a:pt x="6231" y="3420"/>
                  </a:lnTo>
                  <a:lnTo>
                    <a:pt x="6346" y="3540"/>
                  </a:lnTo>
                  <a:lnTo>
                    <a:pt x="6431" y="3480"/>
                  </a:lnTo>
                  <a:lnTo>
                    <a:pt x="6536" y="3495"/>
                  </a:lnTo>
                  <a:lnTo>
                    <a:pt x="6530" y="3296"/>
                  </a:lnTo>
                  <a:lnTo>
                    <a:pt x="6641" y="3240"/>
                  </a:lnTo>
                  <a:lnTo>
                    <a:pt x="6716" y="3170"/>
                  </a:lnTo>
                  <a:lnTo>
                    <a:pt x="6731" y="3050"/>
                  </a:lnTo>
                  <a:lnTo>
                    <a:pt x="6701" y="2925"/>
                  </a:lnTo>
                  <a:lnTo>
                    <a:pt x="6741" y="2850"/>
                  </a:lnTo>
                  <a:lnTo>
                    <a:pt x="6636" y="2715"/>
                  </a:lnTo>
                  <a:lnTo>
                    <a:pt x="6686" y="2550"/>
                  </a:lnTo>
                  <a:lnTo>
                    <a:pt x="6606" y="2375"/>
                  </a:lnTo>
                  <a:lnTo>
                    <a:pt x="6651" y="2255"/>
                  </a:lnTo>
                  <a:lnTo>
                    <a:pt x="6431" y="1905"/>
                  </a:lnTo>
                  <a:lnTo>
                    <a:pt x="6230" y="1772"/>
                  </a:lnTo>
                  <a:lnTo>
                    <a:pt x="6206" y="1870"/>
                  </a:lnTo>
                  <a:lnTo>
                    <a:pt x="6126" y="1975"/>
                  </a:lnTo>
                  <a:lnTo>
                    <a:pt x="6011" y="1991"/>
                  </a:lnTo>
                  <a:lnTo>
                    <a:pt x="5916" y="2095"/>
                  </a:lnTo>
                  <a:lnTo>
                    <a:pt x="5791" y="2065"/>
                  </a:lnTo>
                  <a:lnTo>
                    <a:pt x="5721" y="2125"/>
                  </a:lnTo>
                  <a:lnTo>
                    <a:pt x="5591" y="2080"/>
                  </a:lnTo>
                  <a:lnTo>
                    <a:pt x="5486" y="1900"/>
                  </a:lnTo>
                  <a:lnTo>
                    <a:pt x="5296" y="1705"/>
                  </a:lnTo>
                  <a:lnTo>
                    <a:pt x="5026" y="1780"/>
                  </a:lnTo>
                  <a:lnTo>
                    <a:pt x="4861" y="1730"/>
                  </a:lnTo>
                  <a:lnTo>
                    <a:pt x="4744" y="1613"/>
                  </a:lnTo>
                  <a:lnTo>
                    <a:pt x="4424" y="1533"/>
                  </a:lnTo>
                  <a:lnTo>
                    <a:pt x="4196" y="1390"/>
                  </a:lnTo>
                  <a:lnTo>
                    <a:pt x="4016" y="1435"/>
                  </a:lnTo>
                  <a:lnTo>
                    <a:pt x="3856" y="1240"/>
                  </a:lnTo>
                  <a:lnTo>
                    <a:pt x="3741" y="1035"/>
                  </a:lnTo>
                  <a:lnTo>
                    <a:pt x="3796" y="945"/>
                  </a:lnTo>
                  <a:lnTo>
                    <a:pt x="3731" y="645"/>
                  </a:lnTo>
                  <a:lnTo>
                    <a:pt x="3731" y="435"/>
                  </a:lnTo>
                  <a:lnTo>
                    <a:pt x="3841" y="265"/>
                  </a:lnTo>
                  <a:lnTo>
                    <a:pt x="3686" y="105"/>
                  </a:lnTo>
                  <a:lnTo>
                    <a:pt x="3576" y="110"/>
                  </a:lnTo>
                  <a:lnTo>
                    <a:pt x="3446" y="0"/>
                  </a:lnTo>
                  <a:lnTo>
                    <a:pt x="3230" y="60"/>
                  </a:lnTo>
                  <a:lnTo>
                    <a:pt x="2945" y="50"/>
                  </a:lnTo>
                  <a:lnTo>
                    <a:pt x="2650" y="165"/>
                  </a:lnTo>
                  <a:lnTo>
                    <a:pt x="2415" y="140"/>
                  </a:lnTo>
                  <a:lnTo>
                    <a:pt x="2035" y="225"/>
                  </a:lnTo>
                  <a:lnTo>
                    <a:pt x="1795" y="180"/>
                  </a:lnTo>
                  <a:lnTo>
                    <a:pt x="1630" y="65"/>
                  </a:lnTo>
                  <a:lnTo>
                    <a:pt x="1290" y="140"/>
                  </a:lnTo>
                  <a:lnTo>
                    <a:pt x="1005" y="65"/>
                  </a:lnTo>
                  <a:lnTo>
                    <a:pt x="860" y="110"/>
                  </a:lnTo>
                  <a:close/>
                </a:path>
              </a:pathLst>
            </a:custGeom>
            <a:solidFill>
              <a:srgbClr val="FFFFFF"/>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7" name="qinghai"/>
            <p:cNvSpPr>
              <a:spLocks/>
            </p:cNvSpPr>
            <p:nvPr/>
          </p:nvSpPr>
          <p:spPr bwMode="auto">
            <a:xfrm>
              <a:off x="6036117" y="1894383"/>
              <a:ext cx="1711732" cy="1233478"/>
            </a:xfrm>
            <a:custGeom>
              <a:avLst/>
              <a:gdLst>
                <a:gd name="T0" fmla="*/ 2147483647 w 3397"/>
                <a:gd name="T1" fmla="*/ 2147483647 h 2412"/>
                <a:gd name="T2" fmla="*/ 2147483647 w 3397"/>
                <a:gd name="T3" fmla="*/ 2147483647 h 2412"/>
                <a:gd name="T4" fmla="*/ 2147483647 w 3397"/>
                <a:gd name="T5" fmla="*/ 2147483647 h 2412"/>
                <a:gd name="T6" fmla="*/ 2147483647 w 3397"/>
                <a:gd name="T7" fmla="*/ 2147483647 h 2412"/>
                <a:gd name="T8" fmla="*/ 2147483647 w 3397"/>
                <a:gd name="T9" fmla="*/ 2147483647 h 2412"/>
                <a:gd name="T10" fmla="*/ 2147483647 w 3397"/>
                <a:gd name="T11" fmla="*/ 2147483647 h 2412"/>
                <a:gd name="T12" fmla="*/ 2147483647 w 3397"/>
                <a:gd name="T13" fmla="*/ 2147483647 h 2412"/>
                <a:gd name="T14" fmla="*/ 2147483647 w 3397"/>
                <a:gd name="T15" fmla="*/ 2147483647 h 2412"/>
                <a:gd name="T16" fmla="*/ 2147483647 w 3397"/>
                <a:gd name="T17" fmla="*/ 2147483647 h 2412"/>
                <a:gd name="T18" fmla="*/ 2147483647 w 3397"/>
                <a:gd name="T19" fmla="*/ 2147483647 h 2412"/>
                <a:gd name="T20" fmla="*/ 2147483647 w 3397"/>
                <a:gd name="T21" fmla="*/ 2147483647 h 2412"/>
                <a:gd name="T22" fmla="*/ 2147483647 w 3397"/>
                <a:gd name="T23" fmla="*/ 2147483647 h 2412"/>
                <a:gd name="T24" fmla="*/ 2147483647 w 3397"/>
                <a:gd name="T25" fmla="*/ 2147483647 h 2412"/>
                <a:gd name="T26" fmla="*/ 2147483647 w 3397"/>
                <a:gd name="T27" fmla="*/ 2147483647 h 2412"/>
                <a:gd name="T28" fmla="*/ 2147483647 w 3397"/>
                <a:gd name="T29" fmla="*/ 2147483647 h 2412"/>
                <a:gd name="T30" fmla="*/ 2147483647 w 3397"/>
                <a:gd name="T31" fmla="*/ 2147483647 h 2412"/>
                <a:gd name="T32" fmla="*/ 2147483647 w 3397"/>
                <a:gd name="T33" fmla="*/ 2147483647 h 2412"/>
                <a:gd name="T34" fmla="*/ 2147483647 w 3397"/>
                <a:gd name="T35" fmla="*/ 2147483647 h 2412"/>
                <a:gd name="T36" fmla="*/ 2147483647 w 3397"/>
                <a:gd name="T37" fmla="*/ 2147483647 h 2412"/>
                <a:gd name="T38" fmla="*/ 2147483647 w 3397"/>
                <a:gd name="T39" fmla="*/ 2147483647 h 2412"/>
                <a:gd name="T40" fmla="*/ 2147483647 w 3397"/>
                <a:gd name="T41" fmla="*/ 2147483647 h 2412"/>
                <a:gd name="T42" fmla="*/ 2147483647 w 3397"/>
                <a:gd name="T43" fmla="*/ 2147483647 h 2412"/>
                <a:gd name="T44" fmla="*/ 2147483647 w 3397"/>
                <a:gd name="T45" fmla="*/ 2147483647 h 2412"/>
                <a:gd name="T46" fmla="*/ 2147483647 w 3397"/>
                <a:gd name="T47" fmla="*/ 2147483647 h 2412"/>
                <a:gd name="T48" fmla="*/ 2147483647 w 3397"/>
                <a:gd name="T49" fmla="*/ 2147483647 h 2412"/>
                <a:gd name="T50" fmla="*/ 2147483647 w 3397"/>
                <a:gd name="T51" fmla="*/ 2147483647 h 2412"/>
                <a:gd name="T52" fmla="*/ 2147483647 w 3397"/>
                <a:gd name="T53" fmla="*/ 2147483647 h 2412"/>
                <a:gd name="T54" fmla="*/ 2147483647 w 3397"/>
                <a:gd name="T55" fmla="*/ 2147483647 h 2412"/>
                <a:gd name="T56" fmla="*/ 2147483647 w 3397"/>
                <a:gd name="T57" fmla="*/ 2147483647 h 2412"/>
                <a:gd name="T58" fmla="*/ 2147483647 w 3397"/>
                <a:gd name="T59" fmla="*/ 2147483647 h 2412"/>
                <a:gd name="T60" fmla="*/ 2147483647 w 3397"/>
                <a:gd name="T61" fmla="*/ 2147483647 h 2412"/>
                <a:gd name="T62" fmla="*/ 2147483647 w 3397"/>
                <a:gd name="T63" fmla="*/ 2147483647 h 2412"/>
                <a:gd name="T64" fmla="*/ 2147483647 w 3397"/>
                <a:gd name="T65" fmla="*/ 2147483647 h 2412"/>
                <a:gd name="T66" fmla="*/ 2147483647 w 3397"/>
                <a:gd name="T67" fmla="*/ 2147483647 h 2412"/>
                <a:gd name="T68" fmla="*/ 2147483647 w 3397"/>
                <a:gd name="T69" fmla="*/ 2147483647 h 2412"/>
                <a:gd name="T70" fmla="*/ 2147483647 w 3397"/>
                <a:gd name="T71" fmla="*/ 2147483647 h 2412"/>
                <a:gd name="T72" fmla="*/ 2147483647 w 3397"/>
                <a:gd name="T73" fmla="*/ 2147483647 h 2412"/>
                <a:gd name="T74" fmla="*/ 2147483647 w 3397"/>
                <a:gd name="T75" fmla="*/ 2147483647 h 2412"/>
                <a:gd name="T76" fmla="*/ 2147483647 w 3397"/>
                <a:gd name="T77" fmla="*/ 2147483647 h 2412"/>
                <a:gd name="T78" fmla="*/ 2147483647 w 3397"/>
                <a:gd name="T79" fmla="*/ 2147483647 h 2412"/>
                <a:gd name="T80" fmla="*/ 2147483647 w 3397"/>
                <a:gd name="T81" fmla="*/ 2147483647 h 2412"/>
                <a:gd name="T82" fmla="*/ 2147483647 w 3397"/>
                <a:gd name="T83" fmla="*/ 2147483647 h 2412"/>
                <a:gd name="T84" fmla="*/ 2147483647 w 3397"/>
                <a:gd name="T85" fmla="*/ 2147483647 h 2412"/>
                <a:gd name="T86" fmla="*/ 2147483647 w 3397"/>
                <a:gd name="T87" fmla="*/ 2147483647 h 2412"/>
                <a:gd name="T88" fmla="*/ 2147483647 w 3397"/>
                <a:gd name="T89" fmla="*/ 2147483647 h 2412"/>
                <a:gd name="T90" fmla="*/ 2147483647 w 3397"/>
                <a:gd name="T91" fmla="*/ 2147483647 h 24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97" h="2412">
                  <a:moveTo>
                    <a:pt x="87" y="929"/>
                  </a:moveTo>
                  <a:lnTo>
                    <a:pt x="194" y="876"/>
                  </a:lnTo>
                  <a:lnTo>
                    <a:pt x="402" y="918"/>
                  </a:lnTo>
                  <a:lnTo>
                    <a:pt x="471" y="881"/>
                  </a:lnTo>
                  <a:lnTo>
                    <a:pt x="359" y="732"/>
                  </a:lnTo>
                  <a:lnTo>
                    <a:pt x="449" y="675"/>
                  </a:lnTo>
                  <a:lnTo>
                    <a:pt x="501" y="621"/>
                  </a:lnTo>
                  <a:lnTo>
                    <a:pt x="452" y="510"/>
                  </a:lnTo>
                  <a:lnTo>
                    <a:pt x="336" y="399"/>
                  </a:lnTo>
                  <a:lnTo>
                    <a:pt x="254" y="246"/>
                  </a:lnTo>
                  <a:lnTo>
                    <a:pt x="443" y="128"/>
                  </a:lnTo>
                  <a:lnTo>
                    <a:pt x="669" y="96"/>
                  </a:lnTo>
                  <a:lnTo>
                    <a:pt x="989" y="24"/>
                  </a:lnTo>
                  <a:lnTo>
                    <a:pt x="1069" y="48"/>
                  </a:lnTo>
                  <a:lnTo>
                    <a:pt x="1184" y="0"/>
                  </a:lnTo>
                  <a:lnTo>
                    <a:pt x="1337" y="10"/>
                  </a:lnTo>
                  <a:lnTo>
                    <a:pt x="1438" y="58"/>
                  </a:lnTo>
                  <a:lnTo>
                    <a:pt x="1534" y="77"/>
                  </a:lnTo>
                  <a:lnTo>
                    <a:pt x="1592" y="163"/>
                  </a:lnTo>
                  <a:lnTo>
                    <a:pt x="1793" y="283"/>
                  </a:lnTo>
                  <a:lnTo>
                    <a:pt x="1861" y="365"/>
                  </a:lnTo>
                  <a:lnTo>
                    <a:pt x="1933" y="341"/>
                  </a:lnTo>
                  <a:lnTo>
                    <a:pt x="1923" y="235"/>
                  </a:lnTo>
                  <a:lnTo>
                    <a:pt x="1952" y="82"/>
                  </a:lnTo>
                  <a:lnTo>
                    <a:pt x="2067" y="125"/>
                  </a:lnTo>
                  <a:lnTo>
                    <a:pt x="2173" y="221"/>
                  </a:lnTo>
                  <a:lnTo>
                    <a:pt x="2249" y="154"/>
                  </a:lnTo>
                  <a:lnTo>
                    <a:pt x="2341" y="125"/>
                  </a:lnTo>
                  <a:lnTo>
                    <a:pt x="2542" y="288"/>
                  </a:lnTo>
                  <a:lnTo>
                    <a:pt x="2614" y="384"/>
                  </a:lnTo>
                  <a:lnTo>
                    <a:pt x="2753" y="379"/>
                  </a:lnTo>
                  <a:lnTo>
                    <a:pt x="2825" y="461"/>
                  </a:lnTo>
                  <a:lnTo>
                    <a:pt x="3157" y="658"/>
                  </a:lnTo>
                  <a:lnTo>
                    <a:pt x="3257" y="758"/>
                  </a:lnTo>
                  <a:lnTo>
                    <a:pt x="3253" y="840"/>
                  </a:lnTo>
                  <a:lnTo>
                    <a:pt x="3349" y="994"/>
                  </a:lnTo>
                  <a:lnTo>
                    <a:pt x="3397" y="1123"/>
                  </a:lnTo>
                  <a:lnTo>
                    <a:pt x="3339" y="1224"/>
                  </a:lnTo>
                  <a:lnTo>
                    <a:pt x="3257" y="1301"/>
                  </a:lnTo>
                  <a:lnTo>
                    <a:pt x="3209" y="1402"/>
                  </a:lnTo>
                  <a:lnTo>
                    <a:pt x="3113" y="1459"/>
                  </a:lnTo>
                  <a:lnTo>
                    <a:pt x="3094" y="1546"/>
                  </a:lnTo>
                  <a:lnTo>
                    <a:pt x="3190" y="1637"/>
                  </a:lnTo>
                  <a:lnTo>
                    <a:pt x="3075" y="1709"/>
                  </a:lnTo>
                  <a:lnTo>
                    <a:pt x="2993" y="1686"/>
                  </a:lnTo>
                  <a:lnTo>
                    <a:pt x="2888" y="1594"/>
                  </a:lnTo>
                  <a:lnTo>
                    <a:pt x="2825" y="1656"/>
                  </a:lnTo>
                  <a:lnTo>
                    <a:pt x="2864" y="1762"/>
                  </a:lnTo>
                  <a:lnTo>
                    <a:pt x="3008" y="1858"/>
                  </a:lnTo>
                  <a:lnTo>
                    <a:pt x="3123" y="1925"/>
                  </a:lnTo>
                  <a:lnTo>
                    <a:pt x="3089" y="1997"/>
                  </a:lnTo>
                  <a:lnTo>
                    <a:pt x="2950" y="1997"/>
                  </a:lnTo>
                  <a:lnTo>
                    <a:pt x="2893" y="2069"/>
                  </a:lnTo>
                  <a:lnTo>
                    <a:pt x="2945" y="2122"/>
                  </a:lnTo>
                  <a:lnTo>
                    <a:pt x="2816" y="2155"/>
                  </a:lnTo>
                  <a:lnTo>
                    <a:pt x="2768" y="2203"/>
                  </a:lnTo>
                  <a:lnTo>
                    <a:pt x="2729" y="2150"/>
                  </a:lnTo>
                  <a:lnTo>
                    <a:pt x="2681" y="2131"/>
                  </a:lnTo>
                  <a:lnTo>
                    <a:pt x="2633" y="2059"/>
                  </a:lnTo>
                  <a:lnTo>
                    <a:pt x="2557" y="2059"/>
                  </a:lnTo>
                  <a:lnTo>
                    <a:pt x="2509" y="2122"/>
                  </a:lnTo>
                  <a:lnTo>
                    <a:pt x="2384" y="2035"/>
                  </a:lnTo>
                  <a:lnTo>
                    <a:pt x="2307" y="1954"/>
                  </a:lnTo>
                  <a:lnTo>
                    <a:pt x="2283" y="1843"/>
                  </a:lnTo>
                  <a:lnTo>
                    <a:pt x="2216" y="1776"/>
                  </a:lnTo>
                  <a:lnTo>
                    <a:pt x="2129" y="1757"/>
                  </a:lnTo>
                  <a:lnTo>
                    <a:pt x="2048" y="1733"/>
                  </a:lnTo>
                  <a:lnTo>
                    <a:pt x="1971" y="1790"/>
                  </a:lnTo>
                  <a:lnTo>
                    <a:pt x="1985" y="1872"/>
                  </a:lnTo>
                  <a:lnTo>
                    <a:pt x="2019" y="1939"/>
                  </a:lnTo>
                  <a:lnTo>
                    <a:pt x="1971" y="2011"/>
                  </a:lnTo>
                  <a:lnTo>
                    <a:pt x="1970" y="2132"/>
                  </a:lnTo>
                  <a:lnTo>
                    <a:pt x="1953" y="2205"/>
                  </a:lnTo>
                  <a:lnTo>
                    <a:pt x="1889" y="2291"/>
                  </a:lnTo>
                  <a:lnTo>
                    <a:pt x="1797" y="2304"/>
                  </a:lnTo>
                  <a:lnTo>
                    <a:pt x="1724" y="2388"/>
                  </a:lnTo>
                  <a:lnTo>
                    <a:pt x="1625" y="2363"/>
                  </a:lnTo>
                  <a:lnTo>
                    <a:pt x="1566" y="2412"/>
                  </a:lnTo>
                  <a:lnTo>
                    <a:pt x="1469" y="2378"/>
                  </a:lnTo>
                  <a:lnTo>
                    <a:pt x="1383" y="2231"/>
                  </a:lnTo>
                  <a:lnTo>
                    <a:pt x="1232" y="2076"/>
                  </a:lnTo>
                  <a:lnTo>
                    <a:pt x="1025" y="2135"/>
                  </a:lnTo>
                  <a:lnTo>
                    <a:pt x="893" y="2096"/>
                  </a:lnTo>
                  <a:lnTo>
                    <a:pt x="797" y="2004"/>
                  </a:lnTo>
                  <a:lnTo>
                    <a:pt x="543" y="1938"/>
                  </a:lnTo>
                  <a:lnTo>
                    <a:pt x="368" y="1824"/>
                  </a:lnTo>
                  <a:lnTo>
                    <a:pt x="224" y="1859"/>
                  </a:lnTo>
                  <a:lnTo>
                    <a:pt x="99" y="1704"/>
                  </a:lnTo>
                  <a:lnTo>
                    <a:pt x="11" y="1542"/>
                  </a:lnTo>
                  <a:lnTo>
                    <a:pt x="51" y="1467"/>
                  </a:lnTo>
                  <a:lnTo>
                    <a:pt x="0" y="1227"/>
                  </a:lnTo>
                  <a:lnTo>
                    <a:pt x="2" y="1062"/>
                  </a:lnTo>
                  <a:lnTo>
                    <a:pt x="87" y="929"/>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8" name="gansu"/>
            <p:cNvSpPr>
              <a:spLocks/>
            </p:cNvSpPr>
            <p:nvPr/>
          </p:nvSpPr>
          <p:spPr bwMode="auto">
            <a:xfrm>
              <a:off x="6520646" y="1353384"/>
              <a:ext cx="1936521" cy="1641780"/>
            </a:xfrm>
            <a:custGeom>
              <a:avLst/>
              <a:gdLst>
                <a:gd name="T0" fmla="*/ 2147483647 w 3840"/>
                <a:gd name="T1" fmla="*/ 2147483647 h 3206"/>
                <a:gd name="T2" fmla="*/ 2147483647 w 3840"/>
                <a:gd name="T3" fmla="*/ 2147483647 h 3206"/>
                <a:gd name="T4" fmla="*/ 2147483647 w 3840"/>
                <a:gd name="T5" fmla="*/ 0 h 3206"/>
                <a:gd name="T6" fmla="*/ 2147483647 w 3840"/>
                <a:gd name="T7" fmla="*/ 2147483647 h 3206"/>
                <a:gd name="T8" fmla="*/ 2147483647 w 3840"/>
                <a:gd name="T9" fmla="*/ 2147483647 h 3206"/>
                <a:gd name="T10" fmla="*/ 2147483647 w 3840"/>
                <a:gd name="T11" fmla="*/ 2147483647 h 3206"/>
                <a:gd name="T12" fmla="*/ 2147483647 w 3840"/>
                <a:gd name="T13" fmla="*/ 2147483647 h 3206"/>
                <a:gd name="T14" fmla="*/ 2147483647 w 3840"/>
                <a:gd name="T15" fmla="*/ 2147483647 h 3206"/>
                <a:gd name="T16" fmla="*/ 2147483647 w 3840"/>
                <a:gd name="T17" fmla="*/ 2147483647 h 3206"/>
                <a:gd name="T18" fmla="*/ 2147483647 w 3840"/>
                <a:gd name="T19" fmla="*/ 2147483647 h 3206"/>
                <a:gd name="T20" fmla="*/ 2147483647 w 3840"/>
                <a:gd name="T21" fmla="*/ 2147483647 h 3206"/>
                <a:gd name="T22" fmla="*/ 2147483647 w 3840"/>
                <a:gd name="T23" fmla="*/ 2147483647 h 3206"/>
                <a:gd name="T24" fmla="*/ 2147483647 w 3840"/>
                <a:gd name="T25" fmla="*/ 2147483647 h 3206"/>
                <a:gd name="T26" fmla="*/ 2147483647 w 3840"/>
                <a:gd name="T27" fmla="*/ 2147483647 h 3206"/>
                <a:gd name="T28" fmla="*/ 2147483647 w 3840"/>
                <a:gd name="T29" fmla="*/ 2147483647 h 3206"/>
                <a:gd name="T30" fmla="*/ 2147483647 w 3840"/>
                <a:gd name="T31" fmla="*/ 2147483647 h 3206"/>
                <a:gd name="T32" fmla="*/ 2147483647 w 3840"/>
                <a:gd name="T33" fmla="*/ 2147483647 h 3206"/>
                <a:gd name="T34" fmla="*/ 2147483647 w 3840"/>
                <a:gd name="T35" fmla="*/ 2147483647 h 3206"/>
                <a:gd name="T36" fmla="*/ 2147483647 w 3840"/>
                <a:gd name="T37" fmla="*/ 2147483647 h 3206"/>
                <a:gd name="T38" fmla="*/ 2147483647 w 3840"/>
                <a:gd name="T39" fmla="*/ 2147483647 h 3206"/>
                <a:gd name="T40" fmla="*/ 2147483647 w 3840"/>
                <a:gd name="T41" fmla="*/ 2147483647 h 3206"/>
                <a:gd name="T42" fmla="*/ 2147483647 w 3840"/>
                <a:gd name="T43" fmla="*/ 2147483647 h 3206"/>
                <a:gd name="T44" fmla="*/ 2147483647 w 3840"/>
                <a:gd name="T45" fmla="*/ 2147483647 h 3206"/>
                <a:gd name="T46" fmla="*/ 2147483647 w 3840"/>
                <a:gd name="T47" fmla="*/ 2147483647 h 3206"/>
                <a:gd name="T48" fmla="*/ 2147483647 w 3840"/>
                <a:gd name="T49" fmla="*/ 2147483647 h 3206"/>
                <a:gd name="T50" fmla="*/ 2147483647 w 3840"/>
                <a:gd name="T51" fmla="*/ 2147483647 h 3206"/>
                <a:gd name="T52" fmla="*/ 2147483647 w 3840"/>
                <a:gd name="T53" fmla="*/ 2147483647 h 3206"/>
                <a:gd name="T54" fmla="*/ 2147483647 w 3840"/>
                <a:gd name="T55" fmla="*/ 2147483647 h 3206"/>
                <a:gd name="T56" fmla="*/ 2147483647 w 3840"/>
                <a:gd name="T57" fmla="*/ 2147483647 h 3206"/>
                <a:gd name="T58" fmla="*/ 2147483647 w 3840"/>
                <a:gd name="T59" fmla="*/ 2147483647 h 3206"/>
                <a:gd name="T60" fmla="*/ 2147483647 w 3840"/>
                <a:gd name="T61" fmla="*/ 2147483647 h 3206"/>
                <a:gd name="T62" fmla="*/ 2147483647 w 3840"/>
                <a:gd name="T63" fmla="*/ 2147483647 h 3206"/>
                <a:gd name="T64" fmla="*/ 2147483647 w 3840"/>
                <a:gd name="T65" fmla="*/ 2147483647 h 3206"/>
                <a:gd name="T66" fmla="*/ 2147483647 w 3840"/>
                <a:gd name="T67" fmla="*/ 2147483647 h 3206"/>
                <a:gd name="T68" fmla="*/ 2147483647 w 3840"/>
                <a:gd name="T69" fmla="*/ 2147483647 h 3206"/>
                <a:gd name="T70" fmla="*/ 2147483647 w 3840"/>
                <a:gd name="T71" fmla="*/ 2147483647 h 3206"/>
                <a:gd name="T72" fmla="*/ 2147483647 w 3840"/>
                <a:gd name="T73" fmla="*/ 2147483647 h 3206"/>
                <a:gd name="T74" fmla="*/ 2147483647 w 3840"/>
                <a:gd name="T75" fmla="*/ 2147483647 h 3206"/>
                <a:gd name="T76" fmla="*/ 2147483647 w 3840"/>
                <a:gd name="T77" fmla="*/ 2147483647 h 3206"/>
                <a:gd name="T78" fmla="*/ 2147483647 w 3840"/>
                <a:gd name="T79" fmla="*/ 2147483647 h 3206"/>
                <a:gd name="T80" fmla="*/ 2147483647 w 3840"/>
                <a:gd name="T81" fmla="*/ 2147483647 h 3206"/>
                <a:gd name="T82" fmla="*/ 2147483647 w 3840"/>
                <a:gd name="T83" fmla="*/ 2147483647 h 3206"/>
                <a:gd name="T84" fmla="*/ 2147483647 w 3840"/>
                <a:gd name="T85" fmla="*/ 2147483647 h 3206"/>
                <a:gd name="T86" fmla="*/ 2147483647 w 3840"/>
                <a:gd name="T87" fmla="*/ 2147483647 h 3206"/>
                <a:gd name="T88" fmla="*/ 2147483647 w 3840"/>
                <a:gd name="T89" fmla="*/ 2147483647 h 3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40" h="3206">
                  <a:moveTo>
                    <a:pt x="218" y="659"/>
                  </a:moveTo>
                  <a:lnTo>
                    <a:pt x="296" y="527"/>
                  </a:lnTo>
                  <a:lnTo>
                    <a:pt x="470" y="369"/>
                  </a:lnTo>
                  <a:lnTo>
                    <a:pt x="615" y="306"/>
                  </a:lnTo>
                  <a:lnTo>
                    <a:pt x="768" y="302"/>
                  </a:lnTo>
                  <a:lnTo>
                    <a:pt x="816" y="191"/>
                  </a:lnTo>
                  <a:lnTo>
                    <a:pt x="827" y="96"/>
                  </a:lnTo>
                  <a:lnTo>
                    <a:pt x="918" y="12"/>
                  </a:lnTo>
                  <a:lnTo>
                    <a:pt x="965" y="0"/>
                  </a:lnTo>
                  <a:lnTo>
                    <a:pt x="1070" y="19"/>
                  </a:lnTo>
                  <a:lnTo>
                    <a:pt x="1152" y="211"/>
                  </a:lnTo>
                  <a:lnTo>
                    <a:pt x="1195" y="374"/>
                  </a:lnTo>
                  <a:lnTo>
                    <a:pt x="1147" y="442"/>
                  </a:lnTo>
                  <a:lnTo>
                    <a:pt x="1224" y="555"/>
                  </a:lnTo>
                  <a:lnTo>
                    <a:pt x="1310" y="638"/>
                  </a:lnTo>
                  <a:lnTo>
                    <a:pt x="1267" y="701"/>
                  </a:lnTo>
                  <a:lnTo>
                    <a:pt x="1339" y="754"/>
                  </a:lnTo>
                  <a:lnTo>
                    <a:pt x="1440" y="667"/>
                  </a:lnTo>
                  <a:lnTo>
                    <a:pt x="1579" y="653"/>
                  </a:lnTo>
                  <a:lnTo>
                    <a:pt x="1694" y="629"/>
                  </a:lnTo>
                  <a:lnTo>
                    <a:pt x="1752" y="715"/>
                  </a:lnTo>
                  <a:lnTo>
                    <a:pt x="1699" y="826"/>
                  </a:lnTo>
                  <a:lnTo>
                    <a:pt x="1565" y="922"/>
                  </a:lnTo>
                  <a:lnTo>
                    <a:pt x="1814" y="1080"/>
                  </a:lnTo>
                  <a:lnTo>
                    <a:pt x="2045" y="1339"/>
                  </a:lnTo>
                  <a:lnTo>
                    <a:pt x="2126" y="1358"/>
                  </a:lnTo>
                  <a:lnTo>
                    <a:pt x="2179" y="1320"/>
                  </a:lnTo>
                  <a:lnTo>
                    <a:pt x="2136" y="1238"/>
                  </a:lnTo>
                  <a:lnTo>
                    <a:pt x="2256" y="1142"/>
                  </a:lnTo>
                  <a:lnTo>
                    <a:pt x="2323" y="1186"/>
                  </a:lnTo>
                  <a:lnTo>
                    <a:pt x="2395" y="1200"/>
                  </a:lnTo>
                  <a:lnTo>
                    <a:pt x="2486" y="1157"/>
                  </a:lnTo>
                  <a:lnTo>
                    <a:pt x="2602" y="1085"/>
                  </a:lnTo>
                  <a:lnTo>
                    <a:pt x="2678" y="1128"/>
                  </a:lnTo>
                  <a:lnTo>
                    <a:pt x="2712" y="1224"/>
                  </a:lnTo>
                  <a:lnTo>
                    <a:pt x="2650" y="1296"/>
                  </a:lnTo>
                  <a:lnTo>
                    <a:pt x="2549" y="1382"/>
                  </a:lnTo>
                  <a:lnTo>
                    <a:pt x="2520" y="1478"/>
                  </a:lnTo>
                  <a:lnTo>
                    <a:pt x="2510" y="1570"/>
                  </a:lnTo>
                  <a:lnTo>
                    <a:pt x="2611" y="1632"/>
                  </a:lnTo>
                  <a:lnTo>
                    <a:pt x="2674" y="1699"/>
                  </a:lnTo>
                  <a:lnTo>
                    <a:pt x="2759" y="1680"/>
                  </a:lnTo>
                  <a:lnTo>
                    <a:pt x="2832" y="1752"/>
                  </a:lnTo>
                  <a:lnTo>
                    <a:pt x="2875" y="1814"/>
                  </a:lnTo>
                  <a:lnTo>
                    <a:pt x="2986" y="1867"/>
                  </a:lnTo>
                  <a:lnTo>
                    <a:pt x="2962" y="1958"/>
                  </a:lnTo>
                  <a:lnTo>
                    <a:pt x="3038" y="1949"/>
                  </a:lnTo>
                  <a:lnTo>
                    <a:pt x="3077" y="2011"/>
                  </a:lnTo>
                  <a:lnTo>
                    <a:pt x="3096" y="2126"/>
                  </a:lnTo>
                  <a:lnTo>
                    <a:pt x="3115" y="2251"/>
                  </a:lnTo>
                  <a:lnTo>
                    <a:pt x="3178" y="2213"/>
                  </a:lnTo>
                  <a:lnTo>
                    <a:pt x="3197" y="2069"/>
                  </a:lnTo>
                  <a:lnTo>
                    <a:pt x="3240" y="1949"/>
                  </a:lnTo>
                  <a:lnTo>
                    <a:pt x="3360" y="1872"/>
                  </a:lnTo>
                  <a:lnTo>
                    <a:pt x="3461" y="1738"/>
                  </a:lnTo>
                  <a:lnTo>
                    <a:pt x="3533" y="1834"/>
                  </a:lnTo>
                  <a:lnTo>
                    <a:pt x="3595" y="1872"/>
                  </a:lnTo>
                  <a:lnTo>
                    <a:pt x="3691" y="1949"/>
                  </a:lnTo>
                  <a:lnTo>
                    <a:pt x="3792" y="1954"/>
                  </a:lnTo>
                  <a:lnTo>
                    <a:pt x="3840" y="2059"/>
                  </a:lnTo>
                  <a:lnTo>
                    <a:pt x="3802" y="2174"/>
                  </a:lnTo>
                  <a:lnTo>
                    <a:pt x="3840" y="2275"/>
                  </a:lnTo>
                  <a:lnTo>
                    <a:pt x="3778" y="2347"/>
                  </a:lnTo>
                  <a:lnTo>
                    <a:pt x="3706" y="2366"/>
                  </a:lnTo>
                  <a:lnTo>
                    <a:pt x="3643" y="2347"/>
                  </a:lnTo>
                  <a:lnTo>
                    <a:pt x="3648" y="2400"/>
                  </a:lnTo>
                  <a:lnTo>
                    <a:pt x="3586" y="2458"/>
                  </a:lnTo>
                  <a:lnTo>
                    <a:pt x="3494" y="2477"/>
                  </a:lnTo>
                  <a:lnTo>
                    <a:pt x="3384" y="2429"/>
                  </a:lnTo>
                  <a:lnTo>
                    <a:pt x="3317" y="2448"/>
                  </a:lnTo>
                  <a:lnTo>
                    <a:pt x="3283" y="2549"/>
                  </a:lnTo>
                  <a:lnTo>
                    <a:pt x="3278" y="2683"/>
                  </a:lnTo>
                  <a:lnTo>
                    <a:pt x="3326" y="2789"/>
                  </a:lnTo>
                  <a:lnTo>
                    <a:pt x="3298" y="2885"/>
                  </a:lnTo>
                  <a:lnTo>
                    <a:pt x="3221" y="2875"/>
                  </a:lnTo>
                  <a:lnTo>
                    <a:pt x="3125" y="2981"/>
                  </a:lnTo>
                  <a:lnTo>
                    <a:pt x="3197" y="3130"/>
                  </a:lnTo>
                  <a:lnTo>
                    <a:pt x="3072" y="3187"/>
                  </a:lnTo>
                  <a:lnTo>
                    <a:pt x="2952" y="3206"/>
                  </a:lnTo>
                  <a:lnTo>
                    <a:pt x="2832" y="3206"/>
                  </a:lnTo>
                  <a:lnTo>
                    <a:pt x="2789" y="3115"/>
                  </a:lnTo>
                  <a:lnTo>
                    <a:pt x="2803" y="3010"/>
                  </a:lnTo>
                  <a:lnTo>
                    <a:pt x="2746" y="2923"/>
                  </a:lnTo>
                  <a:lnTo>
                    <a:pt x="2688" y="2885"/>
                  </a:lnTo>
                  <a:lnTo>
                    <a:pt x="2621" y="2885"/>
                  </a:lnTo>
                  <a:lnTo>
                    <a:pt x="2558" y="2894"/>
                  </a:lnTo>
                  <a:lnTo>
                    <a:pt x="2496" y="2856"/>
                  </a:lnTo>
                  <a:lnTo>
                    <a:pt x="2482" y="2779"/>
                  </a:lnTo>
                  <a:lnTo>
                    <a:pt x="2381" y="2731"/>
                  </a:lnTo>
                  <a:lnTo>
                    <a:pt x="2280" y="2822"/>
                  </a:lnTo>
                  <a:lnTo>
                    <a:pt x="2208" y="2832"/>
                  </a:lnTo>
                  <a:lnTo>
                    <a:pt x="2261" y="2923"/>
                  </a:lnTo>
                  <a:lnTo>
                    <a:pt x="2280" y="2986"/>
                  </a:lnTo>
                  <a:lnTo>
                    <a:pt x="2196" y="3050"/>
                  </a:lnTo>
                  <a:lnTo>
                    <a:pt x="2127" y="3054"/>
                  </a:lnTo>
                  <a:lnTo>
                    <a:pt x="2159" y="2981"/>
                  </a:lnTo>
                  <a:lnTo>
                    <a:pt x="2051" y="2918"/>
                  </a:lnTo>
                  <a:lnTo>
                    <a:pt x="1901" y="2819"/>
                  </a:lnTo>
                  <a:lnTo>
                    <a:pt x="1863" y="2714"/>
                  </a:lnTo>
                  <a:lnTo>
                    <a:pt x="1925" y="2651"/>
                  </a:lnTo>
                  <a:lnTo>
                    <a:pt x="2028" y="2742"/>
                  </a:lnTo>
                  <a:lnTo>
                    <a:pt x="2114" y="2766"/>
                  </a:lnTo>
                  <a:lnTo>
                    <a:pt x="2226" y="2694"/>
                  </a:lnTo>
                  <a:lnTo>
                    <a:pt x="2130" y="2601"/>
                  </a:lnTo>
                  <a:lnTo>
                    <a:pt x="2150" y="2516"/>
                  </a:lnTo>
                  <a:lnTo>
                    <a:pt x="2247" y="2459"/>
                  </a:lnTo>
                  <a:lnTo>
                    <a:pt x="2295" y="2355"/>
                  </a:lnTo>
                  <a:lnTo>
                    <a:pt x="2378" y="2277"/>
                  </a:lnTo>
                  <a:lnTo>
                    <a:pt x="2435" y="2178"/>
                  </a:lnTo>
                  <a:lnTo>
                    <a:pt x="2387" y="2051"/>
                  </a:lnTo>
                  <a:lnTo>
                    <a:pt x="2289" y="1895"/>
                  </a:lnTo>
                  <a:lnTo>
                    <a:pt x="2295" y="1815"/>
                  </a:lnTo>
                  <a:lnTo>
                    <a:pt x="2195" y="1715"/>
                  </a:lnTo>
                  <a:lnTo>
                    <a:pt x="1865" y="1518"/>
                  </a:lnTo>
                  <a:lnTo>
                    <a:pt x="1790" y="1436"/>
                  </a:lnTo>
                  <a:lnTo>
                    <a:pt x="1650" y="1439"/>
                  </a:lnTo>
                  <a:lnTo>
                    <a:pt x="1580" y="1346"/>
                  </a:lnTo>
                  <a:lnTo>
                    <a:pt x="1379" y="1181"/>
                  </a:lnTo>
                  <a:lnTo>
                    <a:pt x="1287" y="1209"/>
                  </a:lnTo>
                  <a:lnTo>
                    <a:pt x="1209" y="1278"/>
                  </a:lnTo>
                  <a:lnTo>
                    <a:pt x="1107" y="1182"/>
                  </a:lnTo>
                  <a:lnTo>
                    <a:pt x="990" y="1140"/>
                  </a:lnTo>
                  <a:lnTo>
                    <a:pt x="960" y="1293"/>
                  </a:lnTo>
                  <a:lnTo>
                    <a:pt x="971" y="1398"/>
                  </a:lnTo>
                  <a:lnTo>
                    <a:pt x="897" y="1421"/>
                  </a:lnTo>
                  <a:lnTo>
                    <a:pt x="828" y="1337"/>
                  </a:lnTo>
                  <a:lnTo>
                    <a:pt x="630" y="1221"/>
                  </a:lnTo>
                  <a:lnTo>
                    <a:pt x="573" y="1133"/>
                  </a:lnTo>
                  <a:lnTo>
                    <a:pt x="474" y="1113"/>
                  </a:lnTo>
                  <a:lnTo>
                    <a:pt x="377" y="1067"/>
                  </a:lnTo>
                  <a:lnTo>
                    <a:pt x="221" y="1056"/>
                  </a:lnTo>
                  <a:lnTo>
                    <a:pt x="107" y="1104"/>
                  </a:lnTo>
                  <a:lnTo>
                    <a:pt x="23" y="1080"/>
                  </a:lnTo>
                  <a:lnTo>
                    <a:pt x="0" y="918"/>
                  </a:lnTo>
                  <a:lnTo>
                    <a:pt x="47" y="729"/>
                  </a:lnTo>
                  <a:lnTo>
                    <a:pt x="218" y="659"/>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9" name="sichuan"/>
            <p:cNvSpPr>
              <a:spLocks/>
            </p:cNvSpPr>
            <p:nvPr/>
          </p:nvSpPr>
          <p:spPr bwMode="auto">
            <a:xfrm>
              <a:off x="7029001" y="2752225"/>
              <a:ext cx="1444050" cy="1320856"/>
            </a:xfrm>
            <a:custGeom>
              <a:avLst/>
              <a:gdLst>
                <a:gd name="T0" fmla="*/ 2147483647 w 3636"/>
                <a:gd name="T1" fmla="*/ 2147483647 h 3235"/>
                <a:gd name="T2" fmla="*/ 2147483647 w 3636"/>
                <a:gd name="T3" fmla="*/ 2147483647 h 3235"/>
                <a:gd name="T4" fmla="*/ 2147483647 w 3636"/>
                <a:gd name="T5" fmla="*/ 2147483647 h 3235"/>
                <a:gd name="T6" fmla="*/ 2147483647 w 3636"/>
                <a:gd name="T7" fmla="*/ 2147483647 h 3235"/>
                <a:gd name="T8" fmla="*/ 2147483647 w 3636"/>
                <a:gd name="T9" fmla="*/ 2147483647 h 3235"/>
                <a:gd name="T10" fmla="*/ 2147483647 w 3636"/>
                <a:gd name="T11" fmla="*/ 2147483647 h 3235"/>
                <a:gd name="T12" fmla="*/ 2147483647 w 3636"/>
                <a:gd name="T13" fmla="*/ 2147483647 h 3235"/>
                <a:gd name="T14" fmla="*/ 2147483647 w 3636"/>
                <a:gd name="T15" fmla="*/ 2147483647 h 3235"/>
                <a:gd name="T16" fmla="*/ 2147483647 w 3636"/>
                <a:gd name="T17" fmla="*/ 2147483647 h 3235"/>
                <a:gd name="T18" fmla="*/ 2147483647 w 3636"/>
                <a:gd name="T19" fmla="*/ 2147483647 h 3235"/>
                <a:gd name="T20" fmla="*/ 2147483647 w 3636"/>
                <a:gd name="T21" fmla="*/ 2147483647 h 3235"/>
                <a:gd name="T22" fmla="*/ 2147483647 w 3636"/>
                <a:gd name="T23" fmla="*/ 2147483647 h 3235"/>
                <a:gd name="T24" fmla="*/ 2147483647 w 3636"/>
                <a:gd name="T25" fmla="*/ 2147483647 h 3235"/>
                <a:gd name="T26" fmla="*/ 2147483647 w 3636"/>
                <a:gd name="T27" fmla="*/ 2147483647 h 3235"/>
                <a:gd name="T28" fmla="*/ 2147483647 w 3636"/>
                <a:gd name="T29" fmla="*/ 2147483647 h 3235"/>
                <a:gd name="T30" fmla="*/ 2147483647 w 3636"/>
                <a:gd name="T31" fmla="*/ 2147483647 h 3235"/>
                <a:gd name="T32" fmla="*/ 2147483647 w 3636"/>
                <a:gd name="T33" fmla="*/ 2147483647 h 3235"/>
                <a:gd name="T34" fmla="*/ 2147483647 w 3636"/>
                <a:gd name="T35" fmla="*/ 2147483647 h 3235"/>
                <a:gd name="T36" fmla="*/ 2147483647 w 3636"/>
                <a:gd name="T37" fmla="*/ 2147483647 h 3235"/>
                <a:gd name="T38" fmla="*/ 2147483647 w 3636"/>
                <a:gd name="T39" fmla="*/ 2147483647 h 3235"/>
                <a:gd name="T40" fmla="*/ 2147483647 w 3636"/>
                <a:gd name="T41" fmla="*/ 2147483647 h 3235"/>
                <a:gd name="T42" fmla="*/ 2147483647 w 3636"/>
                <a:gd name="T43" fmla="*/ 2147483647 h 3235"/>
                <a:gd name="T44" fmla="*/ 2147483647 w 3636"/>
                <a:gd name="T45" fmla="*/ 2147483647 h 3235"/>
                <a:gd name="T46" fmla="*/ 2147483647 w 3636"/>
                <a:gd name="T47" fmla="*/ 2147483647 h 3235"/>
                <a:gd name="T48" fmla="*/ 2147483647 w 3636"/>
                <a:gd name="T49" fmla="*/ 2147483647 h 3235"/>
                <a:gd name="T50" fmla="*/ 2147483647 w 3636"/>
                <a:gd name="T51" fmla="*/ 2147483647 h 3235"/>
                <a:gd name="T52" fmla="*/ 2147483647 w 3636"/>
                <a:gd name="T53" fmla="*/ 2147483647 h 3235"/>
                <a:gd name="T54" fmla="*/ 2147483647 w 3636"/>
                <a:gd name="T55" fmla="*/ 2147483647 h 3235"/>
                <a:gd name="T56" fmla="*/ 2147483647 w 3636"/>
                <a:gd name="T57" fmla="*/ 2147483647 h 3235"/>
                <a:gd name="T58" fmla="*/ 2147483647 w 3636"/>
                <a:gd name="T59" fmla="*/ 2147483647 h 3235"/>
                <a:gd name="T60" fmla="*/ 2147483647 w 3636"/>
                <a:gd name="T61" fmla="*/ 2147483647 h 3235"/>
                <a:gd name="T62" fmla="*/ 2147483647 w 3636"/>
                <a:gd name="T63" fmla="*/ 2147483647 h 3235"/>
                <a:gd name="T64" fmla="*/ 2147483647 w 3636"/>
                <a:gd name="T65" fmla="*/ 2147483647 h 3235"/>
                <a:gd name="T66" fmla="*/ 2147483647 w 3636"/>
                <a:gd name="T67" fmla="*/ 2147483647 h 3235"/>
                <a:gd name="T68" fmla="*/ 2147483647 w 3636"/>
                <a:gd name="T69" fmla="*/ 2147483647 h 3235"/>
                <a:gd name="T70" fmla="*/ 2147483647 w 3636"/>
                <a:gd name="T71" fmla="*/ 2147483647 h 3235"/>
                <a:gd name="T72" fmla="*/ 2147483647 w 3636"/>
                <a:gd name="T73" fmla="*/ 2147483647 h 3235"/>
                <a:gd name="T74" fmla="*/ 2147483647 w 3636"/>
                <a:gd name="T75" fmla="*/ 2147483647 h 3235"/>
                <a:gd name="T76" fmla="*/ 2147483647 w 3636"/>
                <a:gd name="T77" fmla="*/ 2147483647 h 3235"/>
                <a:gd name="T78" fmla="*/ 2147483647 w 3636"/>
                <a:gd name="T79" fmla="*/ 0 h 3235"/>
                <a:gd name="T80" fmla="*/ 2147483647 w 3636"/>
                <a:gd name="T81" fmla="*/ 2147483647 h 3235"/>
                <a:gd name="T82" fmla="*/ 2147483647 w 3636"/>
                <a:gd name="T83" fmla="*/ 2147483647 h 3235"/>
                <a:gd name="T84" fmla="*/ 2147483647 w 3636"/>
                <a:gd name="T85" fmla="*/ 2147483647 h 3235"/>
                <a:gd name="T86" fmla="*/ 2147483647 w 3636"/>
                <a:gd name="T87" fmla="*/ 2147483647 h 3235"/>
                <a:gd name="T88" fmla="*/ 2147483647 w 3636"/>
                <a:gd name="T89" fmla="*/ 2147483647 h 3235"/>
                <a:gd name="T90" fmla="*/ 2147483647 w 3636"/>
                <a:gd name="T91" fmla="*/ 2147483647 h 3235"/>
                <a:gd name="T92" fmla="*/ 2147483647 w 3636"/>
                <a:gd name="T93" fmla="*/ 2147483647 h 3235"/>
                <a:gd name="T94" fmla="*/ 2147483647 w 3636"/>
                <a:gd name="T95" fmla="*/ 2147483647 h 3235"/>
                <a:gd name="T96" fmla="*/ 2147483647 w 3636"/>
                <a:gd name="T97" fmla="*/ 2147483647 h 3235"/>
                <a:gd name="T98" fmla="*/ 2147483647 w 3636"/>
                <a:gd name="T99" fmla="*/ 2147483647 h 3235"/>
                <a:gd name="T100" fmla="*/ 2147483647 w 3636"/>
                <a:gd name="T101" fmla="*/ 2147483647 h 3235"/>
                <a:gd name="T102" fmla="*/ 2147483647 w 3636"/>
                <a:gd name="T103" fmla="*/ 2147483647 h 3235"/>
                <a:gd name="T104" fmla="*/ 0 w 3636"/>
                <a:gd name="T105" fmla="*/ 2147483647 h 3235"/>
                <a:gd name="T106" fmla="*/ 2147483647 w 3636"/>
                <a:gd name="T107" fmla="*/ 2147483647 h 3235"/>
                <a:gd name="T108" fmla="*/ 2147483647 w 3636"/>
                <a:gd name="T109" fmla="*/ 2147483647 h 3235"/>
                <a:gd name="T110" fmla="*/ 2147483647 w 3636"/>
                <a:gd name="T111" fmla="*/ 2147483647 h 3235"/>
                <a:gd name="T112" fmla="*/ 2147483647 w 3636"/>
                <a:gd name="T113" fmla="*/ 2147483647 h 3235"/>
                <a:gd name="T114" fmla="*/ 2147483647 w 3636"/>
                <a:gd name="T115" fmla="*/ 2147483647 h 32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36" h="3235">
                  <a:moveTo>
                    <a:pt x="415" y="2028"/>
                  </a:moveTo>
                  <a:lnTo>
                    <a:pt x="504" y="2220"/>
                  </a:lnTo>
                  <a:lnTo>
                    <a:pt x="519" y="2385"/>
                  </a:lnTo>
                  <a:lnTo>
                    <a:pt x="588" y="2363"/>
                  </a:lnTo>
                  <a:lnTo>
                    <a:pt x="596" y="2227"/>
                  </a:lnTo>
                  <a:lnTo>
                    <a:pt x="672" y="2115"/>
                  </a:lnTo>
                  <a:lnTo>
                    <a:pt x="801" y="2250"/>
                  </a:lnTo>
                  <a:lnTo>
                    <a:pt x="832" y="2423"/>
                  </a:lnTo>
                  <a:lnTo>
                    <a:pt x="931" y="2521"/>
                  </a:lnTo>
                  <a:lnTo>
                    <a:pt x="1030" y="2460"/>
                  </a:lnTo>
                  <a:lnTo>
                    <a:pt x="1076" y="2588"/>
                  </a:lnTo>
                  <a:lnTo>
                    <a:pt x="1121" y="2716"/>
                  </a:lnTo>
                  <a:lnTo>
                    <a:pt x="1251" y="2829"/>
                  </a:lnTo>
                  <a:lnTo>
                    <a:pt x="1304" y="2934"/>
                  </a:lnTo>
                  <a:lnTo>
                    <a:pt x="1342" y="3047"/>
                  </a:lnTo>
                  <a:lnTo>
                    <a:pt x="1312" y="3145"/>
                  </a:lnTo>
                  <a:lnTo>
                    <a:pt x="1426" y="3235"/>
                  </a:lnTo>
                  <a:lnTo>
                    <a:pt x="1647" y="3077"/>
                  </a:lnTo>
                  <a:lnTo>
                    <a:pt x="1744" y="3165"/>
                  </a:lnTo>
                  <a:lnTo>
                    <a:pt x="1807" y="3092"/>
                  </a:lnTo>
                  <a:lnTo>
                    <a:pt x="1876" y="3032"/>
                  </a:lnTo>
                  <a:lnTo>
                    <a:pt x="1822" y="2897"/>
                  </a:lnTo>
                  <a:lnTo>
                    <a:pt x="1815" y="2754"/>
                  </a:lnTo>
                  <a:lnTo>
                    <a:pt x="1906" y="2603"/>
                  </a:lnTo>
                  <a:lnTo>
                    <a:pt x="2013" y="2483"/>
                  </a:lnTo>
                  <a:lnTo>
                    <a:pt x="1960" y="2363"/>
                  </a:lnTo>
                  <a:lnTo>
                    <a:pt x="2059" y="2333"/>
                  </a:lnTo>
                  <a:lnTo>
                    <a:pt x="2142" y="2340"/>
                  </a:lnTo>
                  <a:lnTo>
                    <a:pt x="2394" y="2491"/>
                  </a:lnTo>
                  <a:lnTo>
                    <a:pt x="2523" y="2400"/>
                  </a:lnTo>
                  <a:lnTo>
                    <a:pt x="2592" y="2423"/>
                  </a:lnTo>
                  <a:lnTo>
                    <a:pt x="2623" y="2528"/>
                  </a:lnTo>
                  <a:lnTo>
                    <a:pt x="2767" y="2528"/>
                  </a:lnTo>
                  <a:lnTo>
                    <a:pt x="2912" y="2498"/>
                  </a:lnTo>
                  <a:lnTo>
                    <a:pt x="3026" y="2445"/>
                  </a:lnTo>
                  <a:lnTo>
                    <a:pt x="2996" y="2355"/>
                  </a:lnTo>
                  <a:lnTo>
                    <a:pt x="2897" y="2355"/>
                  </a:lnTo>
                  <a:lnTo>
                    <a:pt x="2767" y="2288"/>
                  </a:lnTo>
                  <a:lnTo>
                    <a:pt x="2729" y="2205"/>
                  </a:lnTo>
                  <a:lnTo>
                    <a:pt x="2836" y="2145"/>
                  </a:lnTo>
                  <a:lnTo>
                    <a:pt x="2958" y="2160"/>
                  </a:lnTo>
                  <a:lnTo>
                    <a:pt x="2998" y="2101"/>
                  </a:lnTo>
                  <a:lnTo>
                    <a:pt x="2926" y="2044"/>
                  </a:lnTo>
                  <a:lnTo>
                    <a:pt x="2873" y="1978"/>
                  </a:lnTo>
                  <a:lnTo>
                    <a:pt x="2767" y="1912"/>
                  </a:lnTo>
                  <a:lnTo>
                    <a:pt x="2669" y="1896"/>
                  </a:lnTo>
                  <a:lnTo>
                    <a:pt x="2597" y="1852"/>
                  </a:lnTo>
                  <a:lnTo>
                    <a:pt x="2630" y="1761"/>
                  </a:lnTo>
                  <a:lnTo>
                    <a:pt x="2767" y="1612"/>
                  </a:lnTo>
                  <a:lnTo>
                    <a:pt x="2706" y="1552"/>
                  </a:lnTo>
                  <a:lnTo>
                    <a:pt x="2713" y="1437"/>
                  </a:lnTo>
                  <a:lnTo>
                    <a:pt x="2798" y="1424"/>
                  </a:lnTo>
                  <a:lnTo>
                    <a:pt x="2897" y="1465"/>
                  </a:lnTo>
                  <a:lnTo>
                    <a:pt x="3037" y="1521"/>
                  </a:lnTo>
                  <a:lnTo>
                    <a:pt x="3118" y="1582"/>
                  </a:lnTo>
                  <a:lnTo>
                    <a:pt x="3240" y="1514"/>
                  </a:lnTo>
                  <a:lnTo>
                    <a:pt x="3346" y="1409"/>
                  </a:lnTo>
                  <a:lnTo>
                    <a:pt x="3346" y="1281"/>
                  </a:lnTo>
                  <a:lnTo>
                    <a:pt x="3308" y="1168"/>
                  </a:lnTo>
                  <a:lnTo>
                    <a:pt x="3453" y="1108"/>
                  </a:lnTo>
                  <a:lnTo>
                    <a:pt x="3560" y="1003"/>
                  </a:lnTo>
                  <a:lnTo>
                    <a:pt x="3636" y="927"/>
                  </a:lnTo>
                  <a:lnTo>
                    <a:pt x="3606" y="732"/>
                  </a:lnTo>
                  <a:lnTo>
                    <a:pt x="3468" y="732"/>
                  </a:lnTo>
                  <a:lnTo>
                    <a:pt x="3148" y="529"/>
                  </a:lnTo>
                  <a:lnTo>
                    <a:pt x="3049" y="536"/>
                  </a:lnTo>
                  <a:lnTo>
                    <a:pt x="2904" y="597"/>
                  </a:lnTo>
                  <a:lnTo>
                    <a:pt x="2780" y="502"/>
                  </a:lnTo>
                  <a:lnTo>
                    <a:pt x="2620" y="573"/>
                  </a:lnTo>
                  <a:lnTo>
                    <a:pt x="2473" y="593"/>
                  </a:lnTo>
                  <a:lnTo>
                    <a:pt x="2318" y="592"/>
                  </a:lnTo>
                  <a:lnTo>
                    <a:pt x="2264" y="479"/>
                  </a:lnTo>
                  <a:lnTo>
                    <a:pt x="2281" y="351"/>
                  </a:lnTo>
                  <a:lnTo>
                    <a:pt x="2210" y="241"/>
                  </a:lnTo>
                  <a:lnTo>
                    <a:pt x="2135" y="191"/>
                  </a:lnTo>
                  <a:lnTo>
                    <a:pt x="2057" y="189"/>
                  </a:lnTo>
                  <a:lnTo>
                    <a:pt x="1966" y="202"/>
                  </a:lnTo>
                  <a:lnTo>
                    <a:pt x="1889" y="157"/>
                  </a:lnTo>
                  <a:lnTo>
                    <a:pt x="1872" y="58"/>
                  </a:lnTo>
                  <a:lnTo>
                    <a:pt x="1744" y="0"/>
                  </a:lnTo>
                  <a:lnTo>
                    <a:pt x="1621" y="110"/>
                  </a:lnTo>
                  <a:lnTo>
                    <a:pt x="1524" y="122"/>
                  </a:lnTo>
                  <a:lnTo>
                    <a:pt x="1592" y="238"/>
                  </a:lnTo>
                  <a:lnTo>
                    <a:pt x="1615" y="321"/>
                  </a:lnTo>
                  <a:lnTo>
                    <a:pt x="1513" y="396"/>
                  </a:lnTo>
                  <a:lnTo>
                    <a:pt x="1426" y="401"/>
                  </a:lnTo>
                  <a:lnTo>
                    <a:pt x="1243" y="400"/>
                  </a:lnTo>
                  <a:lnTo>
                    <a:pt x="1175" y="490"/>
                  </a:lnTo>
                  <a:lnTo>
                    <a:pt x="1238" y="558"/>
                  </a:lnTo>
                  <a:lnTo>
                    <a:pt x="1076" y="597"/>
                  </a:lnTo>
                  <a:lnTo>
                    <a:pt x="1013" y="657"/>
                  </a:lnTo>
                  <a:lnTo>
                    <a:pt x="968" y="595"/>
                  </a:lnTo>
                  <a:lnTo>
                    <a:pt x="900" y="565"/>
                  </a:lnTo>
                  <a:lnTo>
                    <a:pt x="843" y="479"/>
                  </a:lnTo>
                  <a:lnTo>
                    <a:pt x="744" y="479"/>
                  </a:lnTo>
                  <a:lnTo>
                    <a:pt x="686" y="555"/>
                  </a:lnTo>
                  <a:lnTo>
                    <a:pt x="531" y="452"/>
                  </a:lnTo>
                  <a:lnTo>
                    <a:pt x="427" y="345"/>
                  </a:lnTo>
                  <a:lnTo>
                    <a:pt x="398" y="209"/>
                  </a:lnTo>
                  <a:lnTo>
                    <a:pt x="314" y="123"/>
                  </a:lnTo>
                  <a:lnTo>
                    <a:pt x="206" y="100"/>
                  </a:lnTo>
                  <a:lnTo>
                    <a:pt x="99" y="69"/>
                  </a:lnTo>
                  <a:lnTo>
                    <a:pt x="0" y="142"/>
                  </a:lnTo>
                  <a:lnTo>
                    <a:pt x="20" y="246"/>
                  </a:lnTo>
                  <a:lnTo>
                    <a:pt x="62" y="328"/>
                  </a:lnTo>
                  <a:lnTo>
                    <a:pt x="0" y="419"/>
                  </a:lnTo>
                  <a:lnTo>
                    <a:pt x="1" y="566"/>
                  </a:lnTo>
                  <a:lnTo>
                    <a:pt x="199" y="697"/>
                  </a:lnTo>
                  <a:lnTo>
                    <a:pt x="419" y="1048"/>
                  </a:lnTo>
                  <a:lnTo>
                    <a:pt x="375" y="1167"/>
                  </a:lnTo>
                  <a:lnTo>
                    <a:pt x="457" y="1340"/>
                  </a:lnTo>
                  <a:lnTo>
                    <a:pt x="406" y="1509"/>
                  </a:lnTo>
                  <a:lnTo>
                    <a:pt x="508" y="1644"/>
                  </a:lnTo>
                  <a:lnTo>
                    <a:pt x="472" y="1722"/>
                  </a:lnTo>
                  <a:lnTo>
                    <a:pt x="500" y="1845"/>
                  </a:lnTo>
                  <a:lnTo>
                    <a:pt x="485" y="1965"/>
                  </a:lnTo>
                  <a:lnTo>
                    <a:pt x="415" y="2028"/>
                  </a:lnTo>
                  <a:close/>
                </a:path>
              </a:pathLst>
            </a:custGeom>
            <a:solidFill>
              <a:srgbClr val="31849B"/>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zh-CN" altLang="en-US" sz="800" b="1" kern="0">
                <a:solidFill>
                  <a:srgbClr val="000000"/>
                </a:solidFill>
                <a:latin typeface="微软雅黑" pitchFamily="34" charset="-122"/>
                <a:ea typeface="微软雅黑" pitchFamily="34" charset="-122"/>
              </a:endParaRPr>
            </a:p>
          </p:txBody>
        </p:sp>
        <p:sp>
          <p:nvSpPr>
            <p:cNvPr id="10" name="guizhou"/>
            <p:cNvSpPr>
              <a:spLocks/>
            </p:cNvSpPr>
            <p:nvPr/>
          </p:nvSpPr>
          <p:spPr bwMode="auto">
            <a:xfrm>
              <a:off x="7839196" y="3534122"/>
              <a:ext cx="834420" cy="763524"/>
            </a:xfrm>
            <a:custGeom>
              <a:avLst/>
              <a:gdLst>
                <a:gd name="T0" fmla="*/ 2147483647 w 1652"/>
                <a:gd name="T1" fmla="*/ 2147483647 h 1491"/>
                <a:gd name="T2" fmla="*/ 2147483647 w 1652"/>
                <a:gd name="T3" fmla="*/ 2147483647 h 1491"/>
                <a:gd name="T4" fmla="*/ 2147483647 w 1652"/>
                <a:gd name="T5" fmla="*/ 2147483647 h 1491"/>
                <a:gd name="T6" fmla="*/ 2147483647 w 1652"/>
                <a:gd name="T7" fmla="*/ 2147483647 h 1491"/>
                <a:gd name="T8" fmla="*/ 2147483647 w 1652"/>
                <a:gd name="T9" fmla="*/ 2147483647 h 1491"/>
                <a:gd name="T10" fmla="*/ 2147483647 w 1652"/>
                <a:gd name="T11" fmla="*/ 2147483647 h 1491"/>
                <a:gd name="T12" fmla="*/ 2147483647 w 1652"/>
                <a:gd name="T13" fmla="*/ 2147483647 h 1491"/>
                <a:gd name="T14" fmla="*/ 2147483647 w 1652"/>
                <a:gd name="T15" fmla="*/ 2147483647 h 1491"/>
                <a:gd name="T16" fmla="*/ 2147483647 w 1652"/>
                <a:gd name="T17" fmla="*/ 2147483647 h 1491"/>
                <a:gd name="T18" fmla="*/ 2147483647 w 1652"/>
                <a:gd name="T19" fmla="*/ 2147483647 h 1491"/>
                <a:gd name="T20" fmla="*/ 2147483647 w 1652"/>
                <a:gd name="T21" fmla="*/ 2147483647 h 1491"/>
                <a:gd name="T22" fmla="*/ 2147483647 w 1652"/>
                <a:gd name="T23" fmla="*/ 2147483647 h 1491"/>
                <a:gd name="T24" fmla="*/ 2147483647 w 1652"/>
                <a:gd name="T25" fmla="*/ 2147483647 h 1491"/>
                <a:gd name="T26" fmla="*/ 2147483647 w 1652"/>
                <a:gd name="T27" fmla="*/ 2147483647 h 1491"/>
                <a:gd name="T28" fmla="*/ 2147483647 w 1652"/>
                <a:gd name="T29" fmla="*/ 2147483647 h 1491"/>
                <a:gd name="T30" fmla="*/ 2147483647 w 1652"/>
                <a:gd name="T31" fmla="*/ 2147483647 h 1491"/>
                <a:gd name="T32" fmla="*/ 2147483647 w 1652"/>
                <a:gd name="T33" fmla="*/ 2147483647 h 1491"/>
                <a:gd name="T34" fmla="*/ 2147483647 w 1652"/>
                <a:gd name="T35" fmla="*/ 2147483647 h 1491"/>
                <a:gd name="T36" fmla="*/ 2147483647 w 1652"/>
                <a:gd name="T37" fmla="*/ 2147483647 h 1491"/>
                <a:gd name="T38" fmla="*/ 2147483647 w 1652"/>
                <a:gd name="T39" fmla="*/ 2147483647 h 1491"/>
                <a:gd name="T40" fmla="*/ 2147483647 w 1652"/>
                <a:gd name="T41" fmla="*/ 2147483647 h 1491"/>
                <a:gd name="T42" fmla="*/ 2147483647 w 1652"/>
                <a:gd name="T43" fmla="*/ 2147483647 h 1491"/>
                <a:gd name="T44" fmla="*/ 2147483647 w 1652"/>
                <a:gd name="T45" fmla="*/ 2147483647 h 1491"/>
                <a:gd name="T46" fmla="*/ 2147483647 w 1652"/>
                <a:gd name="T47" fmla="*/ 2147483647 h 1491"/>
                <a:gd name="T48" fmla="*/ 2147483647 w 1652"/>
                <a:gd name="T49" fmla="*/ 2147483647 h 1491"/>
                <a:gd name="T50" fmla="*/ 2147483647 w 1652"/>
                <a:gd name="T51" fmla="*/ 2147483647 h 1491"/>
                <a:gd name="T52" fmla="*/ 2147483647 w 1652"/>
                <a:gd name="T53" fmla="*/ 2147483647 h 1491"/>
                <a:gd name="T54" fmla="*/ 2147483647 w 1652"/>
                <a:gd name="T55" fmla="*/ 2147483647 h 1491"/>
                <a:gd name="T56" fmla="*/ 2147483647 w 1652"/>
                <a:gd name="T57" fmla="*/ 2147483647 h 1491"/>
                <a:gd name="T58" fmla="*/ 2147483647 w 1652"/>
                <a:gd name="T59" fmla="*/ 2147483647 h 1491"/>
                <a:gd name="T60" fmla="*/ 2147483647 w 1652"/>
                <a:gd name="T61" fmla="*/ 2147483647 h 1491"/>
                <a:gd name="T62" fmla="*/ 2147483647 w 1652"/>
                <a:gd name="T63" fmla="*/ 2147483647 h 1491"/>
                <a:gd name="T64" fmla="*/ 2147483647 w 1652"/>
                <a:gd name="T65" fmla="*/ 2147483647 h 1491"/>
                <a:gd name="T66" fmla="*/ 2147483647 w 1652"/>
                <a:gd name="T67" fmla="*/ 2147483647 h 1491"/>
                <a:gd name="T68" fmla="*/ 2147483647 w 1652"/>
                <a:gd name="T69" fmla="*/ 2147483647 h 1491"/>
                <a:gd name="T70" fmla="*/ 2147483647 w 1652"/>
                <a:gd name="T71" fmla="*/ 2147483647 h 1491"/>
                <a:gd name="T72" fmla="*/ 2147483647 w 1652"/>
                <a:gd name="T73" fmla="*/ 2147483647 h 1491"/>
                <a:gd name="T74" fmla="*/ 2147483647 w 1652"/>
                <a:gd name="T75" fmla="*/ 2147483647 h 1491"/>
                <a:gd name="T76" fmla="*/ 2147483647 w 1652"/>
                <a:gd name="T77" fmla="*/ 2147483647 h 1491"/>
                <a:gd name="T78" fmla="*/ 2147483647 w 1652"/>
                <a:gd name="T79" fmla="*/ 2147483647 h 1491"/>
                <a:gd name="T80" fmla="*/ 2147483647 w 1652"/>
                <a:gd name="T81" fmla="*/ 2147483647 h 14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52" h="1491">
                  <a:moveTo>
                    <a:pt x="79" y="882"/>
                  </a:moveTo>
                  <a:lnTo>
                    <a:pt x="33" y="793"/>
                  </a:lnTo>
                  <a:lnTo>
                    <a:pt x="0" y="681"/>
                  </a:lnTo>
                  <a:lnTo>
                    <a:pt x="72" y="595"/>
                  </a:lnTo>
                  <a:lnTo>
                    <a:pt x="163" y="642"/>
                  </a:lnTo>
                  <a:lnTo>
                    <a:pt x="244" y="627"/>
                  </a:lnTo>
                  <a:lnTo>
                    <a:pt x="372" y="633"/>
                  </a:lnTo>
                  <a:lnTo>
                    <a:pt x="442" y="561"/>
                  </a:lnTo>
                  <a:lnTo>
                    <a:pt x="457" y="490"/>
                  </a:lnTo>
                  <a:lnTo>
                    <a:pt x="577" y="490"/>
                  </a:lnTo>
                  <a:lnTo>
                    <a:pt x="684" y="468"/>
                  </a:lnTo>
                  <a:lnTo>
                    <a:pt x="775" y="423"/>
                  </a:lnTo>
                  <a:lnTo>
                    <a:pt x="750" y="352"/>
                  </a:lnTo>
                  <a:lnTo>
                    <a:pt x="672" y="351"/>
                  </a:lnTo>
                  <a:lnTo>
                    <a:pt x="573" y="300"/>
                  </a:lnTo>
                  <a:lnTo>
                    <a:pt x="540" y="231"/>
                  </a:lnTo>
                  <a:lnTo>
                    <a:pt x="625" y="184"/>
                  </a:lnTo>
                  <a:lnTo>
                    <a:pt x="721" y="195"/>
                  </a:lnTo>
                  <a:lnTo>
                    <a:pt x="753" y="148"/>
                  </a:lnTo>
                  <a:lnTo>
                    <a:pt x="827" y="226"/>
                  </a:lnTo>
                  <a:lnTo>
                    <a:pt x="870" y="188"/>
                  </a:lnTo>
                  <a:lnTo>
                    <a:pt x="875" y="140"/>
                  </a:lnTo>
                  <a:lnTo>
                    <a:pt x="932" y="82"/>
                  </a:lnTo>
                  <a:lnTo>
                    <a:pt x="971" y="125"/>
                  </a:lnTo>
                  <a:lnTo>
                    <a:pt x="1043" y="91"/>
                  </a:lnTo>
                  <a:lnTo>
                    <a:pt x="1023" y="39"/>
                  </a:lnTo>
                  <a:lnTo>
                    <a:pt x="1067" y="0"/>
                  </a:lnTo>
                  <a:lnTo>
                    <a:pt x="1129" y="34"/>
                  </a:lnTo>
                  <a:lnTo>
                    <a:pt x="1225" y="15"/>
                  </a:lnTo>
                  <a:lnTo>
                    <a:pt x="1283" y="72"/>
                  </a:lnTo>
                  <a:lnTo>
                    <a:pt x="1263" y="140"/>
                  </a:lnTo>
                  <a:lnTo>
                    <a:pt x="1303" y="163"/>
                  </a:lnTo>
                  <a:lnTo>
                    <a:pt x="1359" y="154"/>
                  </a:lnTo>
                  <a:lnTo>
                    <a:pt x="1417" y="216"/>
                  </a:lnTo>
                  <a:lnTo>
                    <a:pt x="1383" y="260"/>
                  </a:lnTo>
                  <a:lnTo>
                    <a:pt x="1446" y="260"/>
                  </a:lnTo>
                  <a:lnTo>
                    <a:pt x="1479" y="298"/>
                  </a:lnTo>
                  <a:lnTo>
                    <a:pt x="1518" y="231"/>
                  </a:lnTo>
                  <a:lnTo>
                    <a:pt x="1590" y="250"/>
                  </a:lnTo>
                  <a:lnTo>
                    <a:pt x="1566" y="322"/>
                  </a:lnTo>
                  <a:lnTo>
                    <a:pt x="1566" y="389"/>
                  </a:lnTo>
                  <a:lnTo>
                    <a:pt x="1590" y="418"/>
                  </a:lnTo>
                  <a:lnTo>
                    <a:pt x="1599" y="495"/>
                  </a:lnTo>
                  <a:lnTo>
                    <a:pt x="1542" y="519"/>
                  </a:lnTo>
                  <a:lnTo>
                    <a:pt x="1460" y="596"/>
                  </a:lnTo>
                  <a:lnTo>
                    <a:pt x="1513" y="629"/>
                  </a:lnTo>
                  <a:lnTo>
                    <a:pt x="1638" y="610"/>
                  </a:lnTo>
                  <a:lnTo>
                    <a:pt x="1652" y="668"/>
                  </a:lnTo>
                  <a:lnTo>
                    <a:pt x="1643" y="711"/>
                  </a:lnTo>
                  <a:lnTo>
                    <a:pt x="1604" y="754"/>
                  </a:lnTo>
                  <a:lnTo>
                    <a:pt x="1575" y="840"/>
                  </a:lnTo>
                  <a:lnTo>
                    <a:pt x="1634" y="929"/>
                  </a:lnTo>
                  <a:lnTo>
                    <a:pt x="1609" y="1037"/>
                  </a:lnTo>
                  <a:lnTo>
                    <a:pt x="1532" y="1032"/>
                  </a:lnTo>
                  <a:lnTo>
                    <a:pt x="1542" y="1095"/>
                  </a:lnTo>
                  <a:lnTo>
                    <a:pt x="1503" y="1119"/>
                  </a:lnTo>
                  <a:lnTo>
                    <a:pt x="1393" y="1148"/>
                  </a:lnTo>
                  <a:lnTo>
                    <a:pt x="1335" y="1124"/>
                  </a:lnTo>
                  <a:lnTo>
                    <a:pt x="1273" y="1176"/>
                  </a:lnTo>
                  <a:lnTo>
                    <a:pt x="1259" y="1253"/>
                  </a:lnTo>
                  <a:lnTo>
                    <a:pt x="1191" y="1244"/>
                  </a:lnTo>
                  <a:lnTo>
                    <a:pt x="1139" y="1205"/>
                  </a:lnTo>
                  <a:lnTo>
                    <a:pt x="1095" y="1258"/>
                  </a:lnTo>
                  <a:lnTo>
                    <a:pt x="1067" y="1167"/>
                  </a:lnTo>
                  <a:lnTo>
                    <a:pt x="1004" y="1161"/>
                  </a:lnTo>
                  <a:lnTo>
                    <a:pt x="947" y="1263"/>
                  </a:lnTo>
                  <a:lnTo>
                    <a:pt x="836" y="1276"/>
                  </a:lnTo>
                  <a:lnTo>
                    <a:pt x="793" y="1334"/>
                  </a:lnTo>
                  <a:lnTo>
                    <a:pt x="721" y="1368"/>
                  </a:lnTo>
                  <a:lnTo>
                    <a:pt x="692" y="1425"/>
                  </a:lnTo>
                  <a:lnTo>
                    <a:pt x="644" y="1464"/>
                  </a:lnTo>
                  <a:lnTo>
                    <a:pt x="592" y="1416"/>
                  </a:lnTo>
                  <a:lnTo>
                    <a:pt x="524" y="1406"/>
                  </a:lnTo>
                  <a:lnTo>
                    <a:pt x="495" y="1359"/>
                  </a:lnTo>
                  <a:lnTo>
                    <a:pt x="438" y="1372"/>
                  </a:lnTo>
                  <a:lnTo>
                    <a:pt x="390" y="1435"/>
                  </a:lnTo>
                  <a:lnTo>
                    <a:pt x="274" y="1491"/>
                  </a:lnTo>
                  <a:lnTo>
                    <a:pt x="265" y="1404"/>
                  </a:lnTo>
                  <a:lnTo>
                    <a:pt x="337" y="1260"/>
                  </a:lnTo>
                  <a:lnTo>
                    <a:pt x="192" y="1120"/>
                  </a:lnTo>
                  <a:lnTo>
                    <a:pt x="249" y="997"/>
                  </a:lnTo>
                  <a:lnTo>
                    <a:pt x="247" y="804"/>
                  </a:lnTo>
                  <a:lnTo>
                    <a:pt x="79" y="882"/>
                  </a:lnTo>
                  <a:close/>
                </a:path>
              </a:pathLst>
            </a:custGeom>
            <a:solidFill>
              <a:srgbClr val="FFFFFF"/>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1" name="guangxi"/>
            <p:cNvSpPr>
              <a:spLocks/>
            </p:cNvSpPr>
            <p:nvPr/>
          </p:nvSpPr>
          <p:spPr bwMode="auto">
            <a:xfrm>
              <a:off x="7978597" y="3944464"/>
              <a:ext cx="1082243" cy="822726"/>
            </a:xfrm>
            <a:custGeom>
              <a:avLst/>
              <a:gdLst>
                <a:gd name="T0" fmla="*/ 2147483647 w 2143"/>
                <a:gd name="T1" fmla="*/ 2147483647 h 1608"/>
                <a:gd name="T2" fmla="*/ 2147483647 w 2143"/>
                <a:gd name="T3" fmla="*/ 2147483647 h 1608"/>
                <a:gd name="T4" fmla="*/ 2147483647 w 2143"/>
                <a:gd name="T5" fmla="*/ 2147483647 h 1608"/>
                <a:gd name="T6" fmla="*/ 2147483647 w 2143"/>
                <a:gd name="T7" fmla="*/ 2147483647 h 1608"/>
                <a:gd name="T8" fmla="*/ 2147483647 w 2143"/>
                <a:gd name="T9" fmla="*/ 2147483647 h 1608"/>
                <a:gd name="T10" fmla="*/ 2147483647 w 2143"/>
                <a:gd name="T11" fmla="*/ 2147483647 h 1608"/>
                <a:gd name="T12" fmla="*/ 2147483647 w 2143"/>
                <a:gd name="T13" fmla="*/ 2147483647 h 1608"/>
                <a:gd name="T14" fmla="*/ 2147483647 w 2143"/>
                <a:gd name="T15" fmla="*/ 2147483647 h 1608"/>
                <a:gd name="T16" fmla="*/ 2147483647 w 2143"/>
                <a:gd name="T17" fmla="*/ 2147483647 h 1608"/>
                <a:gd name="T18" fmla="*/ 2147483647 w 2143"/>
                <a:gd name="T19" fmla="*/ 2147483647 h 1608"/>
                <a:gd name="T20" fmla="*/ 2147483647 w 2143"/>
                <a:gd name="T21" fmla="*/ 2147483647 h 1608"/>
                <a:gd name="T22" fmla="*/ 2147483647 w 2143"/>
                <a:gd name="T23" fmla="*/ 2147483647 h 1608"/>
                <a:gd name="T24" fmla="*/ 2147483647 w 2143"/>
                <a:gd name="T25" fmla="*/ 2147483647 h 1608"/>
                <a:gd name="T26" fmla="*/ 2147483647 w 2143"/>
                <a:gd name="T27" fmla="*/ 2147483647 h 1608"/>
                <a:gd name="T28" fmla="*/ 2147483647 w 2143"/>
                <a:gd name="T29" fmla="*/ 2147483647 h 1608"/>
                <a:gd name="T30" fmla="*/ 2147483647 w 2143"/>
                <a:gd name="T31" fmla="*/ 2147483647 h 1608"/>
                <a:gd name="T32" fmla="*/ 2147483647 w 2143"/>
                <a:gd name="T33" fmla="*/ 2147483647 h 1608"/>
                <a:gd name="T34" fmla="*/ 2147483647 w 2143"/>
                <a:gd name="T35" fmla="*/ 2147483647 h 1608"/>
                <a:gd name="T36" fmla="*/ 2147483647 w 2143"/>
                <a:gd name="T37" fmla="*/ 2147483647 h 1608"/>
                <a:gd name="T38" fmla="*/ 2147483647 w 2143"/>
                <a:gd name="T39" fmla="*/ 2147483647 h 1608"/>
                <a:gd name="T40" fmla="*/ 2147483647 w 2143"/>
                <a:gd name="T41" fmla="*/ 2147483647 h 1608"/>
                <a:gd name="T42" fmla="*/ 2147483647 w 2143"/>
                <a:gd name="T43" fmla="*/ 2147483647 h 1608"/>
                <a:gd name="T44" fmla="*/ 2147483647 w 2143"/>
                <a:gd name="T45" fmla="*/ 2147483647 h 1608"/>
                <a:gd name="T46" fmla="*/ 2147483647 w 2143"/>
                <a:gd name="T47" fmla="*/ 2147483647 h 1608"/>
                <a:gd name="T48" fmla="*/ 2147483647 w 2143"/>
                <a:gd name="T49" fmla="*/ 2147483647 h 1608"/>
                <a:gd name="T50" fmla="*/ 2147483647 w 2143"/>
                <a:gd name="T51" fmla="*/ 2147483647 h 1608"/>
                <a:gd name="T52" fmla="*/ 2147483647 w 2143"/>
                <a:gd name="T53" fmla="*/ 2147483647 h 1608"/>
                <a:gd name="T54" fmla="*/ 2147483647 w 2143"/>
                <a:gd name="T55" fmla="*/ 2147483647 h 1608"/>
                <a:gd name="T56" fmla="*/ 2147483647 w 2143"/>
                <a:gd name="T57" fmla="*/ 2147483647 h 1608"/>
                <a:gd name="T58" fmla="*/ 2147483647 w 2143"/>
                <a:gd name="T59" fmla="*/ 2147483647 h 1608"/>
                <a:gd name="T60" fmla="*/ 2147483647 w 2143"/>
                <a:gd name="T61" fmla="*/ 2147483647 h 1608"/>
                <a:gd name="T62" fmla="*/ 2147483647 w 2143"/>
                <a:gd name="T63" fmla="*/ 2147483647 h 1608"/>
                <a:gd name="T64" fmla="*/ 2147483647 w 2143"/>
                <a:gd name="T65" fmla="*/ 2147483647 h 1608"/>
                <a:gd name="T66" fmla="*/ 2147483647 w 2143"/>
                <a:gd name="T67" fmla="*/ 2147483647 h 1608"/>
                <a:gd name="T68" fmla="*/ 2147483647 w 2143"/>
                <a:gd name="T69" fmla="*/ 2147483647 h 1608"/>
                <a:gd name="T70" fmla="*/ 2147483647 w 2143"/>
                <a:gd name="T71" fmla="*/ 2147483647 h 1608"/>
                <a:gd name="T72" fmla="*/ 2147483647 w 2143"/>
                <a:gd name="T73" fmla="*/ 2147483647 h 1608"/>
                <a:gd name="T74" fmla="*/ 2147483647 w 2143"/>
                <a:gd name="T75" fmla="*/ 2147483647 h 1608"/>
                <a:gd name="T76" fmla="*/ 2147483647 w 2143"/>
                <a:gd name="T77" fmla="*/ 2147483647 h 1608"/>
                <a:gd name="T78" fmla="*/ 0 w 2143"/>
                <a:gd name="T79" fmla="*/ 2147483647 h 1608"/>
                <a:gd name="T80" fmla="*/ 2147483647 w 2143"/>
                <a:gd name="T81" fmla="*/ 2147483647 h 1608"/>
                <a:gd name="T82" fmla="*/ 2147483647 w 2143"/>
                <a:gd name="T83" fmla="*/ 2147483647 h 1608"/>
                <a:gd name="T84" fmla="*/ 2147483647 w 2143"/>
                <a:gd name="T85" fmla="*/ 2147483647 h 1608"/>
                <a:gd name="T86" fmla="*/ 2147483647 w 2143"/>
                <a:gd name="T87" fmla="*/ 2147483647 h 16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43" h="1608">
                  <a:moveTo>
                    <a:pt x="325" y="1164"/>
                  </a:moveTo>
                  <a:lnTo>
                    <a:pt x="415" y="1200"/>
                  </a:lnTo>
                  <a:lnTo>
                    <a:pt x="493" y="1170"/>
                  </a:lnTo>
                  <a:lnTo>
                    <a:pt x="577" y="1176"/>
                  </a:lnTo>
                  <a:lnTo>
                    <a:pt x="661" y="1218"/>
                  </a:lnTo>
                  <a:lnTo>
                    <a:pt x="613" y="1326"/>
                  </a:lnTo>
                  <a:lnTo>
                    <a:pt x="613" y="1422"/>
                  </a:lnTo>
                  <a:lnTo>
                    <a:pt x="779" y="1538"/>
                  </a:lnTo>
                  <a:lnTo>
                    <a:pt x="889" y="1584"/>
                  </a:lnTo>
                  <a:lnTo>
                    <a:pt x="997" y="1554"/>
                  </a:lnTo>
                  <a:lnTo>
                    <a:pt x="1027" y="1602"/>
                  </a:lnTo>
                  <a:lnTo>
                    <a:pt x="1153" y="1548"/>
                  </a:lnTo>
                  <a:lnTo>
                    <a:pt x="1171" y="1494"/>
                  </a:lnTo>
                  <a:lnTo>
                    <a:pt x="1243" y="1524"/>
                  </a:lnTo>
                  <a:lnTo>
                    <a:pt x="1309" y="1524"/>
                  </a:lnTo>
                  <a:lnTo>
                    <a:pt x="1363" y="1548"/>
                  </a:lnTo>
                  <a:lnTo>
                    <a:pt x="1387" y="1608"/>
                  </a:lnTo>
                  <a:lnTo>
                    <a:pt x="1471" y="1584"/>
                  </a:lnTo>
                  <a:lnTo>
                    <a:pt x="1543" y="1536"/>
                  </a:lnTo>
                  <a:lnTo>
                    <a:pt x="1603" y="1524"/>
                  </a:lnTo>
                  <a:lnTo>
                    <a:pt x="1603" y="1452"/>
                  </a:lnTo>
                  <a:lnTo>
                    <a:pt x="1663" y="1422"/>
                  </a:lnTo>
                  <a:lnTo>
                    <a:pt x="1741" y="1428"/>
                  </a:lnTo>
                  <a:lnTo>
                    <a:pt x="1747" y="1362"/>
                  </a:lnTo>
                  <a:lnTo>
                    <a:pt x="1837" y="1314"/>
                  </a:lnTo>
                  <a:lnTo>
                    <a:pt x="1849" y="1230"/>
                  </a:lnTo>
                  <a:lnTo>
                    <a:pt x="1921" y="1182"/>
                  </a:lnTo>
                  <a:lnTo>
                    <a:pt x="1981" y="1104"/>
                  </a:lnTo>
                  <a:lnTo>
                    <a:pt x="1993" y="1014"/>
                  </a:lnTo>
                  <a:lnTo>
                    <a:pt x="1999" y="906"/>
                  </a:lnTo>
                  <a:lnTo>
                    <a:pt x="2023" y="828"/>
                  </a:lnTo>
                  <a:lnTo>
                    <a:pt x="2095" y="762"/>
                  </a:lnTo>
                  <a:lnTo>
                    <a:pt x="2089" y="672"/>
                  </a:lnTo>
                  <a:lnTo>
                    <a:pt x="2143" y="594"/>
                  </a:lnTo>
                  <a:lnTo>
                    <a:pt x="2071" y="504"/>
                  </a:lnTo>
                  <a:lnTo>
                    <a:pt x="1999" y="534"/>
                  </a:lnTo>
                  <a:lnTo>
                    <a:pt x="1937" y="461"/>
                  </a:lnTo>
                  <a:lnTo>
                    <a:pt x="1897" y="432"/>
                  </a:lnTo>
                  <a:lnTo>
                    <a:pt x="1825" y="432"/>
                  </a:lnTo>
                  <a:lnTo>
                    <a:pt x="1807" y="366"/>
                  </a:lnTo>
                  <a:lnTo>
                    <a:pt x="1885" y="306"/>
                  </a:lnTo>
                  <a:lnTo>
                    <a:pt x="1939" y="204"/>
                  </a:lnTo>
                  <a:lnTo>
                    <a:pt x="1937" y="102"/>
                  </a:lnTo>
                  <a:lnTo>
                    <a:pt x="1867" y="84"/>
                  </a:lnTo>
                  <a:lnTo>
                    <a:pt x="1842" y="6"/>
                  </a:lnTo>
                  <a:lnTo>
                    <a:pt x="1747" y="18"/>
                  </a:lnTo>
                  <a:lnTo>
                    <a:pt x="1663" y="0"/>
                  </a:lnTo>
                  <a:lnTo>
                    <a:pt x="1633" y="84"/>
                  </a:lnTo>
                  <a:lnTo>
                    <a:pt x="1615" y="168"/>
                  </a:lnTo>
                  <a:lnTo>
                    <a:pt x="1549" y="156"/>
                  </a:lnTo>
                  <a:lnTo>
                    <a:pt x="1531" y="102"/>
                  </a:lnTo>
                  <a:lnTo>
                    <a:pt x="1483" y="102"/>
                  </a:lnTo>
                  <a:lnTo>
                    <a:pt x="1441" y="168"/>
                  </a:lnTo>
                  <a:lnTo>
                    <a:pt x="1387" y="162"/>
                  </a:lnTo>
                  <a:lnTo>
                    <a:pt x="1357" y="128"/>
                  </a:lnTo>
                  <a:lnTo>
                    <a:pt x="1333" y="234"/>
                  </a:lnTo>
                  <a:lnTo>
                    <a:pt x="1258" y="231"/>
                  </a:lnTo>
                  <a:lnTo>
                    <a:pt x="1266" y="291"/>
                  </a:lnTo>
                  <a:lnTo>
                    <a:pt x="1225" y="318"/>
                  </a:lnTo>
                  <a:lnTo>
                    <a:pt x="1116" y="347"/>
                  </a:lnTo>
                  <a:lnTo>
                    <a:pt x="1057" y="321"/>
                  </a:lnTo>
                  <a:lnTo>
                    <a:pt x="997" y="375"/>
                  </a:lnTo>
                  <a:lnTo>
                    <a:pt x="984" y="450"/>
                  </a:lnTo>
                  <a:lnTo>
                    <a:pt x="915" y="441"/>
                  </a:lnTo>
                  <a:lnTo>
                    <a:pt x="864" y="402"/>
                  </a:lnTo>
                  <a:lnTo>
                    <a:pt x="819" y="456"/>
                  </a:lnTo>
                  <a:lnTo>
                    <a:pt x="792" y="366"/>
                  </a:lnTo>
                  <a:lnTo>
                    <a:pt x="727" y="360"/>
                  </a:lnTo>
                  <a:lnTo>
                    <a:pt x="672" y="461"/>
                  </a:lnTo>
                  <a:lnTo>
                    <a:pt x="559" y="473"/>
                  </a:lnTo>
                  <a:lnTo>
                    <a:pt x="517" y="533"/>
                  </a:lnTo>
                  <a:lnTo>
                    <a:pt x="445" y="564"/>
                  </a:lnTo>
                  <a:lnTo>
                    <a:pt x="418" y="623"/>
                  </a:lnTo>
                  <a:lnTo>
                    <a:pt x="367" y="662"/>
                  </a:lnTo>
                  <a:lnTo>
                    <a:pt x="318" y="614"/>
                  </a:lnTo>
                  <a:lnTo>
                    <a:pt x="250" y="605"/>
                  </a:lnTo>
                  <a:lnTo>
                    <a:pt x="217" y="557"/>
                  </a:lnTo>
                  <a:lnTo>
                    <a:pt x="162" y="570"/>
                  </a:lnTo>
                  <a:lnTo>
                    <a:pt x="117" y="632"/>
                  </a:lnTo>
                  <a:lnTo>
                    <a:pt x="0" y="689"/>
                  </a:lnTo>
                  <a:lnTo>
                    <a:pt x="39" y="737"/>
                  </a:lnTo>
                  <a:lnTo>
                    <a:pt x="117" y="720"/>
                  </a:lnTo>
                  <a:lnTo>
                    <a:pt x="213" y="815"/>
                  </a:lnTo>
                  <a:lnTo>
                    <a:pt x="397" y="833"/>
                  </a:lnTo>
                  <a:lnTo>
                    <a:pt x="478" y="848"/>
                  </a:lnTo>
                  <a:lnTo>
                    <a:pt x="477" y="1023"/>
                  </a:lnTo>
                  <a:lnTo>
                    <a:pt x="355" y="1008"/>
                  </a:lnTo>
                  <a:lnTo>
                    <a:pt x="328" y="1080"/>
                  </a:lnTo>
                  <a:lnTo>
                    <a:pt x="325" y="1164"/>
                  </a:lnTo>
                  <a:close/>
                </a:path>
              </a:pathLst>
            </a:custGeom>
            <a:solidFill>
              <a:srgbClr val="FFFFFF"/>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2" name="fujian"/>
            <p:cNvSpPr>
              <a:spLocks/>
            </p:cNvSpPr>
            <p:nvPr/>
          </p:nvSpPr>
          <p:spPr bwMode="auto">
            <a:xfrm>
              <a:off x="9571181" y="3509625"/>
              <a:ext cx="603673" cy="781897"/>
            </a:xfrm>
            <a:custGeom>
              <a:avLst/>
              <a:gdLst>
                <a:gd name="T0" fmla="*/ 0 w 1520"/>
                <a:gd name="T1" fmla="*/ 2147483647 h 1915"/>
                <a:gd name="T2" fmla="*/ 2147483647 w 1520"/>
                <a:gd name="T3" fmla="*/ 2147483647 h 1915"/>
                <a:gd name="T4" fmla="*/ 2147483647 w 1520"/>
                <a:gd name="T5" fmla="*/ 2147483647 h 1915"/>
                <a:gd name="T6" fmla="*/ 2147483647 w 1520"/>
                <a:gd name="T7" fmla="*/ 2147483647 h 1915"/>
                <a:gd name="T8" fmla="*/ 2147483647 w 1520"/>
                <a:gd name="T9" fmla="*/ 2147483647 h 1915"/>
                <a:gd name="T10" fmla="*/ 2147483647 w 1520"/>
                <a:gd name="T11" fmla="*/ 2147483647 h 1915"/>
                <a:gd name="T12" fmla="*/ 2147483647 w 1520"/>
                <a:gd name="T13" fmla="*/ 2147483647 h 1915"/>
                <a:gd name="T14" fmla="*/ 2147483647 w 1520"/>
                <a:gd name="T15" fmla="*/ 2147483647 h 1915"/>
                <a:gd name="T16" fmla="*/ 2147483647 w 1520"/>
                <a:gd name="T17" fmla="*/ 2147483647 h 1915"/>
                <a:gd name="T18" fmla="*/ 2147483647 w 1520"/>
                <a:gd name="T19" fmla="*/ 2147483647 h 1915"/>
                <a:gd name="T20" fmla="*/ 2147483647 w 1520"/>
                <a:gd name="T21" fmla="*/ 2147483647 h 1915"/>
                <a:gd name="T22" fmla="*/ 2147483647 w 1520"/>
                <a:gd name="T23" fmla="*/ 2147483647 h 1915"/>
                <a:gd name="T24" fmla="*/ 2147483647 w 1520"/>
                <a:gd name="T25" fmla="*/ 2147483647 h 1915"/>
                <a:gd name="T26" fmla="*/ 2147483647 w 1520"/>
                <a:gd name="T27" fmla="*/ 2147483647 h 1915"/>
                <a:gd name="T28" fmla="*/ 2147483647 w 1520"/>
                <a:gd name="T29" fmla="*/ 2147483647 h 1915"/>
                <a:gd name="T30" fmla="*/ 2147483647 w 1520"/>
                <a:gd name="T31" fmla="*/ 2147483647 h 1915"/>
                <a:gd name="T32" fmla="*/ 2147483647 w 1520"/>
                <a:gd name="T33" fmla="*/ 2147483647 h 1915"/>
                <a:gd name="T34" fmla="*/ 2147483647 w 1520"/>
                <a:gd name="T35" fmla="*/ 2147483647 h 1915"/>
                <a:gd name="T36" fmla="*/ 2147483647 w 1520"/>
                <a:gd name="T37" fmla="*/ 2147483647 h 1915"/>
                <a:gd name="T38" fmla="*/ 2147483647 w 1520"/>
                <a:gd name="T39" fmla="*/ 2147483647 h 1915"/>
                <a:gd name="T40" fmla="*/ 2147483647 w 1520"/>
                <a:gd name="T41" fmla="*/ 2147483647 h 1915"/>
                <a:gd name="T42" fmla="*/ 2147483647 w 1520"/>
                <a:gd name="T43" fmla="*/ 2147483647 h 1915"/>
                <a:gd name="T44" fmla="*/ 2147483647 w 1520"/>
                <a:gd name="T45" fmla="*/ 2147483647 h 1915"/>
                <a:gd name="T46" fmla="*/ 2147483647 w 1520"/>
                <a:gd name="T47" fmla="*/ 2147483647 h 1915"/>
                <a:gd name="T48" fmla="*/ 2147483647 w 1520"/>
                <a:gd name="T49" fmla="*/ 2147483647 h 1915"/>
                <a:gd name="T50" fmla="*/ 2147483647 w 1520"/>
                <a:gd name="T51" fmla="*/ 2147483647 h 1915"/>
                <a:gd name="T52" fmla="*/ 2147483647 w 1520"/>
                <a:gd name="T53" fmla="*/ 2147483647 h 1915"/>
                <a:gd name="T54" fmla="*/ 2147483647 w 1520"/>
                <a:gd name="T55" fmla="*/ 2147483647 h 1915"/>
                <a:gd name="T56" fmla="*/ 2147483647 w 1520"/>
                <a:gd name="T57" fmla="*/ 2147483647 h 1915"/>
                <a:gd name="T58" fmla="*/ 2147483647 w 1520"/>
                <a:gd name="T59" fmla="*/ 2147483647 h 1915"/>
                <a:gd name="T60" fmla="*/ 2147483647 w 1520"/>
                <a:gd name="T61" fmla="*/ 2147483647 h 1915"/>
                <a:gd name="T62" fmla="*/ 2147483647 w 1520"/>
                <a:gd name="T63" fmla="*/ 2147483647 h 19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0" h="1915">
                  <a:moveTo>
                    <a:pt x="53" y="1453"/>
                  </a:moveTo>
                  <a:lnTo>
                    <a:pt x="0" y="1410"/>
                  </a:lnTo>
                  <a:lnTo>
                    <a:pt x="24" y="1319"/>
                  </a:lnTo>
                  <a:lnTo>
                    <a:pt x="85" y="1253"/>
                  </a:lnTo>
                  <a:lnTo>
                    <a:pt x="61" y="1150"/>
                  </a:lnTo>
                  <a:lnTo>
                    <a:pt x="98" y="1023"/>
                  </a:lnTo>
                  <a:lnTo>
                    <a:pt x="196" y="849"/>
                  </a:lnTo>
                  <a:lnTo>
                    <a:pt x="165" y="662"/>
                  </a:lnTo>
                  <a:lnTo>
                    <a:pt x="268" y="584"/>
                  </a:lnTo>
                  <a:lnTo>
                    <a:pt x="357" y="486"/>
                  </a:lnTo>
                  <a:lnTo>
                    <a:pt x="342" y="386"/>
                  </a:lnTo>
                  <a:lnTo>
                    <a:pt x="348" y="314"/>
                  </a:lnTo>
                  <a:lnTo>
                    <a:pt x="446" y="166"/>
                  </a:lnTo>
                  <a:lnTo>
                    <a:pt x="560" y="143"/>
                  </a:lnTo>
                  <a:lnTo>
                    <a:pt x="659" y="97"/>
                  </a:lnTo>
                  <a:lnTo>
                    <a:pt x="739" y="25"/>
                  </a:lnTo>
                  <a:lnTo>
                    <a:pt x="818" y="0"/>
                  </a:lnTo>
                  <a:lnTo>
                    <a:pt x="909" y="30"/>
                  </a:lnTo>
                  <a:lnTo>
                    <a:pt x="898" y="150"/>
                  </a:lnTo>
                  <a:lnTo>
                    <a:pt x="946" y="229"/>
                  </a:lnTo>
                  <a:lnTo>
                    <a:pt x="1007" y="277"/>
                  </a:lnTo>
                  <a:lnTo>
                    <a:pt x="1081" y="277"/>
                  </a:lnTo>
                  <a:lnTo>
                    <a:pt x="1142" y="206"/>
                  </a:lnTo>
                  <a:lnTo>
                    <a:pt x="1136" y="145"/>
                  </a:lnTo>
                  <a:lnTo>
                    <a:pt x="1227" y="169"/>
                  </a:lnTo>
                  <a:lnTo>
                    <a:pt x="1264" y="266"/>
                  </a:lnTo>
                  <a:lnTo>
                    <a:pt x="1361" y="271"/>
                  </a:lnTo>
                  <a:lnTo>
                    <a:pt x="1417" y="223"/>
                  </a:lnTo>
                  <a:lnTo>
                    <a:pt x="1472" y="199"/>
                  </a:lnTo>
                  <a:lnTo>
                    <a:pt x="1520" y="266"/>
                  </a:lnTo>
                  <a:lnTo>
                    <a:pt x="1478" y="380"/>
                  </a:lnTo>
                  <a:lnTo>
                    <a:pt x="1398" y="464"/>
                  </a:lnTo>
                  <a:lnTo>
                    <a:pt x="1361" y="561"/>
                  </a:lnTo>
                  <a:lnTo>
                    <a:pt x="1276" y="512"/>
                  </a:lnTo>
                  <a:lnTo>
                    <a:pt x="1245" y="554"/>
                  </a:lnTo>
                  <a:lnTo>
                    <a:pt x="1343" y="657"/>
                  </a:lnTo>
                  <a:lnTo>
                    <a:pt x="1323" y="727"/>
                  </a:lnTo>
                  <a:lnTo>
                    <a:pt x="1295" y="958"/>
                  </a:lnTo>
                  <a:lnTo>
                    <a:pt x="1337" y="1048"/>
                  </a:lnTo>
                  <a:lnTo>
                    <a:pt x="1252" y="1031"/>
                  </a:lnTo>
                  <a:lnTo>
                    <a:pt x="1210" y="1097"/>
                  </a:lnTo>
                  <a:lnTo>
                    <a:pt x="1234" y="1181"/>
                  </a:lnTo>
                  <a:lnTo>
                    <a:pt x="1149" y="1151"/>
                  </a:lnTo>
                  <a:lnTo>
                    <a:pt x="1130" y="1218"/>
                  </a:lnTo>
                  <a:lnTo>
                    <a:pt x="1160" y="1265"/>
                  </a:lnTo>
                  <a:lnTo>
                    <a:pt x="1062" y="1338"/>
                  </a:lnTo>
                  <a:lnTo>
                    <a:pt x="1088" y="1398"/>
                  </a:lnTo>
                  <a:lnTo>
                    <a:pt x="1057" y="1470"/>
                  </a:lnTo>
                  <a:lnTo>
                    <a:pt x="959" y="1459"/>
                  </a:lnTo>
                  <a:lnTo>
                    <a:pt x="855" y="1494"/>
                  </a:lnTo>
                  <a:lnTo>
                    <a:pt x="874" y="1590"/>
                  </a:lnTo>
                  <a:lnTo>
                    <a:pt x="843" y="1663"/>
                  </a:lnTo>
                  <a:lnTo>
                    <a:pt x="763" y="1699"/>
                  </a:lnTo>
                  <a:lnTo>
                    <a:pt x="702" y="1795"/>
                  </a:lnTo>
                  <a:lnTo>
                    <a:pt x="647" y="1861"/>
                  </a:lnTo>
                  <a:lnTo>
                    <a:pt x="562" y="1915"/>
                  </a:lnTo>
                  <a:lnTo>
                    <a:pt x="506" y="1872"/>
                  </a:lnTo>
                  <a:lnTo>
                    <a:pt x="519" y="1815"/>
                  </a:lnTo>
                  <a:lnTo>
                    <a:pt x="504" y="1698"/>
                  </a:lnTo>
                  <a:lnTo>
                    <a:pt x="449" y="1648"/>
                  </a:lnTo>
                  <a:lnTo>
                    <a:pt x="396" y="1570"/>
                  </a:lnTo>
                  <a:lnTo>
                    <a:pt x="312" y="1574"/>
                  </a:lnTo>
                  <a:lnTo>
                    <a:pt x="193" y="1469"/>
                  </a:lnTo>
                  <a:lnTo>
                    <a:pt x="107" y="1484"/>
                  </a:lnTo>
                  <a:lnTo>
                    <a:pt x="53" y="1453"/>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3" name="jiangxi"/>
            <p:cNvSpPr>
              <a:spLocks/>
            </p:cNvSpPr>
            <p:nvPr/>
          </p:nvSpPr>
          <p:spPr bwMode="auto">
            <a:xfrm>
              <a:off x="9207786" y="3272810"/>
              <a:ext cx="665232" cy="933376"/>
            </a:xfrm>
            <a:custGeom>
              <a:avLst/>
              <a:gdLst>
                <a:gd name="T0" fmla="*/ 2147483647 w 1675"/>
                <a:gd name="T1" fmla="*/ 2147483647 h 2286"/>
                <a:gd name="T2" fmla="*/ 2147483647 w 1675"/>
                <a:gd name="T3" fmla="*/ 2147483647 h 2286"/>
                <a:gd name="T4" fmla="*/ 2147483647 w 1675"/>
                <a:gd name="T5" fmla="*/ 2147483647 h 2286"/>
                <a:gd name="T6" fmla="*/ 2147483647 w 1675"/>
                <a:gd name="T7" fmla="*/ 2147483647 h 2286"/>
                <a:gd name="T8" fmla="*/ 2147483647 w 1675"/>
                <a:gd name="T9" fmla="*/ 2147483647 h 2286"/>
                <a:gd name="T10" fmla="*/ 2147483647 w 1675"/>
                <a:gd name="T11" fmla="*/ 2147483647 h 2286"/>
                <a:gd name="T12" fmla="*/ 2147483647 w 1675"/>
                <a:gd name="T13" fmla="*/ 0 h 2286"/>
                <a:gd name="T14" fmla="*/ 2147483647 w 1675"/>
                <a:gd name="T15" fmla="*/ 2147483647 h 2286"/>
                <a:gd name="T16" fmla="*/ 2147483647 w 1675"/>
                <a:gd name="T17" fmla="*/ 2147483647 h 2286"/>
                <a:gd name="T18" fmla="*/ 2147483647 w 1675"/>
                <a:gd name="T19" fmla="*/ 2147483647 h 2286"/>
                <a:gd name="T20" fmla="*/ 2147483647 w 1675"/>
                <a:gd name="T21" fmla="*/ 2147483647 h 2286"/>
                <a:gd name="T22" fmla="*/ 2147483647 w 1675"/>
                <a:gd name="T23" fmla="*/ 2147483647 h 2286"/>
                <a:gd name="T24" fmla="*/ 2147483647 w 1675"/>
                <a:gd name="T25" fmla="*/ 2147483647 h 2286"/>
                <a:gd name="T26" fmla="*/ 2147483647 w 1675"/>
                <a:gd name="T27" fmla="*/ 2147483647 h 2286"/>
                <a:gd name="T28" fmla="*/ 0 w 1675"/>
                <a:gd name="T29" fmla="*/ 2147483647 h 2286"/>
                <a:gd name="T30" fmla="*/ 2147483647 w 1675"/>
                <a:gd name="T31" fmla="*/ 2147483647 h 2286"/>
                <a:gd name="T32" fmla="*/ 2147483647 w 1675"/>
                <a:gd name="T33" fmla="*/ 2147483647 h 2286"/>
                <a:gd name="T34" fmla="*/ 2147483647 w 1675"/>
                <a:gd name="T35" fmla="*/ 2147483647 h 2286"/>
                <a:gd name="T36" fmla="*/ 2147483647 w 1675"/>
                <a:gd name="T37" fmla="*/ 2147483647 h 2286"/>
                <a:gd name="T38" fmla="*/ 2147483647 w 1675"/>
                <a:gd name="T39" fmla="*/ 2147483647 h 2286"/>
                <a:gd name="T40" fmla="*/ 2147483647 w 1675"/>
                <a:gd name="T41" fmla="*/ 2147483647 h 2286"/>
                <a:gd name="T42" fmla="*/ 2147483647 w 1675"/>
                <a:gd name="T43" fmla="*/ 2147483647 h 2286"/>
                <a:gd name="T44" fmla="*/ 2147483647 w 1675"/>
                <a:gd name="T45" fmla="*/ 2147483647 h 2286"/>
                <a:gd name="T46" fmla="*/ 2147483647 w 1675"/>
                <a:gd name="T47" fmla="*/ 2147483647 h 2286"/>
                <a:gd name="T48" fmla="*/ 2147483647 w 1675"/>
                <a:gd name="T49" fmla="*/ 2147483647 h 2286"/>
                <a:gd name="T50" fmla="*/ 2147483647 w 1675"/>
                <a:gd name="T51" fmla="*/ 2147483647 h 2286"/>
                <a:gd name="T52" fmla="*/ 2147483647 w 1675"/>
                <a:gd name="T53" fmla="*/ 2147483647 h 2286"/>
                <a:gd name="T54" fmla="*/ 2147483647 w 1675"/>
                <a:gd name="T55" fmla="*/ 2147483647 h 2286"/>
                <a:gd name="T56" fmla="*/ 2147483647 w 1675"/>
                <a:gd name="T57" fmla="*/ 2147483647 h 2286"/>
                <a:gd name="T58" fmla="*/ 2147483647 w 1675"/>
                <a:gd name="T59" fmla="*/ 2147483647 h 2286"/>
                <a:gd name="T60" fmla="*/ 2147483647 w 1675"/>
                <a:gd name="T61" fmla="*/ 2147483647 h 2286"/>
                <a:gd name="T62" fmla="*/ 2147483647 w 1675"/>
                <a:gd name="T63" fmla="*/ 2147483647 h 2286"/>
                <a:gd name="T64" fmla="*/ 2147483647 w 1675"/>
                <a:gd name="T65" fmla="*/ 2147483647 h 2286"/>
                <a:gd name="T66" fmla="*/ 2147483647 w 1675"/>
                <a:gd name="T67" fmla="*/ 2147483647 h 2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5" h="2286">
                  <a:moveTo>
                    <a:pt x="1648" y="609"/>
                  </a:moveTo>
                  <a:lnTo>
                    <a:pt x="1675" y="527"/>
                  </a:lnTo>
                  <a:lnTo>
                    <a:pt x="1645" y="421"/>
                  </a:lnTo>
                  <a:lnTo>
                    <a:pt x="1561" y="331"/>
                  </a:lnTo>
                  <a:lnTo>
                    <a:pt x="1462" y="271"/>
                  </a:lnTo>
                  <a:lnTo>
                    <a:pt x="1500" y="150"/>
                  </a:lnTo>
                  <a:lnTo>
                    <a:pt x="1416" y="98"/>
                  </a:lnTo>
                  <a:lnTo>
                    <a:pt x="1325" y="143"/>
                  </a:lnTo>
                  <a:lnTo>
                    <a:pt x="1203" y="30"/>
                  </a:lnTo>
                  <a:lnTo>
                    <a:pt x="1127" y="75"/>
                  </a:lnTo>
                  <a:lnTo>
                    <a:pt x="1043" y="196"/>
                  </a:lnTo>
                  <a:lnTo>
                    <a:pt x="967" y="128"/>
                  </a:lnTo>
                  <a:lnTo>
                    <a:pt x="1043" y="23"/>
                  </a:lnTo>
                  <a:lnTo>
                    <a:pt x="997" y="0"/>
                  </a:lnTo>
                  <a:lnTo>
                    <a:pt x="891" y="53"/>
                  </a:lnTo>
                  <a:lnTo>
                    <a:pt x="777" y="143"/>
                  </a:lnTo>
                  <a:lnTo>
                    <a:pt x="662" y="150"/>
                  </a:lnTo>
                  <a:lnTo>
                    <a:pt x="601" y="128"/>
                  </a:lnTo>
                  <a:lnTo>
                    <a:pt x="541" y="248"/>
                  </a:lnTo>
                  <a:lnTo>
                    <a:pt x="457" y="241"/>
                  </a:lnTo>
                  <a:lnTo>
                    <a:pt x="312" y="354"/>
                  </a:lnTo>
                  <a:lnTo>
                    <a:pt x="206" y="361"/>
                  </a:lnTo>
                  <a:lnTo>
                    <a:pt x="129" y="459"/>
                  </a:lnTo>
                  <a:lnTo>
                    <a:pt x="53" y="482"/>
                  </a:lnTo>
                  <a:lnTo>
                    <a:pt x="160" y="602"/>
                  </a:lnTo>
                  <a:lnTo>
                    <a:pt x="152" y="692"/>
                  </a:lnTo>
                  <a:lnTo>
                    <a:pt x="198" y="775"/>
                  </a:lnTo>
                  <a:lnTo>
                    <a:pt x="114" y="895"/>
                  </a:lnTo>
                  <a:lnTo>
                    <a:pt x="30" y="971"/>
                  </a:lnTo>
                  <a:lnTo>
                    <a:pt x="0" y="1114"/>
                  </a:lnTo>
                  <a:lnTo>
                    <a:pt x="107" y="1227"/>
                  </a:lnTo>
                  <a:lnTo>
                    <a:pt x="137" y="1347"/>
                  </a:lnTo>
                  <a:lnTo>
                    <a:pt x="122" y="1460"/>
                  </a:lnTo>
                  <a:lnTo>
                    <a:pt x="221" y="1452"/>
                  </a:lnTo>
                  <a:lnTo>
                    <a:pt x="282" y="1618"/>
                  </a:lnTo>
                  <a:lnTo>
                    <a:pt x="266" y="1708"/>
                  </a:lnTo>
                  <a:lnTo>
                    <a:pt x="206" y="1798"/>
                  </a:lnTo>
                  <a:lnTo>
                    <a:pt x="236" y="1874"/>
                  </a:lnTo>
                  <a:lnTo>
                    <a:pt x="297" y="1934"/>
                  </a:lnTo>
                  <a:lnTo>
                    <a:pt x="378" y="1983"/>
                  </a:lnTo>
                  <a:lnTo>
                    <a:pt x="461" y="1888"/>
                  </a:lnTo>
                  <a:lnTo>
                    <a:pt x="554" y="1995"/>
                  </a:lnTo>
                  <a:lnTo>
                    <a:pt x="434" y="2079"/>
                  </a:lnTo>
                  <a:lnTo>
                    <a:pt x="366" y="2215"/>
                  </a:lnTo>
                  <a:lnTo>
                    <a:pt x="435" y="2286"/>
                  </a:lnTo>
                  <a:lnTo>
                    <a:pt x="525" y="2212"/>
                  </a:lnTo>
                  <a:lnTo>
                    <a:pt x="631" y="2208"/>
                  </a:lnTo>
                  <a:lnTo>
                    <a:pt x="755" y="2131"/>
                  </a:lnTo>
                  <a:lnTo>
                    <a:pt x="828" y="2127"/>
                  </a:lnTo>
                  <a:lnTo>
                    <a:pt x="905" y="2207"/>
                  </a:lnTo>
                  <a:lnTo>
                    <a:pt x="944" y="2167"/>
                  </a:lnTo>
                  <a:lnTo>
                    <a:pt x="924" y="2074"/>
                  </a:lnTo>
                  <a:lnTo>
                    <a:pt x="967" y="2035"/>
                  </a:lnTo>
                  <a:lnTo>
                    <a:pt x="914" y="1993"/>
                  </a:lnTo>
                  <a:lnTo>
                    <a:pt x="935" y="1904"/>
                  </a:lnTo>
                  <a:lnTo>
                    <a:pt x="1000" y="1835"/>
                  </a:lnTo>
                  <a:lnTo>
                    <a:pt x="973" y="1734"/>
                  </a:lnTo>
                  <a:lnTo>
                    <a:pt x="1011" y="1603"/>
                  </a:lnTo>
                  <a:lnTo>
                    <a:pt x="1110" y="1432"/>
                  </a:lnTo>
                  <a:lnTo>
                    <a:pt x="1077" y="1245"/>
                  </a:lnTo>
                  <a:lnTo>
                    <a:pt x="1176" y="1169"/>
                  </a:lnTo>
                  <a:lnTo>
                    <a:pt x="1271" y="1065"/>
                  </a:lnTo>
                  <a:lnTo>
                    <a:pt x="1255" y="969"/>
                  </a:lnTo>
                  <a:lnTo>
                    <a:pt x="1260" y="898"/>
                  </a:lnTo>
                  <a:lnTo>
                    <a:pt x="1358" y="749"/>
                  </a:lnTo>
                  <a:lnTo>
                    <a:pt x="1472" y="725"/>
                  </a:lnTo>
                  <a:lnTo>
                    <a:pt x="1571" y="677"/>
                  </a:lnTo>
                  <a:lnTo>
                    <a:pt x="1648" y="609"/>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4" name="hunan"/>
            <p:cNvSpPr>
              <a:spLocks/>
            </p:cNvSpPr>
            <p:nvPr/>
          </p:nvSpPr>
          <p:spPr bwMode="auto">
            <a:xfrm>
              <a:off x="8576313" y="3356510"/>
              <a:ext cx="782393" cy="861108"/>
            </a:xfrm>
            <a:custGeom>
              <a:avLst/>
              <a:gdLst>
                <a:gd name="T0" fmla="*/ 2147483647 w 1970"/>
                <a:gd name="T1" fmla="*/ 2147483647 h 2109"/>
                <a:gd name="T2" fmla="*/ 2147483647 w 1970"/>
                <a:gd name="T3" fmla="*/ 2147483647 h 2109"/>
                <a:gd name="T4" fmla="*/ 2147483647 w 1970"/>
                <a:gd name="T5" fmla="*/ 2147483647 h 2109"/>
                <a:gd name="T6" fmla="*/ 2147483647 w 1970"/>
                <a:gd name="T7" fmla="*/ 2147483647 h 2109"/>
                <a:gd name="T8" fmla="*/ 2147483647 w 1970"/>
                <a:gd name="T9" fmla="*/ 2147483647 h 2109"/>
                <a:gd name="T10" fmla="*/ 2147483647 w 1970"/>
                <a:gd name="T11" fmla="*/ 2147483647 h 2109"/>
                <a:gd name="T12" fmla="*/ 2147483647 w 1970"/>
                <a:gd name="T13" fmla="*/ 2147483647 h 2109"/>
                <a:gd name="T14" fmla="*/ 2147483647 w 1970"/>
                <a:gd name="T15" fmla="*/ 2147483647 h 2109"/>
                <a:gd name="T16" fmla="*/ 2147483647 w 1970"/>
                <a:gd name="T17" fmla="*/ 2147483647 h 2109"/>
                <a:gd name="T18" fmla="*/ 2147483647 w 1970"/>
                <a:gd name="T19" fmla="*/ 2147483647 h 2109"/>
                <a:gd name="T20" fmla="*/ 2147483647 w 1970"/>
                <a:gd name="T21" fmla="*/ 2147483647 h 2109"/>
                <a:gd name="T22" fmla="*/ 2147483647 w 1970"/>
                <a:gd name="T23" fmla="*/ 2147483647 h 2109"/>
                <a:gd name="T24" fmla="*/ 2147483647 w 1970"/>
                <a:gd name="T25" fmla="*/ 2147483647 h 2109"/>
                <a:gd name="T26" fmla="*/ 2147483647 w 1970"/>
                <a:gd name="T27" fmla="*/ 2147483647 h 2109"/>
                <a:gd name="T28" fmla="*/ 2147483647 w 1970"/>
                <a:gd name="T29" fmla="*/ 2147483647 h 2109"/>
                <a:gd name="T30" fmla="*/ 2147483647 w 1970"/>
                <a:gd name="T31" fmla="*/ 2147483647 h 2109"/>
                <a:gd name="T32" fmla="*/ 2147483647 w 1970"/>
                <a:gd name="T33" fmla="*/ 2147483647 h 2109"/>
                <a:gd name="T34" fmla="*/ 2147483647 w 1970"/>
                <a:gd name="T35" fmla="*/ 2147483647 h 2109"/>
                <a:gd name="T36" fmla="*/ 2147483647 w 1970"/>
                <a:gd name="T37" fmla="*/ 2147483647 h 2109"/>
                <a:gd name="T38" fmla="*/ 2147483647 w 1970"/>
                <a:gd name="T39" fmla="*/ 2147483647 h 2109"/>
                <a:gd name="T40" fmla="*/ 2147483647 w 1970"/>
                <a:gd name="T41" fmla="*/ 2147483647 h 2109"/>
                <a:gd name="T42" fmla="*/ 2147483647 w 1970"/>
                <a:gd name="T43" fmla="*/ 2147483647 h 2109"/>
                <a:gd name="T44" fmla="*/ 2147483647 w 1970"/>
                <a:gd name="T45" fmla="*/ 2147483647 h 2109"/>
                <a:gd name="T46" fmla="*/ 2147483647 w 1970"/>
                <a:gd name="T47" fmla="*/ 2147483647 h 2109"/>
                <a:gd name="T48" fmla="*/ 2147483647 w 1970"/>
                <a:gd name="T49" fmla="*/ 2147483647 h 2109"/>
                <a:gd name="T50" fmla="*/ 2147483647 w 1970"/>
                <a:gd name="T51" fmla="*/ 2147483647 h 2109"/>
                <a:gd name="T52" fmla="*/ 2147483647 w 1970"/>
                <a:gd name="T53" fmla="*/ 2147483647 h 2109"/>
                <a:gd name="T54" fmla="*/ 2147483647 w 1970"/>
                <a:gd name="T55" fmla="*/ 2147483647 h 2109"/>
                <a:gd name="T56" fmla="*/ 2147483647 w 1970"/>
                <a:gd name="T57" fmla="*/ 2147483647 h 2109"/>
                <a:gd name="T58" fmla="*/ 2147483647 w 1970"/>
                <a:gd name="T59" fmla="*/ 2147483647 h 2109"/>
                <a:gd name="T60" fmla="*/ 2147483647 w 1970"/>
                <a:gd name="T61" fmla="*/ 2147483647 h 2109"/>
                <a:gd name="T62" fmla="*/ 2147483647 w 1970"/>
                <a:gd name="T63" fmla="*/ 2147483647 h 2109"/>
                <a:gd name="T64" fmla="*/ 2147483647 w 1970"/>
                <a:gd name="T65" fmla="*/ 2147483647 h 2109"/>
                <a:gd name="T66" fmla="*/ 2147483647 w 1970"/>
                <a:gd name="T67" fmla="*/ 2147483647 h 2109"/>
                <a:gd name="T68" fmla="*/ 2147483647 w 1970"/>
                <a:gd name="T69" fmla="*/ 2147483647 h 2109"/>
                <a:gd name="T70" fmla="*/ 2147483647 w 1970"/>
                <a:gd name="T71" fmla="*/ 2147483647 h 2109"/>
                <a:gd name="T72" fmla="*/ 2147483647 w 1970"/>
                <a:gd name="T73" fmla="*/ 2147483647 h 2109"/>
                <a:gd name="T74" fmla="*/ 2147483647 w 1970"/>
                <a:gd name="T75" fmla="*/ 2147483647 h 2109"/>
                <a:gd name="T76" fmla="*/ 2147483647 w 1970"/>
                <a:gd name="T77" fmla="*/ 2147483647 h 2109"/>
                <a:gd name="T78" fmla="*/ 2147483647 w 1970"/>
                <a:gd name="T79" fmla="*/ 2147483647 h 2109"/>
                <a:gd name="T80" fmla="*/ 2147483647 w 1970"/>
                <a:gd name="T81" fmla="*/ 2147483647 h 2109"/>
                <a:gd name="T82" fmla="*/ 2147483647 w 1970"/>
                <a:gd name="T83" fmla="*/ 2147483647 h 2109"/>
                <a:gd name="T84" fmla="*/ 2147483647 w 1970"/>
                <a:gd name="T85" fmla="*/ 2147483647 h 2109"/>
                <a:gd name="T86" fmla="*/ 2147483647 w 1970"/>
                <a:gd name="T87" fmla="*/ 2147483647 h 2109"/>
                <a:gd name="T88" fmla="*/ 2147483647 w 1970"/>
                <a:gd name="T89" fmla="*/ 2147483647 h 2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70" h="2109">
                  <a:moveTo>
                    <a:pt x="378" y="1569"/>
                  </a:moveTo>
                  <a:lnTo>
                    <a:pt x="327" y="1649"/>
                  </a:lnTo>
                  <a:lnTo>
                    <a:pt x="259" y="1646"/>
                  </a:lnTo>
                  <a:lnTo>
                    <a:pt x="221" y="1602"/>
                  </a:lnTo>
                  <a:lnTo>
                    <a:pt x="149" y="1487"/>
                  </a:lnTo>
                  <a:lnTo>
                    <a:pt x="184" y="1383"/>
                  </a:lnTo>
                  <a:lnTo>
                    <a:pt x="231" y="1331"/>
                  </a:lnTo>
                  <a:lnTo>
                    <a:pt x="245" y="1272"/>
                  </a:lnTo>
                  <a:lnTo>
                    <a:pt x="225" y="1202"/>
                  </a:lnTo>
                  <a:lnTo>
                    <a:pt x="69" y="1226"/>
                  </a:lnTo>
                  <a:lnTo>
                    <a:pt x="0" y="1182"/>
                  </a:lnTo>
                  <a:lnTo>
                    <a:pt x="104" y="1088"/>
                  </a:lnTo>
                  <a:lnTo>
                    <a:pt x="179" y="1056"/>
                  </a:lnTo>
                  <a:lnTo>
                    <a:pt x="167" y="962"/>
                  </a:lnTo>
                  <a:lnTo>
                    <a:pt x="137" y="924"/>
                  </a:lnTo>
                  <a:lnTo>
                    <a:pt x="133" y="842"/>
                  </a:lnTo>
                  <a:lnTo>
                    <a:pt x="164" y="749"/>
                  </a:lnTo>
                  <a:lnTo>
                    <a:pt x="74" y="725"/>
                  </a:lnTo>
                  <a:lnTo>
                    <a:pt x="97" y="652"/>
                  </a:lnTo>
                  <a:lnTo>
                    <a:pt x="46" y="406"/>
                  </a:lnTo>
                  <a:lnTo>
                    <a:pt x="76" y="321"/>
                  </a:lnTo>
                  <a:lnTo>
                    <a:pt x="132" y="241"/>
                  </a:lnTo>
                  <a:lnTo>
                    <a:pt x="234" y="200"/>
                  </a:lnTo>
                  <a:lnTo>
                    <a:pt x="279" y="145"/>
                  </a:lnTo>
                  <a:lnTo>
                    <a:pt x="417" y="180"/>
                  </a:lnTo>
                  <a:lnTo>
                    <a:pt x="528" y="140"/>
                  </a:lnTo>
                  <a:lnTo>
                    <a:pt x="447" y="70"/>
                  </a:lnTo>
                  <a:lnTo>
                    <a:pt x="518" y="20"/>
                  </a:lnTo>
                  <a:lnTo>
                    <a:pt x="594" y="0"/>
                  </a:lnTo>
                  <a:lnTo>
                    <a:pt x="666" y="40"/>
                  </a:lnTo>
                  <a:lnTo>
                    <a:pt x="752" y="35"/>
                  </a:lnTo>
                  <a:lnTo>
                    <a:pt x="838" y="60"/>
                  </a:lnTo>
                  <a:lnTo>
                    <a:pt x="940" y="55"/>
                  </a:lnTo>
                  <a:lnTo>
                    <a:pt x="1016" y="90"/>
                  </a:lnTo>
                  <a:lnTo>
                    <a:pt x="1031" y="150"/>
                  </a:lnTo>
                  <a:lnTo>
                    <a:pt x="1179" y="145"/>
                  </a:lnTo>
                  <a:lnTo>
                    <a:pt x="1209" y="85"/>
                  </a:lnTo>
                  <a:lnTo>
                    <a:pt x="1265" y="75"/>
                  </a:lnTo>
                  <a:lnTo>
                    <a:pt x="1306" y="160"/>
                  </a:lnTo>
                  <a:lnTo>
                    <a:pt x="1392" y="140"/>
                  </a:lnTo>
                  <a:lnTo>
                    <a:pt x="1412" y="80"/>
                  </a:lnTo>
                  <a:lnTo>
                    <a:pt x="1489" y="30"/>
                  </a:lnTo>
                  <a:lnTo>
                    <a:pt x="1590" y="105"/>
                  </a:lnTo>
                  <a:lnTo>
                    <a:pt x="1565" y="216"/>
                  </a:lnTo>
                  <a:lnTo>
                    <a:pt x="1644" y="281"/>
                  </a:lnTo>
                  <a:lnTo>
                    <a:pt x="1749" y="398"/>
                  </a:lnTo>
                  <a:lnTo>
                    <a:pt x="1745" y="489"/>
                  </a:lnTo>
                  <a:lnTo>
                    <a:pt x="1787" y="574"/>
                  </a:lnTo>
                  <a:lnTo>
                    <a:pt x="1707" y="690"/>
                  </a:lnTo>
                  <a:lnTo>
                    <a:pt x="1619" y="769"/>
                  </a:lnTo>
                  <a:lnTo>
                    <a:pt x="1590" y="913"/>
                  </a:lnTo>
                  <a:lnTo>
                    <a:pt x="1697" y="1021"/>
                  </a:lnTo>
                  <a:lnTo>
                    <a:pt x="1726" y="1143"/>
                  </a:lnTo>
                  <a:lnTo>
                    <a:pt x="1712" y="1255"/>
                  </a:lnTo>
                  <a:lnTo>
                    <a:pt x="1810" y="1247"/>
                  </a:lnTo>
                  <a:lnTo>
                    <a:pt x="1871" y="1408"/>
                  </a:lnTo>
                  <a:lnTo>
                    <a:pt x="1859" y="1496"/>
                  </a:lnTo>
                  <a:lnTo>
                    <a:pt x="1799" y="1594"/>
                  </a:lnTo>
                  <a:lnTo>
                    <a:pt x="1826" y="1671"/>
                  </a:lnTo>
                  <a:lnTo>
                    <a:pt x="1890" y="1732"/>
                  </a:lnTo>
                  <a:lnTo>
                    <a:pt x="1970" y="1778"/>
                  </a:lnTo>
                  <a:lnTo>
                    <a:pt x="1838" y="1772"/>
                  </a:lnTo>
                  <a:lnTo>
                    <a:pt x="1719" y="1784"/>
                  </a:lnTo>
                  <a:lnTo>
                    <a:pt x="1629" y="1740"/>
                  </a:lnTo>
                  <a:lnTo>
                    <a:pt x="1526" y="1760"/>
                  </a:lnTo>
                  <a:lnTo>
                    <a:pt x="1448" y="1821"/>
                  </a:lnTo>
                  <a:lnTo>
                    <a:pt x="1529" y="1907"/>
                  </a:lnTo>
                  <a:lnTo>
                    <a:pt x="1436" y="1974"/>
                  </a:lnTo>
                  <a:lnTo>
                    <a:pt x="1376" y="1896"/>
                  </a:lnTo>
                  <a:lnTo>
                    <a:pt x="1304" y="1862"/>
                  </a:lnTo>
                  <a:lnTo>
                    <a:pt x="1212" y="1874"/>
                  </a:lnTo>
                  <a:lnTo>
                    <a:pt x="1182" y="1967"/>
                  </a:lnTo>
                  <a:lnTo>
                    <a:pt x="1187" y="2025"/>
                  </a:lnTo>
                  <a:lnTo>
                    <a:pt x="1125" y="2074"/>
                  </a:lnTo>
                  <a:lnTo>
                    <a:pt x="1037" y="2109"/>
                  </a:lnTo>
                  <a:lnTo>
                    <a:pt x="958" y="2021"/>
                  </a:lnTo>
                  <a:lnTo>
                    <a:pt x="907" y="1983"/>
                  </a:lnTo>
                  <a:lnTo>
                    <a:pt x="816" y="1982"/>
                  </a:lnTo>
                  <a:lnTo>
                    <a:pt x="792" y="1899"/>
                  </a:lnTo>
                  <a:lnTo>
                    <a:pt x="889" y="1829"/>
                  </a:lnTo>
                  <a:lnTo>
                    <a:pt x="958" y="1698"/>
                  </a:lnTo>
                  <a:lnTo>
                    <a:pt x="956" y="1571"/>
                  </a:lnTo>
                  <a:lnTo>
                    <a:pt x="867" y="1545"/>
                  </a:lnTo>
                  <a:lnTo>
                    <a:pt x="837" y="1449"/>
                  </a:lnTo>
                  <a:lnTo>
                    <a:pt x="720" y="1464"/>
                  </a:lnTo>
                  <a:lnTo>
                    <a:pt x="610" y="1442"/>
                  </a:lnTo>
                  <a:lnTo>
                    <a:pt x="569" y="1545"/>
                  </a:lnTo>
                  <a:lnTo>
                    <a:pt x="546" y="1649"/>
                  </a:lnTo>
                  <a:lnTo>
                    <a:pt x="464" y="1635"/>
                  </a:lnTo>
                  <a:lnTo>
                    <a:pt x="439" y="1570"/>
                  </a:lnTo>
                  <a:lnTo>
                    <a:pt x="378" y="1569"/>
                  </a:lnTo>
                  <a:close/>
                </a:path>
              </a:pathLst>
            </a:custGeom>
            <a:solidFill>
              <a:srgbClr val="31849B"/>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5" name="chongqing"/>
            <p:cNvSpPr>
              <a:spLocks/>
            </p:cNvSpPr>
            <p:nvPr/>
          </p:nvSpPr>
          <p:spPr bwMode="auto">
            <a:xfrm>
              <a:off x="8060013" y="3052325"/>
              <a:ext cx="635445" cy="634909"/>
            </a:xfrm>
            <a:custGeom>
              <a:avLst/>
              <a:gdLst>
                <a:gd name="T0" fmla="*/ 2147483647 w 1600"/>
                <a:gd name="T1" fmla="*/ 2147483647 h 1555"/>
                <a:gd name="T2" fmla="*/ 2147483647 w 1600"/>
                <a:gd name="T3" fmla="*/ 2147483647 h 1555"/>
                <a:gd name="T4" fmla="*/ 2147483647 w 1600"/>
                <a:gd name="T5" fmla="*/ 2147483647 h 1555"/>
                <a:gd name="T6" fmla="*/ 2147483647 w 1600"/>
                <a:gd name="T7" fmla="*/ 2147483647 h 1555"/>
                <a:gd name="T8" fmla="*/ 2147483647 w 1600"/>
                <a:gd name="T9" fmla="*/ 2147483647 h 1555"/>
                <a:gd name="T10" fmla="*/ 2147483647 w 1600"/>
                <a:gd name="T11" fmla="*/ 2147483647 h 1555"/>
                <a:gd name="T12" fmla="*/ 0 w 1600"/>
                <a:gd name="T13" fmla="*/ 2147483647 h 1555"/>
                <a:gd name="T14" fmla="*/ 2147483647 w 1600"/>
                <a:gd name="T15" fmla="*/ 2147483647 h 1555"/>
                <a:gd name="T16" fmla="*/ 2147483647 w 1600"/>
                <a:gd name="T17" fmla="*/ 2147483647 h 1555"/>
                <a:gd name="T18" fmla="*/ 2147483647 w 1600"/>
                <a:gd name="T19" fmla="*/ 2147483647 h 1555"/>
                <a:gd name="T20" fmla="*/ 2147483647 w 1600"/>
                <a:gd name="T21" fmla="*/ 2147483647 h 1555"/>
                <a:gd name="T22" fmla="*/ 2147483647 w 1600"/>
                <a:gd name="T23" fmla="*/ 2147483647 h 1555"/>
                <a:gd name="T24" fmla="*/ 2147483647 w 1600"/>
                <a:gd name="T25" fmla="*/ 2147483647 h 1555"/>
                <a:gd name="T26" fmla="*/ 2147483647 w 1600"/>
                <a:gd name="T27" fmla="*/ 2147483647 h 1555"/>
                <a:gd name="T28" fmla="*/ 2147483647 w 1600"/>
                <a:gd name="T29" fmla="*/ 2147483647 h 1555"/>
                <a:gd name="T30" fmla="*/ 2147483647 w 1600"/>
                <a:gd name="T31" fmla="*/ 2147483647 h 1555"/>
                <a:gd name="T32" fmla="*/ 2147483647 w 1600"/>
                <a:gd name="T33" fmla="*/ 2147483647 h 1555"/>
                <a:gd name="T34" fmla="*/ 2147483647 w 1600"/>
                <a:gd name="T35" fmla="*/ 2147483647 h 1555"/>
                <a:gd name="T36" fmla="*/ 2147483647 w 1600"/>
                <a:gd name="T37" fmla="*/ 2147483647 h 1555"/>
                <a:gd name="T38" fmla="*/ 2147483647 w 1600"/>
                <a:gd name="T39" fmla="*/ 2147483647 h 1555"/>
                <a:gd name="T40" fmla="*/ 2147483647 w 1600"/>
                <a:gd name="T41" fmla="*/ 0 h 1555"/>
                <a:gd name="T42" fmla="*/ 2147483647 w 1600"/>
                <a:gd name="T43" fmla="*/ 2147483647 h 1555"/>
                <a:gd name="T44" fmla="*/ 2147483647 w 1600"/>
                <a:gd name="T45" fmla="*/ 2147483647 h 1555"/>
                <a:gd name="T46" fmla="*/ 2147483647 w 1600"/>
                <a:gd name="T47" fmla="*/ 2147483647 h 1555"/>
                <a:gd name="T48" fmla="*/ 2147483647 w 1600"/>
                <a:gd name="T49" fmla="*/ 2147483647 h 1555"/>
                <a:gd name="T50" fmla="*/ 2147483647 w 1600"/>
                <a:gd name="T51" fmla="*/ 2147483647 h 1555"/>
                <a:gd name="T52" fmla="*/ 2147483647 w 1600"/>
                <a:gd name="T53" fmla="*/ 2147483647 h 1555"/>
                <a:gd name="T54" fmla="*/ 2147483647 w 1600"/>
                <a:gd name="T55" fmla="*/ 2147483647 h 1555"/>
                <a:gd name="T56" fmla="*/ 2147483647 w 1600"/>
                <a:gd name="T57" fmla="*/ 2147483647 h 1555"/>
                <a:gd name="T58" fmla="*/ 2147483647 w 1600"/>
                <a:gd name="T59" fmla="*/ 2147483647 h 1555"/>
                <a:gd name="T60" fmla="*/ 2147483647 w 1600"/>
                <a:gd name="T61" fmla="*/ 2147483647 h 1555"/>
                <a:gd name="T62" fmla="*/ 2147483647 w 1600"/>
                <a:gd name="T63" fmla="*/ 2147483647 h 1555"/>
                <a:gd name="T64" fmla="*/ 2147483647 w 1600"/>
                <a:gd name="T65" fmla="*/ 2147483647 h 1555"/>
                <a:gd name="T66" fmla="*/ 2147483647 w 1600"/>
                <a:gd name="T67" fmla="*/ 2147483647 h 1555"/>
                <a:gd name="T68" fmla="*/ 2147483647 w 1600"/>
                <a:gd name="T69" fmla="*/ 2147483647 h 1555"/>
                <a:gd name="T70" fmla="*/ 2147483647 w 1600"/>
                <a:gd name="T71" fmla="*/ 2147483647 h 1555"/>
                <a:gd name="T72" fmla="*/ 2147483647 w 1600"/>
                <a:gd name="T73" fmla="*/ 2147483647 h 1555"/>
                <a:gd name="T74" fmla="*/ 2147483647 w 1600"/>
                <a:gd name="T75" fmla="*/ 2147483647 h 1555"/>
                <a:gd name="T76" fmla="*/ 2147483647 w 1600"/>
                <a:gd name="T77" fmla="*/ 2147483647 h 1555"/>
                <a:gd name="T78" fmla="*/ 2147483647 w 1600"/>
                <a:gd name="T79" fmla="*/ 2147483647 h 1555"/>
                <a:gd name="T80" fmla="*/ 2147483647 w 1600"/>
                <a:gd name="T81" fmla="*/ 2147483647 h 1555"/>
                <a:gd name="T82" fmla="*/ 2147483647 w 1600"/>
                <a:gd name="T83" fmla="*/ 2147483647 h 1555"/>
                <a:gd name="T84" fmla="*/ 2147483647 w 1600"/>
                <a:gd name="T85" fmla="*/ 2147483647 h 1555"/>
                <a:gd name="T86" fmla="*/ 2147483647 w 1600"/>
                <a:gd name="T87" fmla="*/ 2147483647 h 1555"/>
                <a:gd name="T88" fmla="*/ 2147483647 w 1600"/>
                <a:gd name="T89" fmla="*/ 2147483647 h 1555"/>
                <a:gd name="T90" fmla="*/ 2147483647 w 1600"/>
                <a:gd name="T91" fmla="*/ 2147483647 h 1555"/>
                <a:gd name="T92" fmla="*/ 2147483647 w 1600"/>
                <a:gd name="T93" fmla="*/ 2147483647 h 1555"/>
                <a:gd name="T94" fmla="*/ 2147483647 w 1600"/>
                <a:gd name="T95" fmla="*/ 2147483647 h 1555"/>
                <a:gd name="T96" fmla="*/ 2147483647 w 1600"/>
                <a:gd name="T97" fmla="*/ 2147483647 h 1555"/>
                <a:gd name="T98" fmla="*/ 2147483647 w 1600"/>
                <a:gd name="T99" fmla="*/ 2147483647 h 1555"/>
                <a:gd name="T100" fmla="*/ 2147483647 w 1600"/>
                <a:gd name="T101" fmla="*/ 2147483647 h 1555"/>
                <a:gd name="T102" fmla="*/ 2147483647 w 1600"/>
                <a:gd name="T103" fmla="*/ 2147483647 h 1555"/>
                <a:gd name="T104" fmla="*/ 2147483647 w 1600"/>
                <a:gd name="T105" fmla="*/ 2147483647 h 1555"/>
                <a:gd name="T106" fmla="*/ 2147483647 w 1600"/>
                <a:gd name="T107" fmla="*/ 2147483647 h 1555"/>
                <a:gd name="T108" fmla="*/ 2147483647 w 1600"/>
                <a:gd name="T109" fmla="*/ 2147483647 h 1555"/>
                <a:gd name="T110" fmla="*/ 2147483647 w 1600"/>
                <a:gd name="T111" fmla="*/ 2147483647 h 1555"/>
                <a:gd name="T112" fmla="*/ 2147483647 w 1600"/>
                <a:gd name="T113" fmla="*/ 2147483647 h 1555"/>
                <a:gd name="T114" fmla="*/ 2147483647 w 1600"/>
                <a:gd name="T115" fmla="*/ 2147483647 h 1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00" h="1555">
                  <a:moveTo>
                    <a:pt x="495" y="1464"/>
                  </a:moveTo>
                  <a:lnTo>
                    <a:pt x="402" y="1368"/>
                  </a:lnTo>
                  <a:lnTo>
                    <a:pt x="325" y="1307"/>
                  </a:lnTo>
                  <a:lnTo>
                    <a:pt x="278" y="1244"/>
                  </a:lnTo>
                  <a:lnTo>
                    <a:pt x="169" y="1178"/>
                  </a:lnTo>
                  <a:lnTo>
                    <a:pt x="72" y="1160"/>
                  </a:lnTo>
                  <a:lnTo>
                    <a:pt x="0" y="1118"/>
                  </a:lnTo>
                  <a:lnTo>
                    <a:pt x="34" y="1029"/>
                  </a:lnTo>
                  <a:lnTo>
                    <a:pt x="168" y="879"/>
                  </a:lnTo>
                  <a:lnTo>
                    <a:pt x="111" y="821"/>
                  </a:lnTo>
                  <a:lnTo>
                    <a:pt x="117" y="702"/>
                  </a:lnTo>
                  <a:lnTo>
                    <a:pt x="202" y="690"/>
                  </a:lnTo>
                  <a:lnTo>
                    <a:pt x="436" y="783"/>
                  </a:lnTo>
                  <a:lnTo>
                    <a:pt x="520" y="848"/>
                  </a:lnTo>
                  <a:lnTo>
                    <a:pt x="644" y="779"/>
                  </a:lnTo>
                  <a:lnTo>
                    <a:pt x="749" y="675"/>
                  </a:lnTo>
                  <a:lnTo>
                    <a:pt x="749" y="550"/>
                  </a:lnTo>
                  <a:lnTo>
                    <a:pt x="710" y="434"/>
                  </a:lnTo>
                  <a:lnTo>
                    <a:pt x="862" y="369"/>
                  </a:lnTo>
                  <a:lnTo>
                    <a:pt x="1038" y="192"/>
                  </a:lnTo>
                  <a:lnTo>
                    <a:pt x="1008" y="0"/>
                  </a:lnTo>
                  <a:lnTo>
                    <a:pt x="1102" y="60"/>
                  </a:lnTo>
                  <a:lnTo>
                    <a:pt x="1183" y="50"/>
                  </a:lnTo>
                  <a:lnTo>
                    <a:pt x="1275" y="176"/>
                  </a:lnTo>
                  <a:lnTo>
                    <a:pt x="1372" y="136"/>
                  </a:lnTo>
                  <a:lnTo>
                    <a:pt x="1503" y="241"/>
                  </a:lnTo>
                  <a:lnTo>
                    <a:pt x="1600" y="351"/>
                  </a:lnTo>
                  <a:lnTo>
                    <a:pt x="1544" y="467"/>
                  </a:lnTo>
                  <a:lnTo>
                    <a:pt x="1463" y="532"/>
                  </a:lnTo>
                  <a:lnTo>
                    <a:pt x="1331" y="617"/>
                  </a:lnTo>
                  <a:lnTo>
                    <a:pt x="1146" y="625"/>
                  </a:lnTo>
                  <a:lnTo>
                    <a:pt x="1020" y="698"/>
                  </a:lnTo>
                  <a:lnTo>
                    <a:pt x="1081" y="758"/>
                  </a:lnTo>
                  <a:lnTo>
                    <a:pt x="1031" y="828"/>
                  </a:lnTo>
                  <a:lnTo>
                    <a:pt x="1183" y="939"/>
                  </a:lnTo>
                  <a:lnTo>
                    <a:pt x="1203" y="1014"/>
                  </a:lnTo>
                  <a:lnTo>
                    <a:pt x="1234" y="1084"/>
                  </a:lnTo>
                  <a:lnTo>
                    <a:pt x="1347" y="1152"/>
                  </a:lnTo>
                  <a:lnTo>
                    <a:pt x="1395" y="1394"/>
                  </a:lnTo>
                  <a:lnTo>
                    <a:pt x="1373" y="1472"/>
                  </a:lnTo>
                  <a:lnTo>
                    <a:pt x="1323" y="1555"/>
                  </a:lnTo>
                  <a:lnTo>
                    <a:pt x="1284" y="1507"/>
                  </a:lnTo>
                  <a:lnTo>
                    <a:pt x="1201" y="1507"/>
                  </a:lnTo>
                  <a:lnTo>
                    <a:pt x="1244" y="1453"/>
                  </a:lnTo>
                  <a:lnTo>
                    <a:pt x="1170" y="1374"/>
                  </a:lnTo>
                  <a:lnTo>
                    <a:pt x="1103" y="1387"/>
                  </a:lnTo>
                  <a:lnTo>
                    <a:pt x="1048" y="1357"/>
                  </a:lnTo>
                  <a:lnTo>
                    <a:pt x="1075" y="1273"/>
                  </a:lnTo>
                  <a:lnTo>
                    <a:pt x="999" y="1201"/>
                  </a:lnTo>
                  <a:lnTo>
                    <a:pt x="877" y="1224"/>
                  </a:lnTo>
                  <a:lnTo>
                    <a:pt x="801" y="1182"/>
                  </a:lnTo>
                  <a:lnTo>
                    <a:pt x="743" y="1232"/>
                  </a:lnTo>
                  <a:lnTo>
                    <a:pt x="770" y="1296"/>
                  </a:lnTo>
                  <a:lnTo>
                    <a:pt x="681" y="1338"/>
                  </a:lnTo>
                  <a:lnTo>
                    <a:pt x="629" y="1284"/>
                  </a:lnTo>
                  <a:lnTo>
                    <a:pt x="554" y="1360"/>
                  </a:lnTo>
                  <a:lnTo>
                    <a:pt x="550" y="1417"/>
                  </a:lnTo>
                  <a:lnTo>
                    <a:pt x="495" y="1464"/>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6" name="neimenggu"/>
            <p:cNvSpPr>
              <a:spLocks/>
            </p:cNvSpPr>
            <p:nvPr/>
          </p:nvSpPr>
          <p:spPr bwMode="auto">
            <a:xfrm>
              <a:off x="7060774" y="-608492"/>
              <a:ext cx="3020750" cy="2862590"/>
            </a:xfrm>
            <a:custGeom>
              <a:avLst/>
              <a:gdLst>
                <a:gd name="T0" fmla="*/ 2147483647 w 5990"/>
                <a:gd name="T1" fmla="*/ 2147483647 h 5478"/>
                <a:gd name="T2" fmla="*/ 2147483647 w 5990"/>
                <a:gd name="T3" fmla="*/ 2147483647 h 5478"/>
                <a:gd name="T4" fmla="*/ 2147483647 w 5990"/>
                <a:gd name="T5" fmla="*/ 2147483647 h 5478"/>
                <a:gd name="T6" fmla="*/ 2147483647 w 5990"/>
                <a:gd name="T7" fmla="*/ 2147483647 h 5478"/>
                <a:gd name="T8" fmla="*/ 2147483647 w 5990"/>
                <a:gd name="T9" fmla="*/ 2147483647 h 5478"/>
                <a:gd name="T10" fmla="*/ 2147483647 w 5990"/>
                <a:gd name="T11" fmla="*/ 2147483647 h 5478"/>
                <a:gd name="T12" fmla="*/ 2147483647 w 5990"/>
                <a:gd name="T13" fmla="*/ 2147483647 h 5478"/>
                <a:gd name="T14" fmla="*/ 2147483647 w 5990"/>
                <a:gd name="T15" fmla="*/ 2147483647 h 5478"/>
                <a:gd name="T16" fmla="*/ 2147483647 w 5990"/>
                <a:gd name="T17" fmla="*/ 2147483647 h 5478"/>
                <a:gd name="T18" fmla="*/ 2147483647 w 5990"/>
                <a:gd name="T19" fmla="*/ 2147483647 h 5478"/>
                <a:gd name="T20" fmla="*/ 2147483647 w 5990"/>
                <a:gd name="T21" fmla="*/ 2147483647 h 5478"/>
                <a:gd name="T22" fmla="*/ 2147483647 w 5990"/>
                <a:gd name="T23" fmla="*/ 2147483647 h 5478"/>
                <a:gd name="T24" fmla="*/ 2147483647 w 5990"/>
                <a:gd name="T25" fmla="*/ 2147483647 h 5478"/>
                <a:gd name="T26" fmla="*/ 2147483647 w 5990"/>
                <a:gd name="T27" fmla="*/ 2147483647 h 5478"/>
                <a:gd name="T28" fmla="*/ 2147483647 w 5990"/>
                <a:gd name="T29" fmla="*/ 2147483647 h 5478"/>
                <a:gd name="T30" fmla="*/ 2147483647 w 5990"/>
                <a:gd name="T31" fmla="*/ 2147483647 h 5478"/>
                <a:gd name="T32" fmla="*/ 2147483647 w 5990"/>
                <a:gd name="T33" fmla="*/ 2147483647 h 5478"/>
                <a:gd name="T34" fmla="*/ 2147483647 w 5990"/>
                <a:gd name="T35" fmla="*/ 2147483647 h 5478"/>
                <a:gd name="T36" fmla="*/ 2147483647 w 5990"/>
                <a:gd name="T37" fmla="*/ 2147483647 h 5478"/>
                <a:gd name="T38" fmla="*/ 2147483647 w 5990"/>
                <a:gd name="T39" fmla="*/ 2147483647 h 5478"/>
                <a:gd name="T40" fmla="*/ 2147483647 w 5990"/>
                <a:gd name="T41" fmla="*/ 2147483647 h 5478"/>
                <a:gd name="T42" fmla="*/ 2147483647 w 5990"/>
                <a:gd name="T43" fmla="*/ 2147483647 h 5478"/>
                <a:gd name="T44" fmla="*/ 2147483647 w 5990"/>
                <a:gd name="T45" fmla="*/ 2147483647 h 5478"/>
                <a:gd name="T46" fmla="*/ 2147483647 w 5990"/>
                <a:gd name="T47" fmla="*/ 2147483647 h 5478"/>
                <a:gd name="T48" fmla="*/ 2147483647 w 5990"/>
                <a:gd name="T49" fmla="*/ 2147483647 h 5478"/>
                <a:gd name="T50" fmla="*/ 2147483647 w 5990"/>
                <a:gd name="T51" fmla="*/ 2147483647 h 5478"/>
                <a:gd name="T52" fmla="*/ 2147483647 w 5990"/>
                <a:gd name="T53" fmla="*/ 2147483647 h 5478"/>
                <a:gd name="T54" fmla="*/ 2147483647 w 5990"/>
                <a:gd name="T55" fmla="*/ 2147483647 h 5478"/>
                <a:gd name="T56" fmla="*/ 2147483647 w 5990"/>
                <a:gd name="T57" fmla="*/ 2147483647 h 5478"/>
                <a:gd name="T58" fmla="*/ 2147483647 w 5990"/>
                <a:gd name="T59" fmla="*/ 2147483647 h 5478"/>
                <a:gd name="T60" fmla="*/ 2147483647 w 5990"/>
                <a:gd name="T61" fmla="*/ 2147483647 h 5478"/>
                <a:gd name="T62" fmla="*/ 2147483647 w 5990"/>
                <a:gd name="T63" fmla="*/ 2147483647 h 5478"/>
                <a:gd name="T64" fmla="*/ 2147483647 w 5990"/>
                <a:gd name="T65" fmla="*/ 2147483647 h 5478"/>
                <a:gd name="T66" fmla="*/ 2147483647 w 5990"/>
                <a:gd name="T67" fmla="*/ 2147483647 h 5478"/>
                <a:gd name="T68" fmla="*/ 2147483647 w 5990"/>
                <a:gd name="T69" fmla="*/ 2147483647 h 5478"/>
                <a:gd name="T70" fmla="*/ 2147483647 w 5990"/>
                <a:gd name="T71" fmla="*/ 2147483647 h 5478"/>
                <a:gd name="T72" fmla="*/ 2147483647 w 5990"/>
                <a:gd name="T73" fmla="*/ 2147483647 h 5478"/>
                <a:gd name="T74" fmla="*/ 2147483647 w 5990"/>
                <a:gd name="T75" fmla="*/ 2147483647 h 5478"/>
                <a:gd name="T76" fmla="*/ 2147483647 w 5990"/>
                <a:gd name="T77" fmla="*/ 2147483647 h 5478"/>
                <a:gd name="T78" fmla="*/ 2147483647 w 5990"/>
                <a:gd name="T79" fmla="*/ 2147483647 h 5478"/>
                <a:gd name="T80" fmla="*/ 2147483647 w 5990"/>
                <a:gd name="T81" fmla="*/ 2147483647 h 5478"/>
                <a:gd name="T82" fmla="*/ 2147483647 w 5990"/>
                <a:gd name="T83" fmla="*/ 2147483647 h 5478"/>
                <a:gd name="T84" fmla="*/ 2147483647 w 5990"/>
                <a:gd name="T85" fmla="*/ 2147483647 h 5478"/>
                <a:gd name="T86" fmla="*/ 2147483647 w 5990"/>
                <a:gd name="T87" fmla="*/ 2147483647 h 5478"/>
                <a:gd name="T88" fmla="*/ 2147483647 w 5990"/>
                <a:gd name="T89" fmla="*/ 2147483647 h 5478"/>
                <a:gd name="T90" fmla="*/ 2147483647 w 5990"/>
                <a:gd name="T91" fmla="*/ 2147483647 h 5478"/>
                <a:gd name="T92" fmla="*/ 2147483647 w 5990"/>
                <a:gd name="T93" fmla="*/ 2147483647 h 5478"/>
                <a:gd name="T94" fmla="*/ 2147483647 w 5990"/>
                <a:gd name="T95" fmla="*/ 2147483647 h 5478"/>
                <a:gd name="T96" fmla="*/ 2147483647 w 5990"/>
                <a:gd name="T97" fmla="*/ 2147483647 h 5478"/>
                <a:gd name="T98" fmla="*/ 2147483647 w 5990"/>
                <a:gd name="T99" fmla="*/ 2147483647 h 5478"/>
                <a:gd name="T100" fmla="*/ 2147483647 w 5990"/>
                <a:gd name="T101" fmla="*/ 2147483647 h 5478"/>
                <a:gd name="T102" fmla="*/ 2147483647 w 5990"/>
                <a:gd name="T103" fmla="*/ 2147483647 h 5478"/>
                <a:gd name="T104" fmla="*/ 2147483647 w 5990"/>
                <a:gd name="T105" fmla="*/ 2147483647 h 5478"/>
                <a:gd name="T106" fmla="*/ 2147483647 w 5990"/>
                <a:gd name="T107" fmla="*/ 2147483647 h 54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990" h="5478">
                  <a:moveTo>
                    <a:pt x="0" y="3741"/>
                  </a:moveTo>
                  <a:lnTo>
                    <a:pt x="348" y="3795"/>
                  </a:lnTo>
                  <a:lnTo>
                    <a:pt x="465" y="3816"/>
                  </a:lnTo>
                  <a:lnTo>
                    <a:pt x="609" y="3788"/>
                  </a:lnTo>
                  <a:lnTo>
                    <a:pt x="873" y="3826"/>
                  </a:lnTo>
                  <a:lnTo>
                    <a:pt x="1046" y="3874"/>
                  </a:lnTo>
                  <a:lnTo>
                    <a:pt x="1103" y="3932"/>
                  </a:lnTo>
                  <a:lnTo>
                    <a:pt x="1271" y="3999"/>
                  </a:lnTo>
                  <a:lnTo>
                    <a:pt x="1392" y="4022"/>
                  </a:lnTo>
                  <a:lnTo>
                    <a:pt x="1507" y="4085"/>
                  </a:lnTo>
                  <a:lnTo>
                    <a:pt x="1617" y="4100"/>
                  </a:lnTo>
                  <a:lnTo>
                    <a:pt x="1742" y="4124"/>
                  </a:lnTo>
                  <a:lnTo>
                    <a:pt x="1867" y="4056"/>
                  </a:lnTo>
                  <a:lnTo>
                    <a:pt x="2006" y="3960"/>
                  </a:lnTo>
                  <a:lnTo>
                    <a:pt x="2193" y="3893"/>
                  </a:lnTo>
                  <a:lnTo>
                    <a:pt x="2337" y="3850"/>
                  </a:lnTo>
                  <a:lnTo>
                    <a:pt x="2409" y="3840"/>
                  </a:lnTo>
                  <a:lnTo>
                    <a:pt x="2467" y="3821"/>
                  </a:lnTo>
                  <a:lnTo>
                    <a:pt x="2620" y="3840"/>
                  </a:lnTo>
                  <a:lnTo>
                    <a:pt x="2798" y="3807"/>
                  </a:lnTo>
                  <a:lnTo>
                    <a:pt x="2942" y="3735"/>
                  </a:lnTo>
                  <a:lnTo>
                    <a:pt x="3057" y="3629"/>
                  </a:lnTo>
                  <a:lnTo>
                    <a:pt x="3095" y="3548"/>
                  </a:lnTo>
                  <a:lnTo>
                    <a:pt x="3187" y="3466"/>
                  </a:lnTo>
                  <a:lnTo>
                    <a:pt x="3364" y="3336"/>
                  </a:lnTo>
                  <a:lnTo>
                    <a:pt x="3251" y="3206"/>
                  </a:lnTo>
                  <a:lnTo>
                    <a:pt x="3215" y="3130"/>
                  </a:lnTo>
                  <a:lnTo>
                    <a:pt x="3251" y="2979"/>
                  </a:lnTo>
                  <a:lnTo>
                    <a:pt x="3331" y="2928"/>
                  </a:lnTo>
                  <a:lnTo>
                    <a:pt x="3489" y="2962"/>
                  </a:lnTo>
                  <a:lnTo>
                    <a:pt x="3595" y="3005"/>
                  </a:lnTo>
                  <a:lnTo>
                    <a:pt x="3700" y="2981"/>
                  </a:lnTo>
                  <a:lnTo>
                    <a:pt x="3763" y="2909"/>
                  </a:lnTo>
                  <a:lnTo>
                    <a:pt x="3878" y="2818"/>
                  </a:lnTo>
                  <a:lnTo>
                    <a:pt x="3887" y="2746"/>
                  </a:lnTo>
                  <a:lnTo>
                    <a:pt x="4022" y="2732"/>
                  </a:lnTo>
                  <a:lnTo>
                    <a:pt x="4118" y="2688"/>
                  </a:lnTo>
                  <a:lnTo>
                    <a:pt x="4219" y="2602"/>
                  </a:lnTo>
                  <a:lnTo>
                    <a:pt x="4233" y="2496"/>
                  </a:lnTo>
                  <a:lnTo>
                    <a:pt x="4286" y="2410"/>
                  </a:lnTo>
                  <a:lnTo>
                    <a:pt x="4401" y="2372"/>
                  </a:lnTo>
                  <a:lnTo>
                    <a:pt x="4463" y="2324"/>
                  </a:lnTo>
                  <a:lnTo>
                    <a:pt x="4531" y="2319"/>
                  </a:lnTo>
                  <a:lnTo>
                    <a:pt x="4559" y="2261"/>
                  </a:lnTo>
                  <a:lnTo>
                    <a:pt x="4646" y="2228"/>
                  </a:lnTo>
                  <a:lnTo>
                    <a:pt x="4771" y="2204"/>
                  </a:lnTo>
                  <a:lnTo>
                    <a:pt x="4886" y="2247"/>
                  </a:lnTo>
                  <a:lnTo>
                    <a:pt x="4982" y="2170"/>
                  </a:lnTo>
                  <a:lnTo>
                    <a:pt x="4934" y="2079"/>
                  </a:lnTo>
                  <a:lnTo>
                    <a:pt x="4809" y="1949"/>
                  </a:lnTo>
                  <a:lnTo>
                    <a:pt x="4684" y="1896"/>
                  </a:lnTo>
                  <a:lnTo>
                    <a:pt x="4603" y="1815"/>
                  </a:lnTo>
                  <a:lnTo>
                    <a:pt x="4516" y="1815"/>
                  </a:lnTo>
                  <a:lnTo>
                    <a:pt x="4425" y="1839"/>
                  </a:lnTo>
                  <a:lnTo>
                    <a:pt x="4363" y="1944"/>
                  </a:lnTo>
                  <a:lnTo>
                    <a:pt x="4276" y="1901"/>
                  </a:lnTo>
                  <a:lnTo>
                    <a:pt x="4113" y="1925"/>
                  </a:lnTo>
                  <a:lnTo>
                    <a:pt x="4065" y="1983"/>
                  </a:lnTo>
                  <a:lnTo>
                    <a:pt x="3955" y="1925"/>
                  </a:lnTo>
                  <a:lnTo>
                    <a:pt x="4012" y="1796"/>
                  </a:lnTo>
                  <a:lnTo>
                    <a:pt x="3993" y="1719"/>
                  </a:lnTo>
                  <a:lnTo>
                    <a:pt x="4041" y="1642"/>
                  </a:lnTo>
                  <a:lnTo>
                    <a:pt x="4070" y="1551"/>
                  </a:lnTo>
                  <a:lnTo>
                    <a:pt x="4075" y="1412"/>
                  </a:lnTo>
                  <a:lnTo>
                    <a:pt x="4127" y="1316"/>
                  </a:lnTo>
                  <a:lnTo>
                    <a:pt x="4228" y="1320"/>
                  </a:lnTo>
                  <a:lnTo>
                    <a:pt x="4329" y="1330"/>
                  </a:lnTo>
                  <a:lnTo>
                    <a:pt x="4377" y="1344"/>
                  </a:lnTo>
                  <a:lnTo>
                    <a:pt x="4454" y="1277"/>
                  </a:lnTo>
                  <a:lnTo>
                    <a:pt x="4478" y="1224"/>
                  </a:lnTo>
                  <a:lnTo>
                    <a:pt x="4555" y="1176"/>
                  </a:lnTo>
                  <a:lnTo>
                    <a:pt x="4622" y="1172"/>
                  </a:lnTo>
                  <a:lnTo>
                    <a:pt x="4655" y="1100"/>
                  </a:lnTo>
                  <a:lnTo>
                    <a:pt x="4583" y="1052"/>
                  </a:lnTo>
                  <a:lnTo>
                    <a:pt x="4617" y="951"/>
                  </a:lnTo>
                  <a:lnTo>
                    <a:pt x="4646" y="869"/>
                  </a:lnTo>
                  <a:lnTo>
                    <a:pt x="4699" y="788"/>
                  </a:lnTo>
                  <a:lnTo>
                    <a:pt x="4694" y="701"/>
                  </a:lnTo>
                  <a:lnTo>
                    <a:pt x="4718" y="572"/>
                  </a:lnTo>
                  <a:lnTo>
                    <a:pt x="4795" y="528"/>
                  </a:lnTo>
                  <a:lnTo>
                    <a:pt x="4833" y="418"/>
                  </a:lnTo>
                  <a:lnTo>
                    <a:pt x="4799" y="336"/>
                  </a:lnTo>
                  <a:lnTo>
                    <a:pt x="4732" y="264"/>
                  </a:lnTo>
                  <a:lnTo>
                    <a:pt x="4660" y="288"/>
                  </a:lnTo>
                  <a:lnTo>
                    <a:pt x="4651" y="207"/>
                  </a:lnTo>
                  <a:lnTo>
                    <a:pt x="4727" y="116"/>
                  </a:lnTo>
                  <a:lnTo>
                    <a:pt x="4766" y="24"/>
                  </a:lnTo>
                  <a:lnTo>
                    <a:pt x="4843" y="0"/>
                  </a:lnTo>
                  <a:lnTo>
                    <a:pt x="4924" y="20"/>
                  </a:lnTo>
                  <a:lnTo>
                    <a:pt x="4939" y="106"/>
                  </a:lnTo>
                  <a:lnTo>
                    <a:pt x="4924" y="178"/>
                  </a:lnTo>
                  <a:lnTo>
                    <a:pt x="4886" y="245"/>
                  </a:lnTo>
                  <a:lnTo>
                    <a:pt x="4948" y="308"/>
                  </a:lnTo>
                  <a:lnTo>
                    <a:pt x="5006" y="336"/>
                  </a:lnTo>
                  <a:lnTo>
                    <a:pt x="5116" y="260"/>
                  </a:lnTo>
                  <a:lnTo>
                    <a:pt x="5198" y="293"/>
                  </a:lnTo>
                  <a:lnTo>
                    <a:pt x="5207" y="413"/>
                  </a:lnTo>
                  <a:lnTo>
                    <a:pt x="5236" y="509"/>
                  </a:lnTo>
                  <a:lnTo>
                    <a:pt x="5284" y="562"/>
                  </a:lnTo>
                  <a:lnTo>
                    <a:pt x="5371" y="600"/>
                  </a:lnTo>
                  <a:lnTo>
                    <a:pt x="5476" y="581"/>
                  </a:lnTo>
                  <a:lnTo>
                    <a:pt x="5582" y="543"/>
                  </a:lnTo>
                  <a:lnTo>
                    <a:pt x="5678" y="480"/>
                  </a:lnTo>
                  <a:lnTo>
                    <a:pt x="5711" y="404"/>
                  </a:lnTo>
                  <a:lnTo>
                    <a:pt x="5831" y="461"/>
                  </a:lnTo>
                  <a:lnTo>
                    <a:pt x="5928" y="575"/>
                  </a:lnTo>
                  <a:lnTo>
                    <a:pt x="5923" y="678"/>
                  </a:lnTo>
                  <a:lnTo>
                    <a:pt x="5894" y="783"/>
                  </a:lnTo>
                  <a:lnTo>
                    <a:pt x="5846" y="918"/>
                  </a:lnTo>
                  <a:lnTo>
                    <a:pt x="5865" y="1057"/>
                  </a:lnTo>
                  <a:lnTo>
                    <a:pt x="5918" y="1128"/>
                  </a:lnTo>
                  <a:lnTo>
                    <a:pt x="5831" y="1230"/>
                  </a:lnTo>
                  <a:lnTo>
                    <a:pt x="5817" y="1369"/>
                  </a:lnTo>
                  <a:lnTo>
                    <a:pt x="5851" y="1527"/>
                  </a:lnTo>
                  <a:lnTo>
                    <a:pt x="5793" y="1523"/>
                  </a:lnTo>
                  <a:lnTo>
                    <a:pt x="5750" y="1431"/>
                  </a:lnTo>
                  <a:lnTo>
                    <a:pt x="5702" y="1508"/>
                  </a:lnTo>
                  <a:lnTo>
                    <a:pt x="5649" y="1590"/>
                  </a:lnTo>
                  <a:lnTo>
                    <a:pt x="5587" y="1686"/>
                  </a:lnTo>
                  <a:lnTo>
                    <a:pt x="5486" y="1801"/>
                  </a:lnTo>
                  <a:lnTo>
                    <a:pt x="5447" y="1921"/>
                  </a:lnTo>
                  <a:lnTo>
                    <a:pt x="5606" y="2007"/>
                  </a:lnTo>
                  <a:lnTo>
                    <a:pt x="5673" y="2003"/>
                  </a:lnTo>
                  <a:lnTo>
                    <a:pt x="5707" y="2055"/>
                  </a:lnTo>
                  <a:lnTo>
                    <a:pt x="5635" y="2089"/>
                  </a:lnTo>
                  <a:lnTo>
                    <a:pt x="5625" y="2147"/>
                  </a:lnTo>
                  <a:lnTo>
                    <a:pt x="5668" y="2219"/>
                  </a:lnTo>
                  <a:lnTo>
                    <a:pt x="5615" y="2257"/>
                  </a:lnTo>
                  <a:lnTo>
                    <a:pt x="5577" y="2348"/>
                  </a:lnTo>
                  <a:lnTo>
                    <a:pt x="5500" y="2382"/>
                  </a:lnTo>
                  <a:lnTo>
                    <a:pt x="5419" y="2291"/>
                  </a:lnTo>
                  <a:lnTo>
                    <a:pt x="5395" y="2329"/>
                  </a:lnTo>
                  <a:lnTo>
                    <a:pt x="5371" y="2401"/>
                  </a:lnTo>
                  <a:lnTo>
                    <a:pt x="5404" y="2459"/>
                  </a:lnTo>
                  <a:lnTo>
                    <a:pt x="5457" y="2459"/>
                  </a:lnTo>
                  <a:lnTo>
                    <a:pt x="5529" y="2502"/>
                  </a:lnTo>
                  <a:lnTo>
                    <a:pt x="5515" y="2569"/>
                  </a:lnTo>
                  <a:lnTo>
                    <a:pt x="5505" y="2675"/>
                  </a:lnTo>
                  <a:lnTo>
                    <a:pt x="5553" y="2742"/>
                  </a:lnTo>
                  <a:lnTo>
                    <a:pt x="5572" y="2790"/>
                  </a:lnTo>
                  <a:lnTo>
                    <a:pt x="5639" y="2867"/>
                  </a:lnTo>
                  <a:lnTo>
                    <a:pt x="5716" y="2804"/>
                  </a:lnTo>
                  <a:lnTo>
                    <a:pt x="5731" y="2751"/>
                  </a:lnTo>
                  <a:lnTo>
                    <a:pt x="5793" y="2751"/>
                  </a:lnTo>
                  <a:lnTo>
                    <a:pt x="5836" y="2804"/>
                  </a:lnTo>
                  <a:lnTo>
                    <a:pt x="5846" y="2876"/>
                  </a:lnTo>
                  <a:lnTo>
                    <a:pt x="5894" y="2929"/>
                  </a:lnTo>
                  <a:lnTo>
                    <a:pt x="5918" y="3006"/>
                  </a:lnTo>
                  <a:lnTo>
                    <a:pt x="5870" y="3054"/>
                  </a:lnTo>
                  <a:lnTo>
                    <a:pt x="5947" y="3063"/>
                  </a:lnTo>
                  <a:lnTo>
                    <a:pt x="5990" y="3111"/>
                  </a:lnTo>
                  <a:lnTo>
                    <a:pt x="5932" y="3207"/>
                  </a:lnTo>
                  <a:lnTo>
                    <a:pt x="5841" y="3294"/>
                  </a:lnTo>
                  <a:lnTo>
                    <a:pt x="5740" y="3294"/>
                  </a:lnTo>
                  <a:lnTo>
                    <a:pt x="5678" y="3342"/>
                  </a:lnTo>
                  <a:lnTo>
                    <a:pt x="5519" y="3433"/>
                  </a:lnTo>
                  <a:lnTo>
                    <a:pt x="5462" y="3515"/>
                  </a:lnTo>
                  <a:lnTo>
                    <a:pt x="5366" y="3572"/>
                  </a:lnTo>
                  <a:lnTo>
                    <a:pt x="5299" y="3659"/>
                  </a:lnTo>
                  <a:lnTo>
                    <a:pt x="5260" y="3750"/>
                  </a:lnTo>
                  <a:lnTo>
                    <a:pt x="5236" y="3687"/>
                  </a:lnTo>
                  <a:lnTo>
                    <a:pt x="5116" y="3563"/>
                  </a:lnTo>
                  <a:lnTo>
                    <a:pt x="5059" y="3615"/>
                  </a:lnTo>
                  <a:lnTo>
                    <a:pt x="5078" y="3687"/>
                  </a:lnTo>
                  <a:lnTo>
                    <a:pt x="5097" y="3783"/>
                  </a:lnTo>
                  <a:lnTo>
                    <a:pt x="5116" y="3860"/>
                  </a:lnTo>
                  <a:lnTo>
                    <a:pt x="5107" y="3903"/>
                  </a:lnTo>
                  <a:lnTo>
                    <a:pt x="5015" y="3884"/>
                  </a:lnTo>
                  <a:lnTo>
                    <a:pt x="4934" y="3918"/>
                  </a:lnTo>
                  <a:lnTo>
                    <a:pt x="4857" y="3913"/>
                  </a:lnTo>
                  <a:lnTo>
                    <a:pt x="4838" y="3831"/>
                  </a:lnTo>
                  <a:lnTo>
                    <a:pt x="4857" y="3750"/>
                  </a:lnTo>
                  <a:lnTo>
                    <a:pt x="4847" y="3683"/>
                  </a:lnTo>
                  <a:lnTo>
                    <a:pt x="4771" y="3639"/>
                  </a:lnTo>
                  <a:lnTo>
                    <a:pt x="4727" y="3558"/>
                  </a:lnTo>
                  <a:lnTo>
                    <a:pt x="4627" y="3601"/>
                  </a:lnTo>
                  <a:lnTo>
                    <a:pt x="4516" y="3611"/>
                  </a:lnTo>
                  <a:lnTo>
                    <a:pt x="4497" y="3673"/>
                  </a:lnTo>
                  <a:lnTo>
                    <a:pt x="4521" y="3745"/>
                  </a:lnTo>
                  <a:lnTo>
                    <a:pt x="4463" y="3807"/>
                  </a:lnTo>
                  <a:lnTo>
                    <a:pt x="4425" y="3769"/>
                  </a:lnTo>
                  <a:lnTo>
                    <a:pt x="4367" y="3793"/>
                  </a:lnTo>
                  <a:lnTo>
                    <a:pt x="4377" y="3851"/>
                  </a:lnTo>
                  <a:lnTo>
                    <a:pt x="4276" y="3827"/>
                  </a:lnTo>
                  <a:lnTo>
                    <a:pt x="4190" y="3927"/>
                  </a:lnTo>
                  <a:lnTo>
                    <a:pt x="4089" y="3980"/>
                  </a:lnTo>
                  <a:lnTo>
                    <a:pt x="4060" y="3927"/>
                  </a:lnTo>
                  <a:lnTo>
                    <a:pt x="4060" y="3836"/>
                  </a:lnTo>
                  <a:lnTo>
                    <a:pt x="4022" y="3774"/>
                  </a:lnTo>
                  <a:lnTo>
                    <a:pt x="3959" y="3812"/>
                  </a:lnTo>
                  <a:lnTo>
                    <a:pt x="3916" y="3899"/>
                  </a:lnTo>
                  <a:lnTo>
                    <a:pt x="3897" y="4009"/>
                  </a:lnTo>
                  <a:lnTo>
                    <a:pt x="3849" y="4047"/>
                  </a:lnTo>
                  <a:lnTo>
                    <a:pt x="3854" y="4158"/>
                  </a:lnTo>
                  <a:lnTo>
                    <a:pt x="3935" y="4239"/>
                  </a:lnTo>
                  <a:lnTo>
                    <a:pt x="3931" y="4297"/>
                  </a:lnTo>
                  <a:lnTo>
                    <a:pt x="3849" y="4379"/>
                  </a:lnTo>
                  <a:lnTo>
                    <a:pt x="3806" y="4441"/>
                  </a:lnTo>
                  <a:lnTo>
                    <a:pt x="3748" y="4417"/>
                  </a:lnTo>
                  <a:lnTo>
                    <a:pt x="3686" y="4374"/>
                  </a:lnTo>
                  <a:lnTo>
                    <a:pt x="3623" y="4451"/>
                  </a:lnTo>
                  <a:lnTo>
                    <a:pt x="3551" y="4427"/>
                  </a:lnTo>
                  <a:lnTo>
                    <a:pt x="3479" y="4479"/>
                  </a:lnTo>
                  <a:lnTo>
                    <a:pt x="3460" y="4547"/>
                  </a:lnTo>
                  <a:lnTo>
                    <a:pt x="3441" y="4662"/>
                  </a:lnTo>
                  <a:lnTo>
                    <a:pt x="3321" y="4676"/>
                  </a:lnTo>
                  <a:lnTo>
                    <a:pt x="3273" y="4734"/>
                  </a:lnTo>
                  <a:lnTo>
                    <a:pt x="3215" y="4705"/>
                  </a:lnTo>
                  <a:lnTo>
                    <a:pt x="3143" y="4787"/>
                  </a:lnTo>
                  <a:lnTo>
                    <a:pt x="3081" y="4782"/>
                  </a:lnTo>
                  <a:lnTo>
                    <a:pt x="3019" y="4763"/>
                  </a:lnTo>
                  <a:lnTo>
                    <a:pt x="2985" y="4835"/>
                  </a:lnTo>
                  <a:lnTo>
                    <a:pt x="2918" y="4887"/>
                  </a:lnTo>
                  <a:lnTo>
                    <a:pt x="2894" y="4964"/>
                  </a:lnTo>
                  <a:lnTo>
                    <a:pt x="2822" y="5022"/>
                  </a:lnTo>
                  <a:lnTo>
                    <a:pt x="2769" y="5137"/>
                  </a:lnTo>
                  <a:lnTo>
                    <a:pt x="2798" y="5209"/>
                  </a:lnTo>
                  <a:lnTo>
                    <a:pt x="2750" y="5267"/>
                  </a:lnTo>
                  <a:lnTo>
                    <a:pt x="2716" y="5324"/>
                  </a:lnTo>
                  <a:lnTo>
                    <a:pt x="2649" y="5339"/>
                  </a:lnTo>
                  <a:lnTo>
                    <a:pt x="2534" y="5324"/>
                  </a:lnTo>
                  <a:lnTo>
                    <a:pt x="2452" y="5276"/>
                  </a:lnTo>
                  <a:lnTo>
                    <a:pt x="2342" y="5209"/>
                  </a:lnTo>
                  <a:lnTo>
                    <a:pt x="2255" y="5199"/>
                  </a:lnTo>
                  <a:lnTo>
                    <a:pt x="2207" y="5123"/>
                  </a:lnTo>
                  <a:lnTo>
                    <a:pt x="2222" y="5017"/>
                  </a:lnTo>
                  <a:lnTo>
                    <a:pt x="2275" y="4955"/>
                  </a:lnTo>
                  <a:lnTo>
                    <a:pt x="2284" y="4844"/>
                  </a:lnTo>
                  <a:lnTo>
                    <a:pt x="2208" y="4793"/>
                  </a:lnTo>
                  <a:lnTo>
                    <a:pt x="2121" y="4811"/>
                  </a:lnTo>
                  <a:lnTo>
                    <a:pt x="2054" y="4854"/>
                  </a:lnTo>
                  <a:lnTo>
                    <a:pt x="2030" y="4931"/>
                  </a:lnTo>
                  <a:lnTo>
                    <a:pt x="2006" y="5036"/>
                  </a:lnTo>
                  <a:lnTo>
                    <a:pt x="1991" y="5147"/>
                  </a:lnTo>
                  <a:lnTo>
                    <a:pt x="2015" y="5238"/>
                  </a:lnTo>
                  <a:lnTo>
                    <a:pt x="2025" y="5315"/>
                  </a:lnTo>
                  <a:lnTo>
                    <a:pt x="1939" y="5343"/>
                  </a:lnTo>
                  <a:lnTo>
                    <a:pt x="1857" y="5353"/>
                  </a:lnTo>
                  <a:lnTo>
                    <a:pt x="1766" y="5478"/>
                  </a:lnTo>
                  <a:lnTo>
                    <a:pt x="1689" y="5403"/>
                  </a:lnTo>
                  <a:lnTo>
                    <a:pt x="1602" y="5419"/>
                  </a:lnTo>
                  <a:lnTo>
                    <a:pt x="1541" y="5353"/>
                  </a:lnTo>
                  <a:lnTo>
                    <a:pt x="1440" y="5292"/>
                  </a:lnTo>
                  <a:lnTo>
                    <a:pt x="1449" y="5203"/>
                  </a:lnTo>
                  <a:lnTo>
                    <a:pt x="1479" y="5104"/>
                  </a:lnTo>
                  <a:lnTo>
                    <a:pt x="1583" y="5013"/>
                  </a:lnTo>
                  <a:lnTo>
                    <a:pt x="1641" y="4945"/>
                  </a:lnTo>
                  <a:lnTo>
                    <a:pt x="1607" y="4849"/>
                  </a:lnTo>
                  <a:lnTo>
                    <a:pt x="1530" y="4806"/>
                  </a:lnTo>
                  <a:lnTo>
                    <a:pt x="1409" y="4882"/>
                  </a:lnTo>
                  <a:lnTo>
                    <a:pt x="1323" y="4920"/>
                  </a:lnTo>
                  <a:lnTo>
                    <a:pt x="1253" y="4906"/>
                  </a:lnTo>
                  <a:lnTo>
                    <a:pt x="1185" y="4864"/>
                  </a:lnTo>
                  <a:lnTo>
                    <a:pt x="1064" y="4960"/>
                  </a:lnTo>
                  <a:lnTo>
                    <a:pt x="1109" y="5041"/>
                  </a:lnTo>
                  <a:lnTo>
                    <a:pt x="1055" y="5077"/>
                  </a:lnTo>
                  <a:lnTo>
                    <a:pt x="977" y="5062"/>
                  </a:lnTo>
                  <a:lnTo>
                    <a:pt x="743" y="4800"/>
                  </a:lnTo>
                  <a:lnTo>
                    <a:pt x="494" y="4642"/>
                  </a:lnTo>
                  <a:lnTo>
                    <a:pt x="632" y="4543"/>
                  </a:lnTo>
                  <a:lnTo>
                    <a:pt x="681" y="4435"/>
                  </a:lnTo>
                  <a:lnTo>
                    <a:pt x="621" y="4351"/>
                  </a:lnTo>
                  <a:lnTo>
                    <a:pt x="506" y="4374"/>
                  </a:lnTo>
                  <a:lnTo>
                    <a:pt x="368" y="4387"/>
                  </a:lnTo>
                  <a:lnTo>
                    <a:pt x="269" y="4474"/>
                  </a:lnTo>
                  <a:lnTo>
                    <a:pt x="197" y="4422"/>
                  </a:lnTo>
                  <a:lnTo>
                    <a:pt x="239" y="4360"/>
                  </a:lnTo>
                  <a:lnTo>
                    <a:pt x="153" y="4276"/>
                  </a:lnTo>
                  <a:lnTo>
                    <a:pt x="75" y="4164"/>
                  </a:lnTo>
                  <a:lnTo>
                    <a:pt x="125" y="4093"/>
                  </a:lnTo>
                  <a:lnTo>
                    <a:pt x="81" y="3936"/>
                  </a:lnTo>
                  <a:lnTo>
                    <a:pt x="0" y="3741"/>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7" name="ningxia"/>
            <p:cNvSpPr>
              <a:spLocks/>
            </p:cNvSpPr>
            <p:nvPr/>
          </p:nvSpPr>
          <p:spPr bwMode="auto">
            <a:xfrm>
              <a:off x="7950796" y="1902550"/>
              <a:ext cx="353466" cy="602652"/>
            </a:xfrm>
            <a:custGeom>
              <a:avLst/>
              <a:gdLst>
                <a:gd name="T0" fmla="*/ 2147483647 w 699"/>
                <a:gd name="T1" fmla="*/ 2147483647 h 1179"/>
                <a:gd name="T2" fmla="*/ 2147483647 w 699"/>
                <a:gd name="T3" fmla="*/ 2147483647 h 1179"/>
                <a:gd name="T4" fmla="*/ 2147483647 w 699"/>
                <a:gd name="T5" fmla="*/ 2147483647 h 1179"/>
                <a:gd name="T6" fmla="*/ 2147483647 w 699"/>
                <a:gd name="T7" fmla="*/ 2147483647 h 1179"/>
                <a:gd name="T8" fmla="*/ 2147483647 w 699"/>
                <a:gd name="T9" fmla="*/ 2147483647 h 1179"/>
                <a:gd name="T10" fmla="*/ 2147483647 w 699"/>
                <a:gd name="T11" fmla="*/ 2147483647 h 1179"/>
                <a:gd name="T12" fmla="*/ 2147483647 w 699"/>
                <a:gd name="T13" fmla="*/ 2147483647 h 1179"/>
                <a:gd name="T14" fmla="*/ 2147483647 w 699"/>
                <a:gd name="T15" fmla="*/ 0 h 1179"/>
                <a:gd name="T16" fmla="*/ 2147483647 w 699"/>
                <a:gd name="T17" fmla="*/ 2147483647 h 1179"/>
                <a:gd name="T18" fmla="*/ 2147483647 w 699"/>
                <a:gd name="T19" fmla="*/ 2147483647 h 1179"/>
                <a:gd name="T20" fmla="*/ 2147483647 w 699"/>
                <a:gd name="T21" fmla="*/ 2147483647 h 1179"/>
                <a:gd name="T22" fmla="*/ 2147483647 w 699"/>
                <a:gd name="T23" fmla="*/ 2147483647 h 1179"/>
                <a:gd name="T24" fmla="*/ 2147483647 w 699"/>
                <a:gd name="T25" fmla="*/ 2147483647 h 1179"/>
                <a:gd name="T26" fmla="*/ 2147483647 w 699"/>
                <a:gd name="T27" fmla="*/ 2147483647 h 1179"/>
                <a:gd name="T28" fmla="*/ 2147483647 w 699"/>
                <a:gd name="T29" fmla="*/ 2147483647 h 1179"/>
                <a:gd name="T30" fmla="*/ 2147483647 w 699"/>
                <a:gd name="T31" fmla="*/ 2147483647 h 1179"/>
                <a:gd name="T32" fmla="*/ 2147483647 w 699"/>
                <a:gd name="T33" fmla="*/ 2147483647 h 1179"/>
                <a:gd name="T34" fmla="*/ 0 w 699"/>
                <a:gd name="T35" fmla="*/ 2147483647 h 1179"/>
                <a:gd name="T36" fmla="*/ 2147483647 w 699"/>
                <a:gd name="T37" fmla="*/ 2147483647 h 1179"/>
                <a:gd name="T38" fmla="*/ 2147483647 w 699"/>
                <a:gd name="T39" fmla="*/ 2147483647 h 1179"/>
                <a:gd name="T40" fmla="*/ 2147483647 w 699"/>
                <a:gd name="T41" fmla="*/ 2147483647 h 1179"/>
                <a:gd name="T42" fmla="*/ 2147483647 w 699"/>
                <a:gd name="T43" fmla="*/ 2147483647 h 1179"/>
                <a:gd name="T44" fmla="*/ 2147483647 w 699"/>
                <a:gd name="T45" fmla="*/ 2147483647 h 1179"/>
                <a:gd name="T46" fmla="*/ 2147483647 w 699"/>
                <a:gd name="T47" fmla="*/ 2147483647 h 1179"/>
                <a:gd name="T48" fmla="*/ 2147483647 w 699"/>
                <a:gd name="T49" fmla="*/ 2147483647 h 1179"/>
                <a:gd name="T50" fmla="*/ 2147483647 w 699"/>
                <a:gd name="T51" fmla="*/ 2147483647 h 1179"/>
                <a:gd name="T52" fmla="*/ 2147483647 w 699"/>
                <a:gd name="T53" fmla="*/ 2147483647 h 1179"/>
                <a:gd name="T54" fmla="*/ 2147483647 w 699"/>
                <a:gd name="T55" fmla="*/ 2147483647 h 1179"/>
                <a:gd name="T56" fmla="*/ 2147483647 w 699"/>
                <a:gd name="T57" fmla="*/ 2147483647 h 1179"/>
                <a:gd name="T58" fmla="*/ 2147483647 w 699"/>
                <a:gd name="T59" fmla="*/ 2147483647 h 1179"/>
                <a:gd name="T60" fmla="*/ 2147483647 w 699"/>
                <a:gd name="T61" fmla="*/ 2147483647 h 1179"/>
                <a:gd name="T62" fmla="*/ 2147483647 w 699"/>
                <a:gd name="T63" fmla="*/ 2147483647 h 1179"/>
                <a:gd name="T64" fmla="*/ 2147483647 w 699"/>
                <a:gd name="T65" fmla="*/ 2147483647 h 1179"/>
                <a:gd name="T66" fmla="*/ 2147483647 w 699"/>
                <a:gd name="T67" fmla="*/ 2147483647 h 1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9" h="1179">
                  <a:moveTo>
                    <a:pt x="699" y="492"/>
                  </a:moveTo>
                  <a:lnTo>
                    <a:pt x="584" y="419"/>
                  </a:lnTo>
                  <a:lnTo>
                    <a:pt x="491" y="407"/>
                  </a:lnTo>
                  <a:lnTo>
                    <a:pt x="444" y="335"/>
                  </a:lnTo>
                  <a:lnTo>
                    <a:pt x="459" y="222"/>
                  </a:lnTo>
                  <a:lnTo>
                    <a:pt x="512" y="165"/>
                  </a:lnTo>
                  <a:lnTo>
                    <a:pt x="519" y="51"/>
                  </a:lnTo>
                  <a:lnTo>
                    <a:pt x="443" y="0"/>
                  </a:lnTo>
                  <a:lnTo>
                    <a:pt x="357" y="20"/>
                  </a:lnTo>
                  <a:lnTo>
                    <a:pt x="290" y="63"/>
                  </a:lnTo>
                  <a:lnTo>
                    <a:pt x="263" y="152"/>
                  </a:lnTo>
                  <a:lnTo>
                    <a:pt x="242" y="239"/>
                  </a:lnTo>
                  <a:lnTo>
                    <a:pt x="228" y="351"/>
                  </a:lnTo>
                  <a:lnTo>
                    <a:pt x="251" y="449"/>
                  </a:lnTo>
                  <a:lnTo>
                    <a:pt x="261" y="522"/>
                  </a:lnTo>
                  <a:lnTo>
                    <a:pt x="176" y="552"/>
                  </a:lnTo>
                  <a:lnTo>
                    <a:pt x="93" y="561"/>
                  </a:lnTo>
                  <a:lnTo>
                    <a:pt x="0" y="687"/>
                  </a:lnTo>
                  <a:lnTo>
                    <a:pt x="42" y="744"/>
                  </a:lnTo>
                  <a:lnTo>
                    <a:pt x="152" y="797"/>
                  </a:lnTo>
                  <a:lnTo>
                    <a:pt x="128" y="885"/>
                  </a:lnTo>
                  <a:lnTo>
                    <a:pt x="203" y="879"/>
                  </a:lnTo>
                  <a:lnTo>
                    <a:pt x="243" y="942"/>
                  </a:lnTo>
                  <a:lnTo>
                    <a:pt x="281" y="1179"/>
                  </a:lnTo>
                  <a:lnTo>
                    <a:pt x="345" y="1140"/>
                  </a:lnTo>
                  <a:lnTo>
                    <a:pt x="363" y="998"/>
                  </a:lnTo>
                  <a:lnTo>
                    <a:pt x="405" y="879"/>
                  </a:lnTo>
                  <a:lnTo>
                    <a:pt x="528" y="798"/>
                  </a:lnTo>
                  <a:lnTo>
                    <a:pt x="627" y="666"/>
                  </a:lnTo>
                  <a:lnTo>
                    <a:pt x="615" y="642"/>
                  </a:lnTo>
                  <a:lnTo>
                    <a:pt x="624" y="594"/>
                  </a:lnTo>
                  <a:lnTo>
                    <a:pt x="639" y="549"/>
                  </a:lnTo>
                  <a:lnTo>
                    <a:pt x="651" y="513"/>
                  </a:lnTo>
                  <a:lnTo>
                    <a:pt x="699" y="492"/>
                  </a:lnTo>
                  <a:close/>
                </a:path>
              </a:pathLst>
            </a:custGeom>
            <a:solidFill>
              <a:srgbClr val="31849B"/>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8" name="shaanxi"/>
            <p:cNvSpPr>
              <a:spLocks/>
            </p:cNvSpPr>
            <p:nvPr/>
          </p:nvSpPr>
          <p:spPr bwMode="auto">
            <a:xfrm>
              <a:off x="8097742" y="1857636"/>
              <a:ext cx="679134" cy="1266142"/>
            </a:xfrm>
            <a:custGeom>
              <a:avLst/>
              <a:gdLst>
                <a:gd name="T0" fmla="*/ 2147483647 w 1710"/>
                <a:gd name="T1" fmla="*/ 0 h 3101"/>
                <a:gd name="T2" fmla="*/ 2147483647 w 1710"/>
                <a:gd name="T3" fmla="*/ 2147483647 h 3101"/>
                <a:gd name="T4" fmla="*/ 2147483647 w 1710"/>
                <a:gd name="T5" fmla="*/ 2147483647 h 3101"/>
                <a:gd name="T6" fmla="*/ 2147483647 w 1710"/>
                <a:gd name="T7" fmla="*/ 2147483647 h 3101"/>
                <a:gd name="T8" fmla="*/ 2147483647 w 1710"/>
                <a:gd name="T9" fmla="*/ 2147483647 h 3101"/>
                <a:gd name="T10" fmla="*/ 2147483647 w 1710"/>
                <a:gd name="T11" fmla="*/ 2147483647 h 3101"/>
                <a:gd name="T12" fmla="*/ 2147483647 w 1710"/>
                <a:gd name="T13" fmla="*/ 2147483647 h 3101"/>
                <a:gd name="T14" fmla="*/ 2147483647 w 1710"/>
                <a:gd name="T15" fmla="*/ 2147483647 h 3101"/>
                <a:gd name="T16" fmla="*/ 2147483647 w 1710"/>
                <a:gd name="T17" fmla="*/ 2147483647 h 3101"/>
                <a:gd name="T18" fmla="*/ 2147483647 w 1710"/>
                <a:gd name="T19" fmla="*/ 2147483647 h 3101"/>
                <a:gd name="T20" fmla="*/ 2147483647 w 1710"/>
                <a:gd name="T21" fmla="*/ 2147483647 h 3101"/>
                <a:gd name="T22" fmla="*/ 2147483647 w 1710"/>
                <a:gd name="T23" fmla="*/ 2147483647 h 3101"/>
                <a:gd name="T24" fmla="*/ 2147483647 w 1710"/>
                <a:gd name="T25" fmla="*/ 2147483647 h 3101"/>
                <a:gd name="T26" fmla="*/ 2147483647 w 1710"/>
                <a:gd name="T27" fmla="*/ 2147483647 h 3101"/>
                <a:gd name="T28" fmla="*/ 2147483647 w 1710"/>
                <a:gd name="T29" fmla="*/ 2147483647 h 3101"/>
                <a:gd name="T30" fmla="*/ 2147483647 w 1710"/>
                <a:gd name="T31" fmla="*/ 2147483647 h 3101"/>
                <a:gd name="T32" fmla="*/ 2147483647 w 1710"/>
                <a:gd name="T33" fmla="*/ 2147483647 h 3101"/>
                <a:gd name="T34" fmla="*/ 2147483647 w 1710"/>
                <a:gd name="T35" fmla="*/ 2147483647 h 3101"/>
                <a:gd name="T36" fmla="*/ 2147483647 w 1710"/>
                <a:gd name="T37" fmla="*/ 2147483647 h 3101"/>
                <a:gd name="T38" fmla="*/ 2147483647 w 1710"/>
                <a:gd name="T39" fmla="*/ 2147483647 h 3101"/>
                <a:gd name="T40" fmla="*/ 0 w 1710"/>
                <a:gd name="T41" fmla="*/ 2147483647 h 3101"/>
                <a:gd name="T42" fmla="*/ 2147483647 w 1710"/>
                <a:gd name="T43" fmla="*/ 2147483647 h 3101"/>
                <a:gd name="T44" fmla="*/ 2147483647 w 1710"/>
                <a:gd name="T45" fmla="*/ 2147483647 h 3101"/>
                <a:gd name="T46" fmla="*/ 2147483647 w 1710"/>
                <a:gd name="T47" fmla="*/ 2147483647 h 3101"/>
                <a:gd name="T48" fmla="*/ 2147483647 w 1710"/>
                <a:gd name="T49" fmla="*/ 2147483647 h 3101"/>
                <a:gd name="T50" fmla="*/ 2147483647 w 1710"/>
                <a:gd name="T51" fmla="*/ 2147483647 h 3101"/>
                <a:gd name="T52" fmla="*/ 2147483647 w 1710"/>
                <a:gd name="T53" fmla="*/ 2147483647 h 3101"/>
                <a:gd name="T54" fmla="*/ 2147483647 w 1710"/>
                <a:gd name="T55" fmla="*/ 2147483647 h 3101"/>
                <a:gd name="T56" fmla="*/ 2147483647 w 1710"/>
                <a:gd name="T57" fmla="*/ 2147483647 h 3101"/>
                <a:gd name="T58" fmla="*/ 2147483647 w 1710"/>
                <a:gd name="T59" fmla="*/ 2147483647 h 3101"/>
                <a:gd name="T60" fmla="*/ 2147483647 w 1710"/>
                <a:gd name="T61" fmla="*/ 2147483647 h 3101"/>
                <a:gd name="T62" fmla="*/ 2147483647 w 1710"/>
                <a:gd name="T63" fmla="*/ 2147483647 h 3101"/>
                <a:gd name="T64" fmla="*/ 2147483647 w 1710"/>
                <a:gd name="T65" fmla="*/ 2147483647 h 3101"/>
                <a:gd name="T66" fmla="*/ 2147483647 w 1710"/>
                <a:gd name="T67" fmla="*/ 2147483647 h 3101"/>
                <a:gd name="T68" fmla="*/ 2147483647 w 1710"/>
                <a:gd name="T69" fmla="*/ 2147483647 h 3101"/>
                <a:gd name="T70" fmla="*/ 2147483647 w 1710"/>
                <a:gd name="T71" fmla="*/ 2147483647 h 3101"/>
                <a:gd name="T72" fmla="*/ 2147483647 w 1710"/>
                <a:gd name="T73" fmla="*/ 2147483647 h 3101"/>
                <a:gd name="T74" fmla="*/ 2147483647 w 1710"/>
                <a:gd name="T75" fmla="*/ 2147483647 h 3101"/>
                <a:gd name="T76" fmla="*/ 2147483647 w 1710"/>
                <a:gd name="T77" fmla="*/ 2147483647 h 3101"/>
                <a:gd name="T78" fmla="*/ 2147483647 w 1710"/>
                <a:gd name="T79" fmla="*/ 2147483647 h 3101"/>
                <a:gd name="T80" fmla="*/ 2147483647 w 1710"/>
                <a:gd name="T81" fmla="*/ 2147483647 h 3101"/>
                <a:gd name="T82" fmla="*/ 2147483647 w 1710"/>
                <a:gd name="T83" fmla="*/ 2147483647 h 3101"/>
                <a:gd name="T84" fmla="*/ 2147483647 w 1710"/>
                <a:gd name="T85" fmla="*/ 2147483647 h 3101"/>
                <a:gd name="T86" fmla="*/ 2147483647 w 1710"/>
                <a:gd name="T87" fmla="*/ 2147483647 h 3101"/>
                <a:gd name="T88" fmla="*/ 2147483647 w 1710"/>
                <a:gd name="T89" fmla="*/ 2147483647 h 3101"/>
                <a:gd name="T90" fmla="*/ 2147483647 w 1710"/>
                <a:gd name="T91" fmla="*/ 2147483647 h 3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10" h="3101">
                  <a:moveTo>
                    <a:pt x="1548" y="36"/>
                  </a:moveTo>
                  <a:lnTo>
                    <a:pt x="1469" y="0"/>
                  </a:lnTo>
                  <a:lnTo>
                    <a:pt x="1381" y="104"/>
                  </a:lnTo>
                  <a:lnTo>
                    <a:pt x="1304" y="96"/>
                  </a:lnTo>
                  <a:lnTo>
                    <a:pt x="1224" y="71"/>
                  </a:lnTo>
                  <a:lnTo>
                    <a:pt x="1180" y="165"/>
                  </a:lnTo>
                  <a:lnTo>
                    <a:pt x="1095" y="226"/>
                  </a:lnTo>
                  <a:lnTo>
                    <a:pt x="1066" y="326"/>
                  </a:lnTo>
                  <a:lnTo>
                    <a:pt x="977" y="393"/>
                  </a:lnTo>
                  <a:lnTo>
                    <a:pt x="906" y="541"/>
                  </a:lnTo>
                  <a:lnTo>
                    <a:pt x="944" y="631"/>
                  </a:lnTo>
                  <a:lnTo>
                    <a:pt x="883" y="699"/>
                  </a:lnTo>
                  <a:lnTo>
                    <a:pt x="837" y="777"/>
                  </a:lnTo>
                  <a:lnTo>
                    <a:pt x="750" y="793"/>
                  </a:lnTo>
                  <a:lnTo>
                    <a:pt x="609" y="777"/>
                  </a:lnTo>
                  <a:lnTo>
                    <a:pt x="518" y="725"/>
                  </a:lnTo>
                  <a:lnTo>
                    <a:pt x="455" y="751"/>
                  </a:lnTo>
                  <a:lnTo>
                    <a:pt x="444" y="792"/>
                  </a:lnTo>
                  <a:lnTo>
                    <a:pt x="422" y="856"/>
                  </a:lnTo>
                  <a:lnTo>
                    <a:pt x="411" y="913"/>
                  </a:lnTo>
                  <a:lnTo>
                    <a:pt x="429" y="946"/>
                  </a:lnTo>
                  <a:lnTo>
                    <a:pt x="516" y="1066"/>
                  </a:lnTo>
                  <a:lnTo>
                    <a:pt x="596" y="1111"/>
                  </a:lnTo>
                  <a:lnTo>
                    <a:pt x="718" y="1209"/>
                  </a:lnTo>
                  <a:lnTo>
                    <a:pt x="844" y="1214"/>
                  </a:lnTo>
                  <a:lnTo>
                    <a:pt x="906" y="1348"/>
                  </a:lnTo>
                  <a:lnTo>
                    <a:pt x="859" y="1492"/>
                  </a:lnTo>
                  <a:lnTo>
                    <a:pt x="906" y="1616"/>
                  </a:lnTo>
                  <a:lnTo>
                    <a:pt x="828" y="1709"/>
                  </a:lnTo>
                  <a:lnTo>
                    <a:pt x="742" y="1732"/>
                  </a:lnTo>
                  <a:lnTo>
                    <a:pt x="655" y="1709"/>
                  </a:lnTo>
                  <a:lnTo>
                    <a:pt x="665" y="1774"/>
                  </a:lnTo>
                  <a:lnTo>
                    <a:pt x="585" y="1848"/>
                  </a:lnTo>
                  <a:lnTo>
                    <a:pt x="468" y="1871"/>
                  </a:lnTo>
                  <a:lnTo>
                    <a:pt x="330" y="1810"/>
                  </a:lnTo>
                  <a:lnTo>
                    <a:pt x="240" y="1837"/>
                  </a:lnTo>
                  <a:lnTo>
                    <a:pt x="202" y="1958"/>
                  </a:lnTo>
                  <a:lnTo>
                    <a:pt x="190" y="2127"/>
                  </a:lnTo>
                  <a:lnTo>
                    <a:pt x="254" y="2259"/>
                  </a:lnTo>
                  <a:lnTo>
                    <a:pt x="219" y="2382"/>
                  </a:lnTo>
                  <a:lnTo>
                    <a:pt x="122" y="2371"/>
                  </a:lnTo>
                  <a:lnTo>
                    <a:pt x="0" y="2502"/>
                  </a:lnTo>
                  <a:lnTo>
                    <a:pt x="90" y="2690"/>
                  </a:lnTo>
                  <a:lnTo>
                    <a:pt x="212" y="2789"/>
                  </a:lnTo>
                  <a:lnTo>
                    <a:pt x="362" y="2728"/>
                  </a:lnTo>
                  <a:lnTo>
                    <a:pt x="455" y="2721"/>
                  </a:lnTo>
                  <a:lnTo>
                    <a:pt x="775" y="2923"/>
                  </a:lnTo>
                  <a:lnTo>
                    <a:pt x="912" y="2924"/>
                  </a:lnTo>
                  <a:lnTo>
                    <a:pt x="1007" y="2987"/>
                  </a:lnTo>
                  <a:lnTo>
                    <a:pt x="1091" y="2977"/>
                  </a:lnTo>
                  <a:lnTo>
                    <a:pt x="1180" y="3101"/>
                  </a:lnTo>
                  <a:lnTo>
                    <a:pt x="1275" y="3062"/>
                  </a:lnTo>
                  <a:lnTo>
                    <a:pt x="1312" y="3012"/>
                  </a:lnTo>
                  <a:lnTo>
                    <a:pt x="1307" y="2922"/>
                  </a:lnTo>
                  <a:lnTo>
                    <a:pt x="1236" y="2842"/>
                  </a:lnTo>
                  <a:lnTo>
                    <a:pt x="1251" y="2771"/>
                  </a:lnTo>
                  <a:lnTo>
                    <a:pt x="1312" y="2721"/>
                  </a:lnTo>
                  <a:lnTo>
                    <a:pt x="1367" y="2746"/>
                  </a:lnTo>
                  <a:lnTo>
                    <a:pt x="1428" y="2756"/>
                  </a:lnTo>
                  <a:lnTo>
                    <a:pt x="1479" y="2741"/>
                  </a:lnTo>
                  <a:lnTo>
                    <a:pt x="1481" y="2687"/>
                  </a:lnTo>
                  <a:lnTo>
                    <a:pt x="1428" y="2636"/>
                  </a:lnTo>
                  <a:lnTo>
                    <a:pt x="1373" y="2636"/>
                  </a:lnTo>
                  <a:lnTo>
                    <a:pt x="1298" y="2599"/>
                  </a:lnTo>
                  <a:lnTo>
                    <a:pt x="1286" y="2546"/>
                  </a:lnTo>
                  <a:lnTo>
                    <a:pt x="1302" y="2486"/>
                  </a:lnTo>
                  <a:lnTo>
                    <a:pt x="1388" y="2461"/>
                  </a:lnTo>
                  <a:lnTo>
                    <a:pt x="1469" y="2516"/>
                  </a:lnTo>
                  <a:lnTo>
                    <a:pt x="1540" y="2456"/>
                  </a:lnTo>
                  <a:lnTo>
                    <a:pt x="1631" y="2526"/>
                  </a:lnTo>
                  <a:lnTo>
                    <a:pt x="1697" y="2456"/>
                  </a:lnTo>
                  <a:lnTo>
                    <a:pt x="1710" y="2376"/>
                  </a:lnTo>
                  <a:lnTo>
                    <a:pt x="1577" y="2215"/>
                  </a:lnTo>
                  <a:lnTo>
                    <a:pt x="1563" y="2099"/>
                  </a:lnTo>
                  <a:lnTo>
                    <a:pt x="1466" y="1991"/>
                  </a:lnTo>
                  <a:lnTo>
                    <a:pt x="1411" y="1888"/>
                  </a:lnTo>
                  <a:lnTo>
                    <a:pt x="1406" y="1701"/>
                  </a:lnTo>
                  <a:lnTo>
                    <a:pt x="1472" y="1630"/>
                  </a:lnTo>
                  <a:lnTo>
                    <a:pt x="1484" y="1491"/>
                  </a:lnTo>
                  <a:lnTo>
                    <a:pt x="1472" y="1341"/>
                  </a:lnTo>
                  <a:lnTo>
                    <a:pt x="1430" y="1239"/>
                  </a:lnTo>
                  <a:lnTo>
                    <a:pt x="1387" y="1089"/>
                  </a:lnTo>
                  <a:lnTo>
                    <a:pt x="1387" y="1010"/>
                  </a:lnTo>
                  <a:lnTo>
                    <a:pt x="1441" y="938"/>
                  </a:lnTo>
                  <a:lnTo>
                    <a:pt x="1454" y="812"/>
                  </a:lnTo>
                  <a:lnTo>
                    <a:pt x="1417" y="692"/>
                  </a:lnTo>
                  <a:lnTo>
                    <a:pt x="1380" y="614"/>
                  </a:lnTo>
                  <a:lnTo>
                    <a:pt x="1447" y="505"/>
                  </a:lnTo>
                  <a:lnTo>
                    <a:pt x="1484" y="391"/>
                  </a:lnTo>
                  <a:lnTo>
                    <a:pt x="1478" y="264"/>
                  </a:lnTo>
                  <a:lnTo>
                    <a:pt x="1563" y="174"/>
                  </a:lnTo>
                  <a:lnTo>
                    <a:pt x="1548" y="36"/>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19" name="hubei"/>
            <p:cNvSpPr>
              <a:spLocks/>
            </p:cNvSpPr>
            <p:nvPr/>
          </p:nvSpPr>
          <p:spPr bwMode="auto">
            <a:xfrm>
              <a:off x="8466300" y="2860424"/>
              <a:ext cx="1049280" cy="661449"/>
            </a:xfrm>
            <a:custGeom>
              <a:avLst/>
              <a:gdLst>
                <a:gd name="T0" fmla="*/ 2147483647 w 2642"/>
                <a:gd name="T1" fmla="*/ 2147483647 h 1620"/>
                <a:gd name="T2" fmla="*/ 2147483647 w 2642"/>
                <a:gd name="T3" fmla="*/ 2147483647 h 1620"/>
                <a:gd name="T4" fmla="*/ 2147483647 w 2642"/>
                <a:gd name="T5" fmla="*/ 2147483647 h 1620"/>
                <a:gd name="T6" fmla="*/ 2147483647 w 2642"/>
                <a:gd name="T7" fmla="*/ 2147483647 h 1620"/>
                <a:gd name="T8" fmla="*/ 2147483647 w 2642"/>
                <a:gd name="T9" fmla="*/ 2147483647 h 1620"/>
                <a:gd name="T10" fmla="*/ 2147483647 w 2642"/>
                <a:gd name="T11" fmla="*/ 2147483647 h 1620"/>
                <a:gd name="T12" fmla="*/ 2147483647 w 2642"/>
                <a:gd name="T13" fmla="*/ 2147483647 h 1620"/>
                <a:gd name="T14" fmla="*/ 2147483647 w 2642"/>
                <a:gd name="T15" fmla="*/ 2147483647 h 1620"/>
                <a:gd name="T16" fmla="*/ 2147483647 w 2642"/>
                <a:gd name="T17" fmla="*/ 2147483647 h 1620"/>
                <a:gd name="T18" fmla="*/ 2147483647 w 2642"/>
                <a:gd name="T19" fmla="*/ 2147483647 h 1620"/>
                <a:gd name="T20" fmla="*/ 2147483647 w 2642"/>
                <a:gd name="T21" fmla="*/ 2147483647 h 1620"/>
                <a:gd name="T22" fmla="*/ 2147483647 w 2642"/>
                <a:gd name="T23" fmla="*/ 2147483647 h 1620"/>
                <a:gd name="T24" fmla="*/ 2147483647 w 2642"/>
                <a:gd name="T25" fmla="*/ 2147483647 h 1620"/>
                <a:gd name="T26" fmla="*/ 2147483647 w 2642"/>
                <a:gd name="T27" fmla="*/ 2147483647 h 1620"/>
                <a:gd name="T28" fmla="*/ 2147483647 w 2642"/>
                <a:gd name="T29" fmla="*/ 2147483647 h 1620"/>
                <a:gd name="T30" fmla="*/ 2147483647 w 2642"/>
                <a:gd name="T31" fmla="*/ 2147483647 h 1620"/>
                <a:gd name="T32" fmla="*/ 2147483647 w 2642"/>
                <a:gd name="T33" fmla="*/ 2147483647 h 1620"/>
                <a:gd name="T34" fmla="*/ 2147483647 w 2642"/>
                <a:gd name="T35" fmla="*/ 2147483647 h 1620"/>
                <a:gd name="T36" fmla="*/ 2147483647 w 2642"/>
                <a:gd name="T37" fmla="*/ 2147483647 h 1620"/>
                <a:gd name="T38" fmla="*/ 2147483647 w 2642"/>
                <a:gd name="T39" fmla="*/ 2147483647 h 1620"/>
                <a:gd name="T40" fmla="*/ 2147483647 w 2642"/>
                <a:gd name="T41" fmla="*/ 2147483647 h 1620"/>
                <a:gd name="T42" fmla="*/ 2147483647 w 2642"/>
                <a:gd name="T43" fmla="*/ 2147483647 h 1620"/>
                <a:gd name="T44" fmla="*/ 2147483647 w 2642"/>
                <a:gd name="T45" fmla="*/ 2147483647 h 1620"/>
                <a:gd name="T46" fmla="*/ 2147483647 w 2642"/>
                <a:gd name="T47" fmla="*/ 2147483647 h 1620"/>
                <a:gd name="T48" fmla="*/ 2147483647 w 2642"/>
                <a:gd name="T49" fmla="*/ 2147483647 h 1620"/>
                <a:gd name="T50" fmla="*/ 2147483647 w 2642"/>
                <a:gd name="T51" fmla="*/ 2147483647 h 1620"/>
                <a:gd name="T52" fmla="*/ 2147483647 w 2642"/>
                <a:gd name="T53" fmla="*/ 2147483647 h 1620"/>
                <a:gd name="T54" fmla="*/ 2147483647 w 2642"/>
                <a:gd name="T55" fmla="*/ 2147483647 h 1620"/>
                <a:gd name="T56" fmla="*/ 2147483647 w 2642"/>
                <a:gd name="T57" fmla="*/ 2147483647 h 1620"/>
                <a:gd name="T58" fmla="*/ 2147483647 w 2642"/>
                <a:gd name="T59" fmla="*/ 2147483647 h 1620"/>
                <a:gd name="T60" fmla="*/ 2147483647 w 2642"/>
                <a:gd name="T61" fmla="*/ 2147483647 h 1620"/>
                <a:gd name="T62" fmla="*/ 2147483647 w 2642"/>
                <a:gd name="T63" fmla="*/ 2147483647 h 1620"/>
                <a:gd name="T64" fmla="*/ 2147483647 w 2642"/>
                <a:gd name="T65" fmla="*/ 2147483647 h 1620"/>
                <a:gd name="T66" fmla="*/ 2147483647 w 2642"/>
                <a:gd name="T67" fmla="*/ 2147483647 h 1620"/>
                <a:gd name="T68" fmla="*/ 2147483647 w 2642"/>
                <a:gd name="T69" fmla="*/ 2147483647 h 1620"/>
                <a:gd name="T70" fmla="*/ 2147483647 w 2642"/>
                <a:gd name="T71" fmla="*/ 2147483647 h 1620"/>
                <a:gd name="T72" fmla="*/ 2147483647 w 2642"/>
                <a:gd name="T73" fmla="*/ 2147483647 h 1620"/>
                <a:gd name="T74" fmla="*/ 2147483647 w 2642"/>
                <a:gd name="T75" fmla="*/ 2147483647 h 1620"/>
                <a:gd name="T76" fmla="*/ 2147483647 w 2642"/>
                <a:gd name="T77" fmla="*/ 2147483647 h 1620"/>
                <a:gd name="T78" fmla="*/ 2147483647 w 2642"/>
                <a:gd name="T79" fmla="*/ 2147483647 h 1620"/>
                <a:gd name="T80" fmla="*/ 2147483647 w 2642"/>
                <a:gd name="T81" fmla="*/ 2147483647 h 1620"/>
                <a:gd name="T82" fmla="*/ 2147483647 w 2642"/>
                <a:gd name="T83" fmla="*/ 2147483647 h 1620"/>
                <a:gd name="T84" fmla="*/ 2147483647 w 2642"/>
                <a:gd name="T85" fmla="*/ 2147483647 h 1620"/>
                <a:gd name="T86" fmla="*/ 2147483647 w 2642"/>
                <a:gd name="T87" fmla="*/ 2147483647 h 1620"/>
                <a:gd name="T88" fmla="*/ 2147483647 w 2642"/>
                <a:gd name="T89" fmla="*/ 2147483647 h 1620"/>
                <a:gd name="T90" fmla="*/ 2147483647 w 2642"/>
                <a:gd name="T91" fmla="*/ 2147483647 h 16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42" h="1620">
                  <a:moveTo>
                    <a:pt x="874" y="1215"/>
                  </a:moveTo>
                  <a:lnTo>
                    <a:pt x="943" y="1254"/>
                  </a:lnTo>
                  <a:lnTo>
                    <a:pt x="1034" y="1248"/>
                  </a:lnTo>
                  <a:lnTo>
                    <a:pt x="1113" y="1277"/>
                  </a:lnTo>
                  <a:lnTo>
                    <a:pt x="1215" y="1269"/>
                  </a:lnTo>
                  <a:lnTo>
                    <a:pt x="1292" y="1302"/>
                  </a:lnTo>
                  <a:lnTo>
                    <a:pt x="1308" y="1365"/>
                  </a:lnTo>
                  <a:lnTo>
                    <a:pt x="1458" y="1359"/>
                  </a:lnTo>
                  <a:lnTo>
                    <a:pt x="1485" y="1298"/>
                  </a:lnTo>
                  <a:lnTo>
                    <a:pt x="1543" y="1289"/>
                  </a:lnTo>
                  <a:lnTo>
                    <a:pt x="1582" y="1374"/>
                  </a:lnTo>
                  <a:lnTo>
                    <a:pt x="1669" y="1353"/>
                  </a:lnTo>
                  <a:lnTo>
                    <a:pt x="1691" y="1293"/>
                  </a:lnTo>
                  <a:lnTo>
                    <a:pt x="1765" y="1247"/>
                  </a:lnTo>
                  <a:lnTo>
                    <a:pt x="1869" y="1320"/>
                  </a:lnTo>
                  <a:lnTo>
                    <a:pt x="1840" y="1430"/>
                  </a:lnTo>
                  <a:lnTo>
                    <a:pt x="1919" y="1490"/>
                  </a:lnTo>
                  <a:lnTo>
                    <a:pt x="1997" y="1467"/>
                  </a:lnTo>
                  <a:lnTo>
                    <a:pt x="2071" y="1369"/>
                  </a:lnTo>
                  <a:lnTo>
                    <a:pt x="2179" y="1361"/>
                  </a:lnTo>
                  <a:lnTo>
                    <a:pt x="2322" y="1249"/>
                  </a:lnTo>
                  <a:lnTo>
                    <a:pt x="2407" y="1257"/>
                  </a:lnTo>
                  <a:lnTo>
                    <a:pt x="2467" y="1139"/>
                  </a:lnTo>
                  <a:lnTo>
                    <a:pt x="2535" y="1158"/>
                  </a:lnTo>
                  <a:lnTo>
                    <a:pt x="2642" y="1151"/>
                  </a:lnTo>
                  <a:lnTo>
                    <a:pt x="2591" y="1044"/>
                  </a:lnTo>
                  <a:lnTo>
                    <a:pt x="2555" y="935"/>
                  </a:lnTo>
                  <a:lnTo>
                    <a:pt x="2463" y="803"/>
                  </a:lnTo>
                  <a:lnTo>
                    <a:pt x="2537" y="688"/>
                  </a:lnTo>
                  <a:lnTo>
                    <a:pt x="2513" y="623"/>
                  </a:lnTo>
                  <a:lnTo>
                    <a:pt x="2439" y="604"/>
                  </a:lnTo>
                  <a:lnTo>
                    <a:pt x="2348" y="623"/>
                  </a:lnTo>
                  <a:lnTo>
                    <a:pt x="2315" y="524"/>
                  </a:lnTo>
                  <a:lnTo>
                    <a:pt x="2250" y="550"/>
                  </a:lnTo>
                  <a:lnTo>
                    <a:pt x="2196" y="454"/>
                  </a:lnTo>
                  <a:lnTo>
                    <a:pt x="2159" y="526"/>
                  </a:lnTo>
                  <a:lnTo>
                    <a:pt x="2063" y="526"/>
                  </a:lnTo>
                  <a:lnTo>
                    <a:pt x="1989" y="466"/>
                  </a:lnTo>
                  <a:lnTo>
                    <a:pt x="1915" y="430"/>
                  </a:lnTo>
                  <a:lnTo>
                    <a:pt x="1824" y="466"/>
                  </a:lnTo>
                  <a:lnTo>
                    <a:pt x="1702" y="327"/>
                  </a:lnTo>
                  <a:lnTo>
                    <a:pt x="1617" y="273"/>
                  </a:lnTo>
                  <a:lnTo>
                    <a:pt x="1496" y="243"/>
                  </a:lnTo>
                  <a:lnTo>
                    <a:pt x="1423" y="292"/>
                  </a:lnTo>
                  <a:lnTo>
                    <a:pt x="1295" y="273"/>
                  </a:lnTo>
                  <a:lnTo>
                    <a:pt x="1191" y="309"/>
                  </a:lnTo>
                  <a:lnTo>
                    <a:pt x="1063" y="232"/>
                  </a:lnTo>
                  <a:lnTo>
                    <a:pt x="972" y="213"/>
                  </a:lnTo>
                  <a:lnTo>
                    <a:pt x="893" y="117"/>
                  </a:lnTo>
                  <a:lnTo>
                    <a:pt x="808" y="51"/>
                  </a:lnTo>
                  <a:lnTo>
                    <a:pt x="767" y="1"/>
                  </a:lnTo>
                  <a:lnTo>
                    <a:pt x="706" y="69"/>
                  </a:lnTo>
                  <a:lnTo>
                    <a:pt x="614" y="0"/>
                  </a:lnTo>
                  <a:lnTo>
                    <a:pt x="543" y="60"/>
                  </a:lnTo>
                  <a:lnTo>
                    <a:pt x="462" y="4"/>
                  </a:lnTo>
                  <a:lnTo>
                    <a:pt x="376" y="30"/>
                  </a:lnTo>
                  <a:lnTo>
                    <a:pt x="361" y="88"/>
                  </a:lnTo>
                  <a:lnTo>
                    <a:pt x="367" y="139"/>
                  </a:lnTo>
                  <a:lnTo>
                    <a:pt x="445" y="177"/>
                  </a:lnTo>
                  <a:lnTo>
                    <a:pt x="505" y="182"/>
                  </a:lnTo>
                  <a:lnTo>
                    <a:pt x="550" y="227"/>
                  </a:lnTo>
                  <a:lnTo>
                    <a:pt x="554" y="282"/>
                  </a:lnTo>
                  <a:lnTo>
                    <a:pt x="504" y="298"/>
                  </a:lnTo>
                  <a:lnTo>
                    <a:pt x="447" y="291"/>
                  </a:lnTo>
                  <a:lnTo>
                    <a:pt x="386" y="264"/>
                  </a:lnTo>
                  <a:lnTo>
                    <a:pt x="325" y="313"/>
                  </a:lnTo>
                  <a:lnTo>
                    <a:pt x="310" y="387"/>
                  </a:lnTo>
                  <a:lnTo>
                    <a:pt x="382" y="466"/>
                  </a:lnTo>
                  <a:lnTo>
                    <a:pt x="386" y="553"/>
                  </a:lnTo>
                  <a:lnTo>
                    <a:pt x="349" y="606"/>
                  </a:lnTo>
                  <a:lnTo>
                    <a:pt x="479" y="708"/>
                  </a:lnTo>
                  <a:lnTo>
                    <a:pt x="578" y="819"/>
                  </a:lnTo>
                  <a:lnTo>
                    <a:pt x="524" y="936"/>
                  </a:lnTo>
                  <a:lnTo>
                    <a:pt x="445" y="997"/>
                  </a:lnTo>
                  <a:lnTo>
                    <a:pt x="315" y="1086"/>
                  </a:lnTo>
                  <a:lnTo>
                    <a:pt x="120" y="1095"/>
                  </a:lnTo>
                  <a:lnTo>
                    <a:pt x="0" y="1167"/>
                  </a:lnTo>
                  <a:lnTo>
                    <a:pt x="55" y="1229"/>
                  </a:lnTo>
                  <a:lnTo>
                    <a:pt x="10" y="1298"/>
                  </a:lnTo>
                  <a:lnTo>
                    <a:pt x="160" y="1409"/>
                  </a:lnTo>
                  <a:lnTo>
                    <a:pt x="180" y="1485"/>
                  </a:lnTo>
                  <a:lnTo>
                    <a:pt x="212" y="1554"/>
                  </a:lnTo>
                  <a:lnTo>
                    <a:pt x="325" y="1620"/>
                  </a:lnTo>
                  <a:lnTo>
                    <a:pt x="357" y="1530"/>
                  </a:lnTo>
                  <a:lnTo>
                    <a:pt x="409" y="1455"/>
                  </a:lnTo>
                  <a:lnTo>
                    <a:pt x="512" y="1413"/>
                  </a:lnTo>
                  <a:lnTo>
                    <a:pt x="553" y="1362"/>
                  </a:lnTo>
                  <a:lnTo>
                    <a:pt x="696" y="1394"/>
                  </a:lnTo>
                  <a:lnTo>
                    <a:pt x="804" y="1355"/>
                  </a:lnTo>
                  <a:lnTo>
                    <a:pt x="727" y="1284"/>
                  </a:lnTo>
                  <a:lnTo>
                    <a:pt x="795" y="1233"/>
                  </a:lnTo>
                  <a:lnTo>
                    <a:pt x="874" y="1215"/>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0" name="shanxi"/>
            <p:cNvSpPr>
              <a:spLocks/>
            </p:cNvSpPr>
            <p:nvPr/>
          </p:nvSpPr>
          <p:spPr bwMode="auto">
            <a:xfrm>
              <a:off x="8645815" y="1648586"/>
              <a:ext cx="472612" cy="991357"/>
            </a:xfrm>
            <a:custGeom>
              <a:avLst/>
              <a:gdLst>
                <a:gd name="T0" fmla="*/ 2147483647 w 1190"/>
                <a:gd name="T1" fmla="*/ 2147483647 h 2428"/>
                <a:gd name="T2" fmla="*/ 2147483647 w 1190"/>
                <a:gd name="T3" fmla="*/ 2147483647 h 2428"/>
                <a:gd name="T4" fmla="*/ 2147483647 w 1190"/>
                <a:gd name="T5" fmla="*/ 2147483647 h 2428"/>
                <a:gd name="T6" fmla="*/ 2147483647 w 1190"/>
                <a:gd name="T7" fmla="*/ 2147483647 h 2428"/>
                <a:gd name="T8" fmla="*/ 2147483647 w 1190"/>
                <a:gd name="T9" fmla="*/ 2147483647 h 2428"/>
                <a:gd name="T10" fmla="*/ 2147483647 w 1190"/>
                <a:gd name="T11" fmla="*/ 2147483647 h 2428"/>
                <a:gd name="T12" fmla="*/ 2147483647 w 1190"/>
                <a:gd name="T13" fmla="*/ 2147483647 h 2428"/>
                <a:gd name="T14" fmla="*/ 2147483647 w 1190"/>
                <a:gd name="T15" fmla="*/ 2147483647 h 2428"/>
                <a:gd name="T16" fmla="*/ 2147483647 w 1190"/>
                <a:gd name="T17" fmla="*/ 2147483647 h 2428"/>
                <a:gd name="T18" fmla="*/ 2147483647 w 1190"/>
                <a:gd name="T19" fmla="*/ 2147483647 h 2428"/>
                <a:gd name="T20" fmla="*/ 2147483647 w 1190"/>
                <a:gd name="T21" fmla="*/ 2147483647 h 2428"/>
                <a:gd name="T22" fmla="*/ 0 w 1190"/>
                <a:gd name="T23" fmla="*/ 2147483647 h 2428"/>
                <a:gd name="T24" fmla="*/ 2147483647 w 1190"/>
                <a:gd name="T25" fmla="*/ 2147483647 h 2428"/>
                <a:gd name="T26" fmla="*/ 2147483647 w 1190"/>
                <a:gd name="T27" fmla="*/ 2147483647 h 2428"/>
                <a:gd name="T28" fmla="*/ 2147483647 w 1190"/>
                <a:gd name="T29" fmla="*/ 2147483647 h 2428"/>
                <a:gd name="T30" fmla="*/ 2147483647 w 1190"/>
                <a:gd name="T31" fmla="*/ 2147483647 h 2428"/>
                <a:gd name="T32" fmla="*/ 2147483647 w 1190"/>
                <a:gd name="T33" fmla="*/ 2147483647 h 2428"/>
                <a:gd name="T34" fmla="*/ 2147483647 w 1190"/>
                <a:gd name="T35" fmla="*/ 2147483647 h 2428"/>
                <a:gd name="T36" fmla="*/ 2147483647 w 1190"/>
                <a:gd name="T37" fmla="*/ 2147483647 h 2428"/>
                <a:gd name="T38" fmla="*/ 2147483647 w 1190"/>
                <a:gd name="T39" fmla="*/ 2147483647 h 2428"/>
                <a:gd name="T40" fmla="*/ 2147483647 w 1190"/>
                <a:gd name="T41" fmla="*/ 2147483647 h 2428"/>
                <a:gd name="T42" fmla="*/ 2147483647 w 1190"/>
                <a:gd name="T43" fmla="*/ 2147483647 h 2428"/>
                <a:gd name="T44" fmla="*/ 2147483647 w 1190"/>
                <a:gd name="T45" fmla="*/ 2147483647 h 2428"/>
                <a:gd name="T46" fmla="*/ 2147483647 w 1190"/>
                <a:gd name="T47" fmla="*/ 2147483647 h 2428"/>
                <a:gd name="T48" fmla="*/ 2147483647 w 1190"/>
                <a:gd name="T49" fmla="*/ 2147483647 h 2428"/>
                <a:gd name="T50" fmla="*/ 2147483647 w 1190"/>
                <a:gd name="T51" fmla="*/ 2147483647 h 2428"/>
                <a:gd name="T52" fmla="*/ 2147483647 w 1190"/>
                <a:gd name="T53" fmla="*/ 2147483647 h 2428"/>
                <a:gd name="T54" fmla="*/ 2147483647 w 1190"/>
                <a:gd name="T55" fmla="*/ 0 h 2428"/>
                <a:gd name="T56" fmla="*/ 2147483647 w 1190"/>
                <a:gd name="T57" fmla="*/ 2147483647 h 2428"/>
                <a:gd name="T58" fmla="*/ 2147483647 w 1190"/>
                <a:gd name="T59" fmla="*/ 2147483647 h 2428"/>
                <a:gd name="T60" fmla="*/ 2147483647 w 1190"/>
                <a:gd name="T61" fmla="*/ 2147483647 h 2428"/>
                <a:gd name="T62" fmla="*/ 2147483647 w 1190"/>
                <a:gd name="T63" fmla="*/ 2147483647 h 2428"/>
                <a:gd name="T64" fmla="*/ 2147483647 w 1190"/>
                <a:gd name="T65" fmla="*/ 2147483647 h 2428"/>
                <a:gd name="T66" fmla="*/ 2147483647 w 1190"/>
                <a:gd name="T67" fmla="*/ 2147483647 h 2428"/>
                <a:gd name="T68" fmla="*/ 2147483647 w 1190"/>
                <a:gd name="T69" fmla="*/ 2147483647 h 2428"/>
                <a:gd name="T70" fmla="*/ 2147483647 w 1190"/>
                <a:gd name="T71" fmla="*/ 2147483647 h 2428"/>
                <a:gd name="T72" fmla="*/ 2147483647 w 1190"/>
                <a:gd name="T73" fmla="*/ 2147483647 h 2428"/>
                <a:gd name="T74" fmla="*/ 2147483647 w 1190"/>
                <a:gd name="T75" fmla="*/ 2147483647 h 2428"/>
                <a:gd name="T76" fmla="*/ 2147483647 w 1190"/>
                <a:gd name="T77" fmla="*/ 2147483647 h 2428"/>
                <a:gd name="T78" fmla="*/ 2147483647 w 1190"/>
                <a:gd name="T79" fmla="*/ 2147483647 h 2428"/>
                <a:gd name="T80" fmla="*/ 2147483647 w 1190"/>
                <a:gd name="T81" fmla="*/ 2147483647 h 2428"/>
                <a:gd name="T82" fmla="*/ 2147483647 w 1190"/>
                <a:gd name="T83" fmla="*/ 2147483647 h 2428"/>
                <a:gd name="T84" fmla="*/ 2147483647 w 1190"/>
                <a:gd name="T85" fmla="*/ 2147483647 h 2428"/>
                <a:gd name="T86" fmla="*/ 2147483647 w 1190"/>
                <a:gd name="T87" fmla="*/ 2147483647 h 2428"/>
                <a:gd name="T88" fmla="*/ 2147483647 w 1190"/>
                <a:gd name="T89" fmla="*/ 2147483647 h 2428"/>
                <a:gd name="T90" fmla="*/ 2147483647 w 1190"/>
                <a:gd name="T91" fmla="*/ 2147483647 h 2428"/>
                <a:gd name="T92" fmla="*/ 2147483647 w 1190"/>
                <a:gd name="T93" fmla="*/ 2147483647 h 2428"/>
                <a:gd name="T94" fmla="*/ 2147483647 w 1190"/>
                <a:gd name="T95" fmla="*/ 2147483647 h 2428"/>
                <a:gd name="T96" fmla="*/ 2147483647 w 1190"/>
                <a:gd name="T97" fmla="*/ 2147483647 h 2428"/>
                <a:gd name="T98" fmla="*/ 2147483647 w 1190"/>
                <a:gd name="T99" fmla="*/ 2147483647 h 2428"/>
                <a:gd name="T100" fmla="*/ 2147483647 w 1190"/>
                <a:gd name="T101" fmla="*/ 2147483647 h 2428"/>
                <a:gd name="T102" fmla="*/ 2147483647 w 1190"/>
                <a:gd name="T103" fmla="*/ 2147483647 h 2428"/>
                <a:gd name="T104" fmla="*/ 2147483647 w 1190"/>
                <a:gd name="T105" fmla="*/ 2147483647 h 2428"/>
                <a:gd name="T106" fmla="*/ 2147483647 w 1190"/>
                <a:gd name="T107" fmla="*/ 2147483647 h 2428"/>
                <a:gd name="T108" fmla="*/ 2147483647 w 1190"/>
                <a:gd name="T109" fmla="*/ 2147483647 h 2428"/>
                <a:gd name="T110" fmla="*/ 2147483647 w 1190"/>
                <a:gd name="T111" fmla="*/ 2147483647 h 2428"/>
                <a:gd name="T112" fmla="*/ 2147483647 w 1190"/>
                <a:gd name="T113" fmla="*/ 2147483647 h 2428"/>
                <a:gd name="T114" fmla="*/ 2147483647 w 1190"/>
                <a:gd name="T115" fmla="*/ 2147483647 h 24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90" h="2428">
                  <a:moveTo>
                    <a:pt x="31" y="2398"/>
                  </a:moveTo>
                  <a:lnTo>
                    <a:pt x="24" y="2216"/>
                  </a:lnTo>
                  <a:lnTo>
                    <a:pt x="93" y="2137"/>
                  </a:lnTo>
                  <a:lnTo>
                    <a:pt x="104" y="2003"/>
                  </a:lnTo>
                  <a:lnTo>
                    <a:pt x="92" y="1849"/>
                  </a:lnTo>
                  <a:lnTo>
                    <a:pt x="47" y="1747"/>
                  </a:lnTo>
                  <a:lnTo>
                    <a:pt x="5" y="1597"/>
                  </a:lnTo>
                  <a:lnTo>
                    <a:pt x="8" y="1520"/>
                  </a:lnTo>
                  <a:lnTo>
                    <a:pt x="61" y="1450"/>
                  </a:lnTo>
                  <a:lnTo>
                    <a:pt x="74" y="1325"/>
                  </a:lnTo>
                  <a:lnTo>
                    <a:pt x="39" y="1206"/>
                  </a:lnTo>
                  <a:lnTo>
                    <a:pt x="0" y="1123"/>
                  </a:lnTo>
                  <a:lnTo>
                    <a:pt x="66" y="1014"/>
                  </a:lnTo>
                  <a:lnTo>
                    <a:pt x="104" y="900"/>
                  </a:lnTo>
                  <a:lnTo>
                    <a:pt x="97" y="773"/>
                  </a:lnTo>
                  <a:lnTo>
                    <a:pt x="183" y="682"/>
                  </a:lnTo>
                  <a:lnTo>
                    <a:pt x="168" y="546"/>
                  </a:lnTo>
                  <a:lnTo>
                    <a:pt x="226" y="478"/>
                  </a:lnTo>
                  <a:lnTo>
                    <a:pt x="380" y="457"/>
                  </a:lnTo>
                  <a:lnTo>
                    <a:pt x="406" y="305"/>
                  </a:lnTo>
                  <a:lnTo>
                    <a:pt x="428" y="228"/>
                  </a:lnTo>
                  <a:lnTo>
                    <a:pt x="514" y="165"/>
                  </a:lnTo>
                  <a:lnTo>
                    <a:pt x="613" y="193"/>
                  </a:lnTo>
                  <a:lnTo>
                    <a:pt x="689" y="95"/>
                  </a:lnTo>
                  <a:lnTo>
                    <a:pt x="763" y="151"/>
                  </a:lnTo>
                  <a:lnTo>
                    <a:pt x="845" y="184"/>
                  </a:lnTo>
                  <a:lnTo>
                    <a:pt x="898" y="102"/>
                  </a:lnTo>
                  <a:lnTo>
                    <a:pt x="1001" y="0"/>
                  </a:lnTo>
                  <a:lnTo>
                    <a:pt x="1083" y="21"/>
                  </a:lnTo>
                  <a:lnTo>
                    <a:pt x="1114" y="104"/>
                  </a:lnTo>
                  <a:lnTo>
                    <a:pt x="1052" y="164"/>
                  </a:lnTo>
                  <a:lnTo>
                    <a:pt x="984" y="216"/>
                  </a:lnTo>
                  <a:lnTo>
                    <a:pt x="1098" y="284"/>
                  </a:lnTo>
                  <a:lnTo>
                    <a:pt x="1175" y="442"/>
                  </a:lnTo>
                  <a:lnTo>
                    <a:pt x="1190" y="547"/>
                  </a:lnTo>
                  <a:lnTo>
                    <a:pt x="1129" y="713"/>
                  </a:lnTo>
                  <a:lnTo>
                    <a:pt x="1022" y="781"/>
                  </a:lnTo>
                  <a:lnTo>
                    <a:pt x="915" y="863"/>
                  </a:lnTo>
                  <a:lnTo>
                    <a:pt x="961" y="931"/>
                  </a:lnTo>
                  <a:lnTo>
                    <a:pt x="1022" y="999"/>
                  </a:lnTo>
                  <a:lnTo>
                    <a:pt x="1129" y="1097"/>
                  </a:lnTo>
                  <a:lnTo>
                    <a:pt x="1136" y="1247"/>
                  </a:lnTo>
                  <a:lnTo>
                    <a:pt x="1060" y="1390"/>
                  </a:lnTo>
                  <a:lnTo>
                    <a:pt x="1060" y="1533"/>
                  </a:lnTo>
                  <a:lnTo>
                    <a:pt x="1060" y="1677"/>
                  </a:lnTo>
                  <a:lnTo>
                    <a:pt x="1068" y="1832"/>
                  </a:lnTo>
                  <a:lnTo>
                    <a:pt x="1029" y="1962"/>
                  </a:lnTo>
                  <a:lnTo>
                    <a:pt x="900" y="2089"/>
                  </a:lnTo>
                  <a:lnTo>
                    <a:pt x="777" y="2165"/>
                  </a:lnTo>
                  <a:lnTo>
                    <a:pt x="678" y="2135"/>
                  </a:lnTo>
                  <a:lnTo>
                    <a:pt x="586" y="2165"/>
                  </a:lnTo>
                  <a:lnTo>
                    <a:pt x="601" y="2263"/>
                  </a:lnTo>
                  <a:lnTo>
                    <a:pt x="563" y="2353"/>
                  </a:lnTo>
                  <a:lnTo>
                    <a:pt x="464" y="2330"/>
                  </a:lnTo>
                  <a:lnTo>
                    <a:pt x="338" y="2341"/>
                  </a:lnTo>
                  <a:lnTo>
                    <a:pt x="227" y="2413"/>
                  </a:lnTo>
                  <a:lnTo>
                    <a:pt x="150" y="2428"/>
                  </a:lnTo>
                  <a:lnTo>
                    <a:pt x="31" y="2398"/>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1" name="henan"/>
            <p:cNvSpPr>
              <a:spLocks/>
            </p:cNvSpPr>
            <p:nvPr/>
          </p:nvSpPr>
          <p:spPr bwMode="auto">
            <a:xfrm>
              <a:off x="8659715" y="2290844"/>
              <a:ext cx="820122" cy="794145"/>
            </a:xfrm>
            <a:custGeom>
              <a:avLst/>
              <a:gdLst>
                <a:gd name="T0" fmla="*/ 2147483647 w 2065"/>
                <a:gd name="T1" fmla="*/ 2147483647 h 1945"/>
                <a:gd name="T2" fmla="*/ 2147483647 w 2065"/>
                <a:gd name="T3" fmla="*/ 2147483647 h 1945"/>
                <a:gd name="T4" fmla="*/ 2147483647 w 2065"/>
                <a:gd name="T5" fmla="*/ 2147483647 h 1945"/>
                <a:gd name="T6" fmla="*/ 2147483647 w 2065"/>
                <a:gd name="T7" fmla="*/ 2147483647 h 1945"/>
                <a:gd name="T8" fmla="*/ 2147483647 w 2065"/>
                <a:gd name="T9" fmla="*/ 2147483647 h 1945"/>
                <a:gd name="T10" fmla="*/ 2147483647 w 2065"/>
                <a:gd name="T11" fmla="*/ 0 h 1945"/>
                <a:gd name="T12" fmla="*/ 2147483647 w 2065"/>
                <a:gd name="T13" fmla="*/ 2147483647 h 1945"/>
                <a:gd name="T14" fmla="*/ 2147483647 w 2065"/>
                <a:gd name="T15" fmla="*/ 2147483647 h 1945"/>
                <a:gd name="T16" fmla="*/ 2147483647 w 2065"/>
                <a:gd name="T17" fmla="*/ 2147483647 h 1945"/>
                <a:gd name="T18" fmla="*/ 2147483647 w 2065"/>
                <a:gd name="T19" fmla="*/ 2147483647 h 1945"/>
                <a:gd name="T20" fmla="*/ 2147483647 w 2065"/>
                <a:gd name="T21" fmla="*/ 2147483647 h 1945"/>
                <a:gd name="T22" fmla="*/ 2147483647 w 2065"/>
                <a:gd name="T23" fmla="*/ 2147483647 h 1945"/>
                <a:gd name="T24" fmla="*/ 2147483647 w 2065"/>
                <a:gd name="T25" fmla="*/ 2147483647 h 1945"/>
                <a:gd name="T26" fmla="*/ 2147483647 w 2065"/>
                <a:gd name="T27" fmla="*/ 2147483647 h 1945"/>
                <a:gd name="T28" fmla="*/ 2147483647 w 2065"/>
                <a:gd name="T29" fmla="*/ 2147483647 h 1945"/>
                <a:gd name="T30" fmla="*/ 2147483647 w 2065"/>
                <a:gd name="T31" fmla="*/ 2147483647 h 1945"/>
                <a:gd name="T32" fmla="*/ 2147483647 w 2065"/>
                <a:gd name="T33" fmla="*/ 2147483647 h 1945"/>
                <a:gd name="T34" fmla="*/ 2147483647 w 2065"/>
                <a:gd name="T35" fmla="*/ 2147483647 h 1945"/>
                <a:gd name="T36" fmla="*/ 2147483647 w 2065"/>
                <a:gd name="T37" fmla="*/ 2147483647 h 1945"/>
                <a:gd name="T38" fmla="*/ 2147483647 w 2065"/>
                <a:gd name="T39" fmla="*/ 2147483647 h 1945"/>
                <a:gd name="T40" fmla="*/ 2147483647 w 2065"/>
                <a:gd name="T41" fmla="*/ 2147483647 h 1945"/>
                <a:gd name="T42" fmla="*/ 2147483647 w 2065"/>
                <a:gd name="T43" fmla="*/ 2147483647 h 1945"/>
                <a:gd name="T44" fmla="*/ 2147483647 w 2065"/>
                <a:gd name="T45" fmla="*/ 2147483647 h 1945"/>
                <a:gd name="T46" fmla="*/ 2147483647 w 2065"/>
                <a:gd name="T47" fmla="*/ 2147483647 h 1945"/>
                <a:gd name="T48" fmla="*/ 2147483647 w 2065"/>
                <a:gd name="T49" fmla="*/ 2147483647 h 1945"/>
                <a:gd name="T50" fmla="*/ 2147483647 w 2065"/>
                <a:gd name="T51" fmla="*/ 2147483647 h 1945"/>
                <a:gd name="T52" fmla="*/ 2147483647 w 2065"/>
                <a:gd name="T53" fmla="*/ 2147483647 h 1945"/>
                <a:gd name="T54" fmla="*/ 2147483647 w 2065"/>
                <a:gd name="T55" fmla="*/ 2147483647 h 1945"/>
                <a:gd name="T56" fmla="*/ 2147483647 w 2065"/>
                <a:gd name="T57" fmla="*/ 2147483647 h 1945"/>
                <a:gd name="T58" fmla="*/ 2147483647 w 2065"/>
                <a:gd name="T59" fmla="*/ 2147483647 h 1945"/>
                <a:gd name="T60" fmla="*/ 2147483647 w 2065"/>
                <a:gd name="T61" fmla="*/ 2147483647 h 1945"/>
                <a:gd name="T62" fmla="*/ 2147483647 w 2065"/>
                <a:gd name="T63" fmla="*/ 2147483647 h 1945"/>
                <a:gd name="T64" fmla="*/ 2147483647 w 2065"/>
                <a:gd name="T65" fmla="*/ 2147483647 h 1945"/>
                <a:gd name="T66" fmla="*/ 2147483647 w 2065"/>
                <a:gd name="T67" fmla="*/ 2147483647 h 1945"/>
                <a:gd name="T68" fmla="*/ 2147483647 w 2065"/>
                <a:gd name="T69" fmla="*/ 2147483647 h 1945"/>
                <a:gd name="T70" fmla="*/ 2147483647 w 2065"/>
                <a:gd name="T71" fmla="*/ 2147483647 h 1945"/>
                <a:gd name="T72" fmla="*/ 2147483647 w 2065"/>
                <a:gd name="T73" fmla="*/ 2147483647 h 1945"/>
                <a:gd name="T74" fmla="*/ 2147483647 w 2065"/>
                <a:gd name="T75" fmla="*/ 2147483647 h 1945"/>
                <a:gd name="T76" fmla="*/ 2147483647 w 2065"/>
                <a:gd name="T77" fmla="*/ 2147483647 h 19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65" h="1945">
                  <a:moveTo>
                    <a:pt x="1967" y="658"/>
                  </a:moveTo>
                  <a:lnTo>
                    <a:pt x="1906" y="672"/>
                  </a:lnTo>
                  <a:lnTo>
                    <a:pt x="1796" y="654"/>
                  </a:lnTo>
                  <a:lnTo>
                    <a:pt x="1730" y="708"/>
                  </a:lnTo>
                  <a:lnTo>
                    <a:pt x="1578" y="612"/>
                  </a:lnTo>
                  <a:lnTo>
                    <a:pt x="1504" y="528"/>
                  </a:lnTo>
                  <a:lnTo>
                    <a:pt x="1486" y="432"/>
                  </a:lnTo>
                  <a:lnTo>
                    <a:pt x="1602" y="354"/>
                  </a:lnTo>
                  <a:lnTo>
                    <a:pt x="1565" y="264"/>
                  </a:lnTo>
                  <a:lnTo>
                    <a:pt x="1663" y="174"/>
                  </a:lnTo>
                  <a:lnTo>
                    <a:pt x="1608" y="78"/>
                  </a:lnTo>
                  <a:lnTo>
                    <a:pt x="1552" y="0"/>
                  </a:lnTo>
                  <a:lnTo>
                    <a:pt x="1517" y="66"/>
                  </a:lnTo>
                  <a:lnTo>
                    <a:pt x="1469" y="150"/>
                  </a:lnTo>
                  <a:lnTo>
                    <a:pt x="1361" y="165"/>
                  </a:lnTo>
                  <a:lnTo>
                    <a:pt x="1273" y="114"/>
                  </a:lnTo>
                  <a:lnTo>
                    <a:pt x="1145" y="84"/>
                  </a:lnTo>
                  <a:lnTo>
                    <a:pt x="1024" y="103"/>
                  </a:lnTo>
                  <a:lnTo>
                    <a:pt x="1031" y="260"/>
                  </a:lnTo>
                  <a:lnTo>
                    <a:pt x="996" y="388"/>
                  </a:lnTo>
                  <a:lnTo>
                    <a:pt x="867" y="515"/>
                  </a:lnTo>
                  <a:lnTo>
                    <a:pt x="745" y="594"/>
                  </a:lnTo>
                  <a:lnTo>
                    <a:pt x="642" y="564"/>
                  </a:lnTo>
                  <a:lnTo>
                    <a:pt x="552" y="594"/>
                  </a:lnTo>
                  <a:lnTo>
                    <a:pt x="567" y="692"/>
                  </a:lnTo>
                  <a:lnTo>
                    <a:pt x="529" y="781"/>
                  </a:lnTo>
                  <a:lnTo>
                    <a:pt x="434" y="759"/>
                  </a:lnTo>
                  <a:lnTo>
                    <a:pt x="305" y="767"/>
                  </a:lnTo>
                  <a:lnTo>
                    <a:pt x="190" y="842"/>
                  </a:lnTo>
                  <a:lnTo>
                    <a:pt x="113" y="857"/>
                  </a:lnTo>
                  <a:lnTo>
                    <a:pt x="0" y="829"/>
                  </a:lnTo>
                  <a:lnTo>
                    <a:pt x="53" y="931"/>
                  </a:lnTo>
                  <a:lnTo>
                    <a:pt x="151" y="1041"/>
                  </a:lnTo>
                  <a:lnTo>
                    <a:pt x="162" y="1153"/>
                  </a:lnTo>
                  <a:lnTo>
                    <a:pt x="297" y="1315"/>
                  </a:lnTo>
                  <a:lnTo>
                    <a:pt x="280" y="1397"/>
                  </a:lnTo>
                  <a:lnTo>
                    <a:pt x="324" y="1450"/>
                  </a:lnTo>
                  <a:lnTo>
                    <a:pt x="411" y="1517"/>
                  </a:lnTo>
                  <a:lnTo>
                    <a:pt x="487" y="1610"/>
                  </a:lnTo>
                  <a:lnTo>
                    <a:pt x="581" y="1629"/>
                  </a:lnTo>
                  <a:lnTo>
                    <a:pt x="708" y="1705"/>
                  </a:lnTo>
                  <a:lnTo>
                    <a:pt x="810" y="1667"/>
                  </a:lnTo>
                  <a:lnTo>
                    <a:pt x="937" y="1689"/>
                  </a:lnTo>
                  <a:lnTo>
                    <a:pt x="1012" y="1640"/>
                  </a:lnTo>
                  <a:lnTo>
                    <a:pt x="1137" y="1671"/>
                  </a:lnTo>
                  <a:lnTo>
                    <a:pt x="1222" y="1727"/>
                  </a:lnTo>
                  <a:lnTo>
                    <a:pt x="1339" y="1861"/>
                  </a:lnTo>
                  <a:lnTo>
                    <a:pt x="1428" y="1825"/>
                  </a:lnTo>
                  <a:lnTo>
                    <a:pt x="1503" y="1859"/>
                  </a:lnTo>
                  <a:lnTo>
                    <a:pt x="1579" y="1921"/>
                  </a:lnTo>
                  <a:lnTo>
                    <a:pt x="1675" y="1919"/>
                  </a:lnTo>
                  <a:lnTo>
                    <a:pt x="1712" y="1851"/>
                  </a:lnTo>
                  <a:lnTo>
                    <a:pt x="1765" y="1945"/>
                  </a:lnTo>
                  <a:lnTo>
                    <a:pt x="1830" y="1921"/>
                  </a:lnTo>
                  <a:lnTo>
                    <a:pt x="1796" y="1849"/>
                  </a:lnTo>
                  <a:lnTo>
                    <a:pt x="1833" y="1795"/>
                  </a:lnTo>
                  <a:lnTo>
                    <a:pt x="1906" y="1789"/>
                  </a:lnTo>
                  <a:lnTo>
                    <a:pt x="1979" y="1752"/>
                  </a:lnTo>
                  <a:lnTo>
                    <a:pt x="1955" y="1657"/>
                  </a:lnTo>
                  <a:lnTo>
                    <a:pt x="1967" y="1579"/>
                  </a:lnTo>
                  <a:lnTo>
                    <a:pt x="1924" y="1477"/>
                  </a:lnTo>
                  <a:lnTo>
                    <a:pt x="1852" y="1507"/>
                  </a:lnTo>
                  <a:lnTo>
                    <a:pt x="1765" y="1501"/>
                  </a:lnTo>
                  <a:lnTo>
                    <a:pt x="1699" y="1477"/>
                  </a:lnTo>
                  <a:lnTo>
                    <a:pt x="1632" y="1411"/>
                  </a:lnTo>
                  <a:lnTo>
                    <a:pt x="1613" y="1338"/>
                  </a:lnTo>
                  <a:lnTo>
                    <a:pt x="1674" y="1297"/>
                  </a:lnTo>
                  <a:lnTo>
                    <a:pt x="1711" y="1207"/>
                  </a:lnTo>
                  <a:lnTo>
                    <a:pt x="1741" y="1098"/>
                  </a:lnTo>
                  <a:lnTo>
                    <a:pt x="1765" y="1044"/>
                  </a:lnTo>
                  <a:lnTo>
                    <a:pt x="1717" y="936"/>
                  </a:lnTo>
                  <a:lnTo>
                    <a:pt x="1785" y="888"/>
                  </a:lnTo>
                  <a:lnTo>
                    <a:pt x="1863" y="918"/>
                  </a:lnTo>
                  <a:lnTo>
                    <a:pt x="1918" y="984"/>
                  </a:lnTo>
                  <a:lnTo>
                    <a:pt x="1991" y="991"/>
                  </a:lnTo>
                  <a:lnTo>
                    <a:pt x="2046" y="918"/>
                  </a:lnTo>
                  <a:lnTo>
                    <a:pt x="2065" y="822"/>
                  </a:lnTo>
                  <a:lnTo>
                    <a:pt x="1955" y="768"/>
                  </a:lnTo>
                  <a:lnTo>
                    <a:pt x="1967" y="658"/>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2" name="anhui"/>
            <p:cNvSpPr>
              <a:spLocks/>
            </p:cNvSpPr>
            <p:nvPr/>
          </p:nvSpPr>
          <p:spPr bwMode="auto">
            <a:xfrm>
              <a:off x="9300721" y="2558281"/>
              <a:ext cx="651730" cy="794145"/>
            </a:xfrm>
            <a:custGeom>
              <a:avLst/>
              <a:gdLst>
                <a:gd name="T0" fmla="*/ 2147483647 w 1641"/>
                <a:gd name="T1" fmla="*/ 2147483647 h 1945"/>
                <a:gd name="T2" fmla="*/ 2147483647 w 1641"/>
                <a:gd name="T3" fmla="*/ 2147483647 h 1945"/>
                <a:gd name="T4" fmla="*/ 2147483647 w 1641"/>
                <a:gd name="T5" fmla="*/ 2147483647 h 1945"/>
                <a:gd name="T6" fmla="*/ 2147483647 w 1641"/>
                <a:gd name="T7" fmla="*/ 2147483647 h 1945"/>
                <a:gd name="T8" fmla="*/ 2147483647 w 1641"/>
                <a:gd name="T9" fmla="*/ 2147483647 h 1945"/>
                <a:gd name="T10" fmla="*/ 2147483647 w 1641"/>
                <a:gd name="T11" fmla="*/ 2147483647 h 1945"/>
                <a:gd name="T12" fmla="*/ 2147483647 w 1641"/>
                <a:gd name="T13" fmla="*/ 2147483647 h 1945"/>
                <a:gd name="T14" fmla="*/ 2147483647 w 1641"/>
                <a:gd name="T15" fmla="*/ 2147483647 h 1945"/>
                <a:gd name="T16" fmla="*/ 2147483647 w 1641"/>
                <a:gd name="T17" fmla="*/ 2147483647 h 1945"/>
                <a:gd name="T18" fmla="*/ 2147483647 w 1641"/>
                <a:gd name="T19" fmla="*/ 2147483647 h 1945"/>
                <a:gd name="T20" fmla="*/ 2147483647 w 1641"/>
                <a:gd name="T21" fmla="*/ 2147483647 h 1945"/>
                <a:gd name="T22" fmla="*/ 2147483647 w 1641"/>
                <a:gd name="T23" fmla="*/ 2147483647 h 1945"/>
                <a:gd name="T24" fmla="*/ 2147483647 w 1641"/>
                <a:gd name="T25" fmla="*/ 2147483647 h 1945"/>
                <a:gd name="T26" fmla="*/ 2147483647 w 1641"/>
                <a:gd name="T27" fmla="*/ 2147483647 h 1945"/>
                <a:gd name="T28" fmla="*/ 2147483647 w 1641"/>
                <a:gd name="T29" fmla="*/ 2147483647 h 1945"/>
                <a:gd name="T30" fmla="*/ 2147483647 w 1641"/>
                <a:gd name="T31" fmla="*/ 2147483647 h 1945"/>
                <a:gd name="T32" fmla="*/ 2147483647 w 1641"/>
                <a:gd name="T33" fmla="*/ 2147483647 h 1945"/>
                <a:gd name="T34" fmla="*/ 2147483647 w 1641"/>
                <a:gd name="T35" fmla="*/ 2147483647 h 1945"/>
                <a:gd name="T36" fmla="*/ 2147483647 w 1641"/>
                <a:gd name="T37" fmla="*/ 2147483647 h 1945"/>
                <a:gd name="T38" fmla="*/ 2147483647 w 1641"/>
                <a:gd name="T39" fmla="*/ 2147483647 h 1945"/>
                <a:gd name="T40" fmla="*/ 2147483647 w 1641"/>
                <a:gd name="T41" fmla="*/ 2147483647 h 1945"/>
                <a:gd name="T42" fmla="*/ 2147483647 w 1641"/>
                <a:gd name="T43" fmla="*/ 2147483647 h 1945"/>
                <a:gd name="T44" fmla="*/ 2147483647 w 1641"/>
                <a:gd name="T45" fmla="*/ 2147483647 h 1945"/>
                <a:gd name="T46" fmla="*/ 2147483647 w 1641"/>
                <a:gd name="T47" fmla="*/ 2147483647 h 1945"/>
                <a:gd name="T48" fmla="*/ 2147483647 w 1641"/>
                <a:gd name="T49" fmla="*/ 2147483647 h 1945"/>
                <a:gd name="T50" fmla="*/ 2147483647 w 1641"/>
                <a:gd name="T51" fmla="*/ 2147483647 h 1945"/>
                <a:gd name="T52" fmla="*/ 2147483647 w 1641"/>
                <a:gd name="T53" fmla="*/ 2147483647 h 1945"/>
                <a:gd name="T54" fmla="*/ 0 w 1641"/>
                <a:gd name="T55" fmla="*/ 2147483647 h 1945"/>
                <a:gd name="T56" fmla="*/ 2147483647 w 1641"/>
                <a:gd name="T57" fmla="*/ 2147483647 h 1945"/>
                <a:gd name="T58" fmla="*/ 2147483647 w 1641"/>
                <a:gd name="T59" fmla="*/ 2147483647 h 1945"/>
                <a:gd name="T60" fmla="*/ 2147483647 w 1641"/>
                <a:gd name="T61" fmla="*/ 2147483647 h 1945"/>
                <a:gd name="T62" fmla="*/ 2147483647 w 1641"/>
                <a:gd name="T63" fmla="*/ 2147483647 h 1945"/>
                <a:gd name="T64" fmla="*/ 2147483647 w 1641"/>
                <a:gd name="T65" fmla="*/ 2147483647 h 1945"/>
                <a:gd name="T66" fmla="*/ 2147483647 w 1641"/>
                <a:gd name="T67" fmla="*/ 2147483647 h 1945"/>
                <a:gd name="T68" fmla="*/ 2147483647 w 1641"/>
                <a:gd name="T69" fmla="*/ 2147483647 h 1945"/>
                <a:gd name="T70" fmla="*/ 2147483647 w 1641"/>
                <a:gd name="T71" fmla="*/ 2147483647 h 1945"/>
                <a:gd name="T72" fmla="*/ 2147483647 w 1641"/>
                <a:gd name="T73" fmla="*/ 2147483647 h 1945"/>
                <a:gd name="T74" fmla="*/ 2147483647 w 1641"/>
                <a:gd name="T75" fmla="*/ 2147483647 h 1945"/>
                <a:gd name="T76" fmla="*/ 2147483647 w 1641"/>
                <a:gd name="T77" fmla="*/ 2147483647 h 1945"/>
                <a:gd name="T78" fmla="*/ 2147483647 w 1641"/>
                <a:gd name="T79" fmla="*/ 2147483647 h 1945"/>
                <a:gd name="T80" fmla="*/ 2147483647 w 1641"/>
                <a:gd name="T81" fmla="*/ 2147483647 h 19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41" h="1945">
                  <a:moveTo>
                    <a:pt x="894" y="1826"/>
                  </a:moveTo>
                  <a:lnTo>
                    <a:pt x="969" y="1781"/>
                  </a:lnTo>
                  <a:lnTo>
                    <a:pt x="1094" y="1894"/>
                  </a:lnTo>
                  <a:lnTo>
                    <a:pt x="1183" y="1848"/>
                  </a:lnTo>
                  <a:lnTo>
                    <a:pt x="1270" y="1901"/>
                  </a:lnTo>
                  <a:lnTo>
                    <a:pt x="1328" y="1879"/>
                  </a:lnTo>
                  <a:lnTo>
                    <a:pt x="1374" y="1826"/>
                  </a:lnTo>
                  <a:lnTo>
                    <a:pt x="1382" y="1758"/>
                  </a:lnTo>
                  <a:lnTo>
                    <a:pt x="1443" y="1713"/>
                  </a:lnTo>
                  <a:lnTo>
                    <a:pt x="1458" y="1623"/>
                  </a:lnTo>
                  <a:lnTo>
                    <a:pt x="1466" y="1532"/>
                  </a:lnTo>
                  <a:lnTo>
                    <a:pt x="1610" y="1495"/>
                  </a:lnTo>
                  <a:lnTo>
                    <a:pt x="1549" y="1427"/>
                  </a:lnTo>
                  <a:lnTo>
                    <a:pt x="1595" y="1352"/>
                  </a:lnTo>
                  <a:lnTo>
                    <a:pt x="1626" y="1284"/>
                  </a:lnTo>
                  <a:lnTo>
                    <a:pt x="1641" y="1216"/>
                  </a:lnTo>
                  <a:lnTo>
                    <a:pt x="1549" y="1156"/>
                  </a:lnTo>
                  <a:lnTo>
                    <a:pt x="1450" y="1201"/>
                  </a:lnTo>
                  <a:lnTo>
                    <a:pt x="1305" y="1164"/>
                  </a:lnTo>
                  <a:lnTo>
                    <a:pt x="1344" y="1066"/>
                  </a:lnTo>
                  <a:lnTo>
                    <a:pt x="1275" y="1021"/>
                  </a:lnTo>
                  <a:lnTo>
                    <a:pt x="1214" y="968"/>
                  </a:lnTo>
                  <a:lnTo>
                    <a:pt x="1130" y="893"/>
                  </a:lnTo>
                  <a:lnTo>
                    <a:pt x="1191" y="833"/>
                  </a:lnTo>
                  <a:lnTo>
                    <a:pt x="1252" y="750"/>
                  </a:lnTo>
                  <a:lnTo>
                    <a:pt x="1168" y="705"/>
                  </a:lnTo>
                  <a:lnTo>
                    <a:pt x="1229" y="667"/>
                  </a:lnTo>
                  <a:lnTo>
                    <a:pt x="1351" y="690"/>
                  </a:lnTo>
                  <a:lnTo>
                    <a:pt x="1374" y="584"/>
                  </a:lnTo>
                  <a:lnTo>
                    <a:pt x="1283" y="494"/>
                  </a:lnTo>
                  <a:lnTo>
                    <a:pt x="1221" y="577"/>
                  </a:lnTo>
                  <a:lnTo>
                    <a:pt x="1115" y="630"/>
                  </a:lnTo>
                  <a:lnTo>
                    <a:pt x="1008" y="487"/>
                  </a:lnTo>
                  <a:lnTo>
                    <a:pt x="976" y="296"/>
                  </a:lnTo>
                  <a:lnTo>
                    <a:pt x="947" y="374"/>
                  </a:lnTo>
                  <a:lnTo>
                    <a:pt x="924" y="208"/>
                  </a:lnTo>
                  <a:lnTo>
                    <a:pt x="832" y="238"/>
                  </a:lnTo>
                  <a:lnTo>
                    <a:pt x="825" y="140"/>
                  </a:lnTo>
                  <a:lnTo>
                    <a:pt x="749" y="140"/>
                  </a:lnTo>
                  <a:lnTo>
                    <a:pt x="680" y="171"/>
                  </a:lnTo>
                  <a:lnTo>
                    <a:pt x="566" y="133"/>
                  </a:lnTo>
                  <a:lnTo>
                    <a:pt x="520" y="43"/>
                  </a:lnTo>
                  <a:lnTo>
                    <a:pt x="352" y="0"/>
                  </a:lnTo>
                  <a:lnTo>
                    <a:pt x="342" y="113"/>
                  </a:lnTo>
                  <a:lnTo>
                    <a:pt x="450" y="167"/>
                  </a:lnTo>
                  <a:lnTo>
                    <a:pt x="432" y="261"/>
                  </a:lnTo>
                  <a:lnTo>
                    <a:pt x="375" y="336"/>
                  </a:lnTo>
                  <a:lnTo>
                    <a:pt x="301" y="329"/>
                  </a:lnTo>
                  <a:lnTo>
                    <a:pt x="248" y="265"/>
                  </a:lnTo>
                  <a:lnTo>
                    <a:pt x="168" y="235"/>
                  </a:lnTo>
                  <a:lnTo>
                    <a:pt x="104" y="281"/>
                  </a:lnTo>
                  <a:lnTo>
                    <a:pt x="150" y="392"/>
                  </a:lnTo>
                  <a:lnTo>
                    <a:pt x="125" y="451"/>
                  </a:lnTo>
                  <a:lnTo>
                    <a:pt x="98" y="550"/>
                  </a:lnTo>
                  <a:lnTo>
                    <a:pt x="57" y="643"/>
                  </a:lnTo>
                  <a:lnTo>
                    <a:pt x="0" y="683"/>
                  </a:lnTo>
                  <a:lnTo>
                    <a:pt x="15" y="754"/>
                  </a:lnTo>
                  <a:lnTo>
                    <a:pt x="85" y="825"/>
                  </a:lnTo>
                  <a:lnTo>
                    <a:pt x="146" y="844"/>
                  </a:lnTo>
                  <a:lnTo>
                    <a:pt x="232" y="854"/>
                  </a:lnTo>
                  <a:lnTo>
                    <a:pt x="311" y="821"/>
                  </a:lnTo>
                  <a:lnTo>
                    <a:pt x="352" y="927"/>
                  </a:lnTo>
                  <a:lnTo>
                    <a:pt x="341" y="1006"/>
                  </a:lnTo>
                  <a:lnTo>
                    <a:pt x="365" y="1097"/>
                  </a:lnTo>
                  <a:lnTo>
                    <a:pt x="291" y="1134"/>
                  </a:lnTo>
                  <a:lnTo>
                    <a:pt x="217" y="1141"/>
                  </a:lnTo>
                  <a:lnTo>
                    <a:pt x="182" y="1193"/>
                  </a:lnTo>
                  <a:lnTo>
                    <a:pt x="215" y="1264"/>
                  </a:lnTo>
                  <a:lnTo>
                    <a:pt x="248" y="1362"/>
                  </a:lnTo>
                  <a:lnTo>
                    <a:pt x="339" y="1347"/>
                  </a:lnTo>
                  <a:lnTo>
                    <a:pt x="412" y="1363"/>
                  </a:lnTo>
                  <a:lnTo>
                    <a:pt x="436" y="1431"/>
                  </a:lnTo>
                  <a:lnTo>
                    <a:pt x="362" y="1544"/>
                  </a:lnTo>
                  <a:lnTo>
                    <a:pt x="455" y="1679"/>
                  </a:lnTo>
                  <a:lnTo>
                    <a:pt x="489" y="1787"/>
                  </a:lnTo>
                  <a:lnTo>
                    <a:pt x="541" y="1892"/>
                  </a:lnTo>
                  <a:lnTo>
                    <a:pt x="657" y="1802"/>
                  </a:lnTo>
                  <a:lnTo>
                    <a:pt x="768" y="1749"/>
                  </a:lnTo>
                  <a:lnTo>
                    <a:pt x="808" y="1776"/>
                  </a:lnTo>
                  <a:lnTo>
                    <a:pt x="733" y="1881"/>
                  </a:lnTo>
                  <a:lnTo>
                    <a:pt x="808" y="1945"/>
                  </a:lnTo>
                  <a:lnTo>
                    <a:pt x="894" y="1826"/>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3" name="zhejiang"/>
            <p:cNvSpPr>
              <a:spLocks/>
            </p:cNvSpPr>
            <p:nvPr/>
          </p:nvSpPr>
          <p:spPr bwMode="auto">
            <a:xfrm>
              <a:off x="9789617" y="3040077"/>
              <a:ext cx="559986" cy="583871"/>
            </a:xfrm>
            <a:custGeom>
              <a:avLst/>
              <a:gdLst>
                <a:gd name="T0" fmla="*/ 2147483647 w 1410"/>
                <a:gd name="T1" fmla="*/ 2147483647 h 1430"/>
                <a:gd name="T2" fmla="*/ 2147483647 w 1410"/>
                <a:gd name="T3" fmla="*/ 2147483647 h 1430"/>
                <a:gd name="T4" fmla="*/ 2147483647 w 1410"/>
                <a:gd name="T5" fmla="*/ 2147483647 h 1430"/>
                <a:gd name="T6" fmla="*/ 2147483647 w 1410"/>
                <a:gd name="T7" fmla="*/ 2147483647 h 1430"/>
                <a:gd name="T8" fmla="*/ 2147483647 w 1410"/>
                <a:gd name="T9" fmla="*/ 2147483647 h 1430"/>
                <a:gd name="T10" fmla="*/ 2147483647 w 1410"/>
                <a:gd name="T11" fmla="*/ 2147483647 h 1430"/>
                <a:gd name="T12" fmla="*/ 2147483647 w 1410"/>
                <a:gd name="T13" fmla="*/ 2147483647 h 1430"/>
                <a:gd name="T14" fmla="*/ 2147483647 w 1410"/>
                <a:gd name="T15" fmla="*/ 2147483647 h 1430"/>
                <a:gd name="T16" fmla="*/ 2147483647 w 1410"/>
                <a:gd name="T17" fmla="*/ 2147483647 h 1430"/>
                <a:gd name="T18" fmla="*/ 2147483647 w 1410"/>
                <a:gd name="T19" fmla="*/ 2147483647 h 1430"/>
                <a:gd name="T20" fmla="*/ 2147483647 w 1410"/>
                <a:gd name="T21" fmla="*/ 2147483647 h 1430"/>
                <a:gd name="T22" fmla="*/ 2147483647 w 1410"/>
                <a:gd name="T23" fmla="*/ 2147483647 h 1430"/>
                <a:gd name="T24" fmla="*/ 2147483647 w 1410"/>
                <a:gd name="T25" fmla="*/ 2147483647 h 1430"/>
                <a:gd name="T26" fmla="*/ 2147483647 w 1410"/>
                <a:gd name="T27" fmla="*/ 2147483647 h 1430"/>
                <a:gd name="T28" fmla="*/ 2147483647 w 1410"/>
                <a:gd name="T29" fmla="*/ 2147483647 h 1430"/>
                <a:gd name="T30" fmla="*/ 2147483647 w 1410"/>
                <a:gd name="T31" fmla="*/ 2147483647 h 1430"/>
                <a:gd name="T32" fmla="*/ 2147483647 w 1410"/>
                <a:gd name="T33" fmla="*/ 2147483647 h 1430"/>
                <a:gd name="T34" fmla="*/ 2147483647 w 1410"/>
                <a:gd name="T35" fmla="*/ 2147483647 h 1430"/>
                <a:gd name="T36" fmla="*/ 2147483647 w 1410"/>
                <a:gd name="T37" fmla="*/ 2147483647 h 1430"/>
                <a:gd name="T38" fmla="*/ 2147483647 w 1410"/>
                <a:gd name="T39" fmla="*/ 2147483647 h 1430"/>
                <a:gd name="T40" fmla="*/ 2147483647 w 1410"/>
                <a:gd name="T41" fmla="*/ 2147483647 h 1430"/>
                <a:gd name="T42" fmla="*/ 2147483647 w 1410"/>
                <a:gd name="T43" fmla="*/ 2147483647 h 1430"/>
                <a:gd name="T44" fmla="*/ 2147483647 w 1410"/>
                <a:gd name="T45" fmla="*/ 2147483647 h 1430"/>
                <a:gd name="T46" fmla="*/ 2147483647 w 1410"/>
                <a:gd name="T47" fmla="*/ 2147483647 h 1430"/>
                <a:gd name="T48" fmla="*/ 2147483647 w 1410"/>
                <a:gd name="T49" fmla="*/ 2147483647 h 1430"/>
                <a:gd name="T50" fmla="*/ 2147483647 w 1410"/>
                <a:gd name="T51" fmla="*/ 2147483647 h 1430"/>
                <a:gd name="T52" fmla="*/ 2147483647 w 1410"/>
                <a:gd name="T53" fmla="*/ 2147483647 h 1430"/>
                <a:gd name="T54" fmla="*/ 2147483647 w 1410"/>
                <a:gd name="T55" fmla="*/ 2147483647 h 1430"/>
                <a:gd name="T56" fmla="*/ 2147483647 w 1410"/>
                <a:gd name="T57" fmla="*/ 0 h 1430"/>
                <a:gd name="T58" fmla="*/ 2147483647 w 1410"/>
                <a:gd name="T59" fmla="*/ 2147483647 h 1430"/>
                <a:gd name="T60" fmla="*/ 2147483647 w 1410"/>
                <a:gd name="T61" fmla="*/ 2147483647 h 1430"/>
                <a:gd name="T62" fmla="*/ 2147483647 w 1410"/>
                <a:gd name="T63" fmla="*/ 2147483647 h 1430"/>
                <a:gd name="T64" fmla="*/ 2147483647 w 1410"/>
                <a:gd name="T65" fmla="*/ 2147483647 h 1430"/>
                <a:gd name="T66" fmla="*/ 2147483647 w 1410"/>
                <a:gd name="T67" fmla="*/ 2147483647 h 1430"/>
                <a:gd name="T68" fmla="*/ 2147483647 w 1410"/>
                <a:gd name="T69" fmla="*/ 2147483647 h 1430"/>
                <a:gd name="T70" fmla="*/ 2147483647 w 1410"/>
                <a:gd name="T71" fmla="*/ 2147483647 h 1430"/>
                <a:gd name="T72" fmla="*/ 2147483647 w 1410"/>
                <a:gd name="T73" fmla="*/ 2147483647 h 1430"/>
                <a:gd name="T74" fmla="*/ 2147483647 w 1410"/>
                <a:gd name="T75" fmla="*/ 2147483647 h 1430"/>
                <a:gd name="T76" fmla="*/ 2147483647 w 1410"/>
                <a:gd name="T77" fmla="*/ 2147483647 h 1430"/>
                <a:gd name="T78" fmla="*/ 2147483647 w 1410"/>
                <a:gd name="T79" fmla="*/ 2147483647 h 1430"/>
                <a:gd name="T80" fmla="*/ 2147483647 w 1410"/>
                <a:gd name="T81" fmla="*/ 2147483647 h 1430"/>
                <a:gd name="T82" fmla="*/ 0 w 1410"/>
                <a:gd name="T83" fmla="*/ 2147483647 h 1430"/>
                <a:gd name="T84" fmla="*/ 2147483647 w 1410"/>
                <a:gd name="T85" fmla="*/ 2147483647 h 1430"/>
                <a:gd name="T86" fmla="*/ 2147483647 w 1410"/>
                <a:gd name="T87" fmla="*/ 2147483647 h 1430"/>
                <a:gd name="T88" fmla="*/ 2147483647 w 1410"/>
                <a:gd name="T89" fmla="*/ 2147483647 h 1430"/>
                <a:gd name="T90" fmla="*/ 2147483647 w 1410"/>
                <a:gd name="T91" fmla="*/ 2147483647 h 1430"/>
                <a:gd name="T92" fmla="*/ 2147483647 w 1410"/>
                <a:gd name="T93" fmla="*/ 2147483647 h 1430"/>
                <a:gd name="T94" fmla="*/ 2147483647 w 1410"/>
                <a:gd name="T95" fmla="*/ 2147483647 h 1430"/>
                <a:gd name="T96" fmla="*/ 2147483647 w 1410"/>
                <a:gd name="T97" fmla="*/ 2147483647 h 1430"/>
                <a:gd name="T98" fmla="*/ 2147483647 w 1410"/>
                <a:gd name="T99" fmla="*/ 2147483647 h 1430"/>
                <a:gd name="T100" fmla="*/ 2147483647 w 1410"/>
                <a:gd name="T101" fmla="*/ 2147483647 h 1430"/>
                <a:gd name="T102" fmla="*/ 2147483647 w 1410"/>
                <a:gd name="T103" fmla="*/ 2147483647 h 1430"/>
                <a:gd name="T104" fmla="*/ 2147483647 w 1410"/>
                <a:gd name="T105" fmla="*/ 2147483647 h 1430"/>
                <a:gd name="T106" fmla="*/ 2147483647 w 1410"/>
                <a:gd name="T107" fmla="*/ 2147483647 h 1430"/>
                <a:gd name="T108" fmla="*/ 2147483647 w 1410"/>
                <a:gd name="T109" fmla="*/ 2147483647 h 1430"/>
                <a:gd name="T110" fmla="*/ 2147483647 w 1410"/>
                <a:gd name="T111" fmla="*/ 2147483647 h 1430"/>
                <a:gd name="T112" fmla="*/ 2147483647 w 1410"/>
                <a:gd name="T113" fmla="*/ 2147483647 h 1430"/>
                <a:gd name="T114" fmla="*/ 2147483647 w 1410"/>
                <a:gd name="T115" fmla="*/ 2147483647 h 1430"/>
                <a:gd name="T116" fmla="*/ 2147483647 w 1410"/>
                <a:gd name="T117" fmla="*/ 2147483647 h 1430"/>
                <a:gd name="T118" fmla="*/ 2147483647 w 1410"/>
                <a:gd name="T119" fmla="*/ 2147483647 h 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10" h="1430">
                  <a:moveTo>
                    <a:pt x="972" y="1420"/>
                  </a:moveTo>
                  <a:lnTo>
                    <a:pt x="1029" y="1390"/>
                  </a:lnTo>
                  <a:lnTo>
                    <a:pt x="1006" y="1337"/>
                  </a:lnTo>
                  <a:lnTo>
                    <a:pt x="968" y="1285"/>
                  </a:lnTo>
                  <a:lnTo>
                    <a:pt x="1021" y="1180"/>
                  </a:lnTo>
                  <a:lnTo>
                    <a:pt x="1113" y="1104"/>
                  </a:lnTo>
                  <a:lnTo>
                    <a:pt x="1082" y="1029"/>
                  </a:lnTo>
                  <a:lnTo>
                    <a:pt x="1174" y="1037"/>
                  </a:lnTo>
                  <a:lnTo>
                    <a:pt x="1250" y="984"/>
                  </a:lnTo>
                  <a:lnTo>
                    <a:pt x="1219" y="887"/>
                  </a:lnTo>
                  <a:lnTo>
                    <a:pt x="1204" y="841"/>
                  </a:lnTo>
                  <a:lnTo>
                    <a:pt x="1372" y="819"/>
                  </a:lnTo>
                  <a:lnTo>
                    <a:pt x="1410" y="699"/>
                  </a:lnTo>
                  <a:lnTo>
                    <a:pt x="1341" y="624"/>
                  </a:lnTo>
                  <a:lnTo>
                    <a:pt x="1280" y="518"/>
                  </a:lnTo>
                  <a:lnTo>
                    <a:pt x="1212" y="496"/>
                  </a:lnTo>
                  <a:lnTo>
                    <a:pt x="1197" y="421"/>
                  </a:lnTo>
                  <a:lnTo>
                    <a:pt x="1265" y="353"/>
                  </a:lnTo>
                  <a:lnTo>
                    <a:pt x="1227" y="301"/>
                  </a:lnTo>
                  <a:lnTo>
                    <a:pt x="1151" y="331"/>
                  </a:lnTo>
                  <a:lnTo>
                    <a:pt x="1090" y="263"/>
                  </a:lnTo>
                  <a:lnTo>
                    <a:pt x="1006" y="210"/>
                  </a:lnTo>
                  <a:lnTo>
                    <a:pt x="884" y="323"/>
                  </a:lnTo>
                  <a:lnTo>
                    <a:pt x="785" y="301"/>
                  </a:lnTo>
                  <a:lnTo>
                    <a:pt x="762" y="225"/>
                  </a:lnTo>
                  <a:lnTo>
                    <a:pt x="732" y="135"/>
                  </a:lnTo>
                  <a:lnTo>
                    <a:pt x="640" y="68"/>
                  </a:lnTo>
                  <a:lnTo>
                    <a:pt x="564" y="23"/>
                  </a:lnTo>
                  <a:lnTo>
                    <a:pt x="480" y="0"/>
                  </a:lnTo>
                  <a:lnTo>
                    <a:pt x="412" y="41"/>
                  </a:lnTo>
                  <a:lnTo>
                    <a:pt x="395" y="105"/>
                  </a:lnTo>
                  <a:lnTo>
                    <a:pt x="366" y="172"/>
                  </a:lnTo>
                  <a:lnTo>
                    <a:pt x="320" y="248"/>
                  </a:lnTo>
                  <a:lnTo>
                    <a:pt x="379" y="315"/>
                  </a:lnTo>
                  <a:lnTo>
                    <a:pt x="235" y="352"/>
                  </a:lnTo>
                  <a:lnTo>
                    <a:pt x="229" y="443"/>
                  </a:lnTo>
                  <a:lnTo>
                    <a:pt x="212" y="537"/>
                  </a:lnTo>
                  <a:lnTo>
                    <a:pt x="151" y="579"/>
                  </a:lnTo>
                  <a:lnTo>
                    <a:pt x="145" y="646"/>
                  </a:lnTo>
                  <a:lnTo>
                    <a:pt x="95" y="697"/>
                  </a:lnTo>
                  <a:lnTo>
                    <a:pt x="38" y="721"/>
                  </a:lnTo>
                  <a:lnTo>
                    <a:pt x="0" y="840"/>
                  </a:lnTo>
                  <a:lnTo>
                    <a:pt x="98" y="904"/>
                  </a:lnTo>
                  <a:lnTo>
                    <a:pt x="181" y="993"/>
                  </a:lnTo>
                  <a:lnTo>
                    <a:pt x="209" y="1096"/>
                  </a:lnTo>
                  <a:lnTo>
                    <a:pt x="187" y="1174"/>
                  </a:lnTo>
                  <a:lnTo>
                    <a:pt x="271" y="1152"/>
                  </a:lnTo>
                  <a:lnTo>
                    <a:pt x="361" y="1182"/>
                  </a:lnTo>
                  <a:lnTo>
                    <a:pt x="347" y="1300"/>
                  </a:lnTo>
                  <a:lnTo>
                    <a:pt x="396" y="1382"/>
                  </a:lnTo>
                  <a:lnTo>
                    <a:pt x="453" y="1427"/>
                  </a:lnTo>
                  <a:lnTo>
                    <a:pt x="530" y="1430"/>
                  </a:lnTo>
                  <a:lnTo>
                    <a:pt x="591" y="1359"/>
                  </a:lnTo>
                  <a:lnTo>
                    <a:pt x="587" y="1294"/>
                  </a:lnTo>
                  <a:lnTo>
                    <a:pt x="676" y="1320"/>
                  </a:lnTo>
                  <a:lnTo>
                    <a:pt x="711" y="1416"/>
                  </a:lnTo>
                  <a:lnTo>
                    <a:pt x="811" y="1420"/>
                  </a:lnTo>
                  <a:lnTo>
                    <a:pt x="865" y="1377"/>
                  </a:lnTo>
                  <a:lnTo>
                    <a:pt x="920" y="1350"/>
                  </a:lnTo>
                  <a:lnTo>
                    <a:pt x="972" y="1420"/>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4" name="shandong"/>
            <p:cNvSpPr>
              <a:spLocks/>
            </p:cNvSpPr>
            <p:nvPr/>
          </p:nvSpPr>
          <p:spPr bwMode="auto">
            <a:xfrm>
              <a:off x="9249488" y="1951545"/>
              <a:ext cx="903525" cy="629193"/>
            </a:xfrm>
            <a:custGeom>
              <a:avLst/>
              <a:gdLst>
                <a:gd name="T0" fmla="*/ 2147483647 w 2275"/>
                <a:gd name="T1" fmla="*/ 2147483647 h 1541"/>
                <a:gd name="T2" fmla="*/ 2147483647 w 2275"/>
                <a:gd name="T3" fmla="*/ 2147483647 h 1541"/>
                <a:gd name="T4" fmla="*/ 2147483647 w 2275"/>
                <a:gd name="T5" fmla="*/ 2147483647 h 1541"/>
                <a:gd name="T6" fmla="*/ 2147483647 w 2275"/>
                <a:gd name="T7" fmla="*/ 2147483647 h 1541"/>
                <a:gd name="T8" fmla="*/ 2147483647 w 2275"/>
                <a:gd name="T9" fmla="*/ 2147483647 h 1541"/>
                <a:gd name="T10" fmla="*/ 2147483647 w 2275"/>
                <a:gd name="T11" fmla="*/ 2147483647 h 1541"/>
                <a:gd name="T12" fmla="*/ 2147483647 w 2275"/>
                <a:gd name="T13" fmla="*/ 2147483647 h 1541"/>
                <a:gd name="T14" fmla="*/ 2147483647 w 2275"/>
                <a:gd name="T15" fmla="*/ 2147483647 h 1541"/>
                <a:gd name="T16" fmla="*/ 2147483647 w 2275"/>
                <a:gd name="T17" fmla="*/ 2147483647 h 1541"/>
                <a:gd name="T18" fmla="*/ 2147483647 w 2275"/>
                <a:gd name="T19" fmla="*/ 2147483647 h 1541"/>
                <a:gd name="T20" fmla="*/ 2147483647 w 2275"/>
                <a:gd name="T21" fmla="*/ 2147483647 h 1541"/>
                <a:gd name="T22" fmla="*/ 2147483647 w 2275"/>
                <a:gd name="T23" fmla="*/ 2147483647 h 1541"/>
                <a:gd name="T24" fmla="*/ 2147483647 w 2275"/>
                <a:gd name="T25" fmla="*/ 2147483647 h 1541"/>
                <a:gd name="T26" fmla="*/ 2147483647 w 2275"/>
                <a:gd name="T27" fmla="*/ 2147483647 h 1541"/>
                <a:gd name="T28" fmla="*/ 2147483647 w 2275"/>
                <a:gd name="T29" fmla="*/ 2147483647 h 1541"/>
                <a:gd name="T30" fmla="*/ 2147483647 w 2275"/>
                <a:gd name="T31" fmla="*/ 2147483647 h 1541"/>
                <a:gd name="T32" fmla="*/ 2147483647 w 2275"/>
                <a:gd name="T33" fmla="*/ 2147483647 h 1541"/>
                <a:gd name="T34" fmla="*/ 2147483647 w 2275"/>
                <a:gd name="T35" fmla="*/ 2147483647 h 1541"/>
                <a:gd name="T36" fmla="*/ 2147483647 w 2275"/>
                <a:gd name="T37" fmla="*/ 2147483647 h 1541"/>
                <a:gd name="T38" fmla="*/ 2147483647 w 2275"/>
                <a:gd name="T39" fmla="*/ 2147483647 h 1541"/>
                <a:gd name="T40" fmla="*/ 2147483647 w 2275"/>
                <a:gd name="T41" fmla="*/ 2147483647 h 1541"/>
                <a:gd name="T42" fmla="*/ 2147483647 w 2275"/>
                <a:gd name="T43" fmla="*/ 2147483647 h 1541"/>
                <a:gd name="T44" fmla="*/ 2147483647 w 2275"/>
                <a:gd name="T45" fmla="*/ 2147483647 h 1541"/>
                <a:gd name="T46" fmla="*/ 2147483647 w 2275"/>
                <a:gd name="T47" fmla="*/ 2147483647 h 1541"/>
                <a:gd name="T48" fmla="*/ 2147483647 w 2275"/>
                <a:gd name="T49" fmla="*/ 2147483647 h 1541"/>
                <a:gd name="T50" fmla="*/ 2147483647 w 2275"/>
                <a:gd name="T51" fmla="*/ 2147483647 h 1541"/>
                <a:gd name="T52" fmla="*/ 2147483647 w 2275"/>
                <a:gd name="T53" fmla="*/ 2147483647 h 1541"/>
                <a:gd name="T54" fmla="*/ 2147483647 w 2275"/>
                <a:gd name="T55" fmla="*/ 2147483647 h 1541"/>
                <a:gd name="T56" fmla="*/ 2147483647 w 2275"/>
                <a:gd name="T57" fmla="*/ 2147483647 h 1541"/>
                <a:gd name="T58" fmla="*/ 2147483647 w 2275"/>
                <a:gd name="T59" fmla="*/ 2147483647 h 1541"/>
                <a:gd name="T60" fmla="*/ 2147483647 w 2275"/>
                <a:gd name="T61" fmla="*/ 2147483647 h 1541"/>
                <a:gd name="T62" fmla="*/ 2147483647 w 2275"/>
                <a:gd name="T63" fmla="*/ 2147483647 h 1541"/>
                <a:gd name="T64" fmla="*/ 2147483647 w 2275"/>
                <a:gd name="T65" fmla="*/ 2147483647 h 1541"/>
                <a:gd name="T66" fmla="*/ 2147483647 w 2275"/>
                <a:gd name="T67" fmla="*/ 2147483647 h 15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5" h="1541">
                  <a:moveTo>
                    <a:pt x="483" y="1488"/>
                  </a:moveTo>
                  <a:lnTo>
                    <a:pt x="415" y="1503"/>
                  </a:lnTo>
                  <a:lnTo>
                    <a:pt x="311" y="1486"/>
                  </a:lnTo>
                  <a:lnTo>
                    <a:pt x="244" y="1541"/>
                  </a:lnTo>
                  <a:lnTo>
                    <a:pt x="102" y="1451"/>
                  </a:lnTo>
                  <a:lnTo>
                    <a:pt x="19" y="1360"/>
                  </a:lnTo>
                  <a:lnTo>
                    <a:pt x="0" y="1262"/>
                  </a:lnTo>
                  <a:lnTo>
                    <a:pt x="117" y="1187"/>
                  </a:lnTo>
                  <a:lnTo>
                    <a:pt x="80" y="1092"/>
                  </a:lnTo>
                  <a:lnTo>
                    <a:pt x="179" y="1003"/>
                  </a:lnTo>
                  <a:lnTo>
                    <a:pt x="122" y="908"/>
                  </a:lnTo>
                  <a:lnTo>
                    <a:pt x="63" y="828"/>
                  </a:lnTo>
                  <a:lnTo>
                    <a:pt x="48" y="764"/>
                  </a:lnTo>
                  <a:lnTo>
                    <a:pt x="88" y="701"/>
                  </a:lnTo>
                  <a:lnTo>
                    <a:pt x="171" y="641"/>
                  </a:lnTo>
                  <a:lnTo>
                    <a:pt x="156" y="558"/>
                  </a:lnTo>
                  <a:lnTo>
                    <a:pt x="202" y="460"/>
                  </a:lnTo>
                  <a:lnTo>
                    <a:pt x="293" y="392"/>
                  </a:lnTo>
                  <a:lnTo>
                    <a:pt x="385" y="377"/>
                  </a:lnTo>
                  <a:lnTo>
                    <a:pt x="423" y="287"/>
                  </a:lnTo>
                  <a:lnTo>
                    <a:pt x="497" y="205"/>
                  </a:lnTo>
                  <a:lnTo>
                    <a:pt x="621" y="143"/>
                  </a:lnTo>
                  <a:lnTo>
                    <a:pt x="735" y="83"/>
                  </a:lnTo>
                  <a:lnTo>
                    <a:pt x="865" y="106"/>
                  </a:lnTo>
                  <a:lnTo>
                    <a:pt x="1048" y="53"/>
                  </a:lnTo>
                  <a:lnTo>
                    <a:pt x="1162" y="113"/>
                  </a:lnTo>
                  <a:lnTo>
                    <a:pt x="1139" y="241"/>
                  </a:lnTo>
                  <a:lnTo>
                    <a:pt x="1170" y="332"/>
                  </a:lnTo>
                  <a:lnTo>
                    <a:pt x="1261" y="362"/>
                  </a:lnTo>
                  <a:lnTo>
                    <a:pt x="1338" y="339"/>
                  </a:lnTo>
                  <a:lnTo>
                    <a:pt x="1421" y="309"/>
                  </a:lnTo>
                  <a:lnTo>
                    <a:pt x="1467" y="226"/>
                  </a:lnTo>
                  <a:lnTo>
                    <a:pt x="1528" y="128"/>
                  </a:lnTo>
                  <a:lnTo>
                    <a:pt x="1604" y="30"/>
                  </a:lnTo>
                  <a:lnTo>
                    <a:pt x="1673" y="0"/>
                  </a:lnTo>
                  <a:lnTo>
                    <a:pt x="1757" y="54"/>
                  </a:lnTo>
                  <a:lnTo>
                    <a:pt x="1810" y="113"/>
                  </a:lnTo>
                  <a:lnTo>
                    <a:pt x="1894" y="121"/>
                  </a:lnTo>
                  <a:lnTo>
                    <a:pt x="1970" y="128"/>
                  </a:lnTo>
                  <a:lnTo>
                    <a:pt x="2069" y="106"/>
                  </a:lnTo>
                  <a:lnTo>
                    <a:pt x="2130" y="60"/>
                  </a:lnTo>
                  <a:lnTo>
                    <a:pt x="2229" y="75"/>
                  </a:lnTo>
                  <a:lnTo>
                    <a:pt x="2229" y="181"/>
                  </a:lnTo>
                  <a:lnTo>
                    <a:pt x="2275" y="256"/>
                  </a:lnTo>
                  <a:lnTo>
                    <a:pt x="2184" y="332"/>
                  </a:lnTo>
                  <a:lnTo>
                    <a:pt x="2107" y="279"/>
                  </a:lnTo>
                  <a:lnTo>
                    <a:pt x="2023" y="324"/>
                  </a:lnTo>
                  <a:lnTo>
                    <a:pt x="1940" y="392"/>
                  </a:lnTo>
                  <a:lnTo>
                    <a:pt x="1841" y="475"/>
                  </a:lnTo>
                  <a:lnTo>
                    <a:pt x="1764" y="505"/>
                  </a:lnTo>
                  <a:lnTo>
                    <a:pt x="1749" y="588"/>
                  </a:lnTo>
                  <a:lnTo>
                    <a:pt x="1726" y="664"/>
                  </a:lnTo>
                  <a:lnTo>
                    <a:pt x="1635" y="747"/>
                  </a:lnTo>
                  <a:lnTo>
                    <a:pt x="1543" y="837"/>
                  </a:lnTo>
                  <a:lnTo>
                    <a:pt x="1498" y="958"/>
                  </a:lnTo>
                  <a:lnTo>
                    <a:pt x="1383" y="1041"/>
                  </a:lnTo>
                  <a:lnTo>
                    <a:pt x="1391" y="1139"/>
                  </a:lnTo>
                  <a:lnTo>
                    <a:pt x="1254" y="1237"/>
                  </a:lnTo>
                  <a:lnTo>
                    <a:pt x="1246" y="1320"/>
                  </a:lnTo>
                  <a:lnTo>
                    <a:pt x="1155" y="1365"/>
                  </a:lnTo>
                  <a:lnTo>
                    <a:pt x="1071" y="1456"/>
                  </a:lnTo>
                  <a:lnTo>
                    <a:pt x="964" y="1448"/>
                  </a:lnTo>
                  <a:lnTo>
                    <a:pt x="842" y="1501"/>
                  </a:lnTo>
                  <a:lnTo>
                    <a:pt x="728" y="1456"/>
                  </a:lnTo>
                  <a:lnTo>
                    <a:pt x="652" y="1335"/>
                  </a:lnTo>
                  <a:lnTo>
                    <a:pt x="545" y="1342"/>
                  </a:lnTo>
                  <a:lnTo>
                    <a:pt x="492" y="1410"/>
                  </a:lnTo>
                  <a:lnTo>
                    <a:pt x="483" y="1488"/>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zh-CN" altLang="en-US" sz="800" b="1" kern="0">
                <a:solidFill>
                  <a:srgbClr val="000000"/>
                </a:solidFill>
                <a:latin typeface="微软雅黑" pitchFamily="34" charset="-122"/>
                <a:ea typeface="微软雅黑" pitchFamily="34" charset="-122"/>
              </a:endParaRPr>
            </a:p>
          </p:txBody>
        </p:sp>
        <p:sp>
          <p:nvSpPr>
            <p:cNvPr id="25" name="jiangsu"/>
            <p:cNvSpPr>
              <a:spLocks/>
            </p:cNvSpPr>
            <p:nvPr/>
          </p:nvSpPr>
          <p:spPr bwMode="auto">
            <a:xfrm>
              <a:off x="9441314" y="2415377"/>
              <a:ext cx="767301" cy="720651"/>
            </a:xfrm>
            <a:custGeom>
              <a:avLst/>
              <a:gdLst>
                <a:gd name="T0" fmla="*/ 2147483647 w 1932"/>
                <a:gd name="T1" fmla="*/ 2147483647 h 1765"/>
                <a:gd name="T2" fmla="*/ 2147483647 w 1932"/>
                <a:gd name="T3" fmla="*/ 2147483647 h 1765"/>
                <a:gd name="T4" fmla="*/ 2147483647 w 1932"/>
                <a:gd name="T5" fmla="*/ 2147483647 h 1765"/>
                <a:gd name="T6" fmla="*/ 2147483647 w 1932"/>
                <a:gd name="T7" fmla="*/ 2147483647 h 1765"/>
                <a:gd name="T8" fmla="*/ 2147483647 w 1932"/>
                <a:gd name="T9" fmla="*/ 2147483647 h 1765"/>
                <a:gd name="T10" fmla="*/ 2147483647 w 1932"/>
                <a:gd name="T11" fmla="*/ 2147483647 h 1765"/>
                <a:gd name="T12" fmla="*/ 2147483647 w 1932"/>
                <a:gd name="T13" fmla="*/ 2147483647 h 1765"/>
                <a:gd name="T14" fmla="*/ 2147483647 w 1932"/>
                <a:gd name="T15" fmla="*/ 2147483647 h 1765"/>
                <a:gd name="T16" fmla="*/ 2147483647 w 1932"/>
                <a:gd name="T17" fmla="*/ 2147483647 h 1765"/>
                <a:gd name="T18" fmla="*/ 2147483647 w 1932"/>
                <a:gd name="T19" fmla="*/ 2147483647 h 1765"/>
                <a:gd name="T20" fmla="*/ 2147483647 w 1932"/>
                <a:gd name="T21" fmla="*/ 2147483647 h 1765"/>
                <a:gd name="T22" fmla="*/ 2147483647 w 1932"/>
                <a:gd name="T23" fmla="*/ 2147483647 h 1765"/>
                <a:gd name="T24" fmla="*/ 2147483647 w 1932"/>
                <a:gd name="T25" fmla="*/ 2147483647 h 1765"/>
                <a:gd name="T26" fmla="*/ 2147483647 w 1932"/>
                <a:gd name="T27" fmla="*/ 2147483647 h 1765"/>
                <a:gd name="T28" fmla="*/ 2147483647 w 1932"/>
                <a:gd name="T29" fmla="*/ 2147483647 h 1765"/>
                <a:gd name="T30" fmla="*/ 2147483647 w 1932"/>
                <a:gd name="T31" fmla="*/ 2147483647 h 1765"/>
                <a:gd name="T32" fmla="*/ 2147483647 w 1932"/>
                <a:gd name="T33" fmla="*/ 2147483647 h 1765"/>
                <a:gd name="T34" fmla="*/ 2147483647 w 1932"/>
                <a:gd name="T35" fmla="*/ 2147483647 h 1765"/>
                <a:gd name="T36" fmla="*/ 2147483647 w 1932"/>
                <a:gd name="T37" fmla="*/ 2147483647 h 1765"/>
                <a:gd name="T38" fmla="*/ 2147483647 w 1932"/>
                <a:gd name="T39" fmla="*/ 2147483647 h 1765"/>
                <a:gd name="T40" fmla="*/ 2147483647 w 1932"/>
                <a:gd name="T41" fmla="*/ 2147483647 h 1765"/>
                <a:gd name="T42" fmla="*/ 2147483647 w 1932"/>
                <a:gd name="T43" fmla="*/ 2147483647 h 1765"/>
                <a:gd name="T44" fmla="*/ 2147483647 w 1932"/>
                <a:gd name="T45" fmla="*/ 2147483647 h 1765"/>
                <a:gd name="T46" fmla="*/ 2147483647 w 1932"/>
                <a:gd name="T47" fmla="*/ 2147483647 h 1765"/>
                <a:gd name="T48" fmla="*/ 2147483647 w 1932"/>
                <a:gd name="T49" fmla="*/ 2147483647 h 1765"/>
                <a:gd name="T50" fmla="*/ 2147483647 w 1932"/>
                <a:gd name="T51" fmla="*/ 2147483647 h 1765"/>
                <a:gd name="T52" fmla="*/ 2147483647 w 1932"/>
                <a:gd name="T53" fmla="*/ 2147483647 h 1765"/>
                <a:gd name="T54" fmla="*/ 2147483647 w 1932"/>
                <a:gd name="T55" fmla="*/ 2147483647 h 1765"/>
                <a:gd name="T56" fmla="*/ 2147483647 w 1932"/>
                <a:gd name="T57" fmla="*/ 2147483647 h 1765"/>
                <a:gd name="T58" fmla="*/ 2147483647 w 1932"/>
                <a:gd name="T59" fmla="*/ 2147483647 h 1765"/>
                <a:gd name="T60" fmla="*/ 2147483647 w 1932"/>
                <a:gd name="T61" fmla="*/ 2147483647 h 1765"/>
                <a:gd name="T62" fmla="*/ 2147483647 w 1932"/>
                <a:gd name="T63" fmla="*/ 2147483647 h 1765"/>
                <a:gd name="T64" fmla="*/ 2147483647 w 1932"/>
                <a:gd name="T65" fmla="*/ 2147483647 h 1765"/>
                <a:gd name="T66" fmla="*/ 2147483647 w 1932"/>
                <a:gd name="T67" fmla="*/ 2147483647 h 1765"/>
                <a:gd name="T68" fmla="*/ 2147483647 w 1932"/>
                <a:gd name="T69" fmla="*/ 2147483647 h 1765"/>
                <a:gd name="T70" fmla="*/ 2147483647 w 1932"/>
                <a:gd name="T71" fmla="*/ 0 h 1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32" h="1765">
                  <a:moveTo>
                    <a:pt x="880" y="118"/>
                  </a:moveTo>
                  <a:lnTo>
                    <a:pt x="936" y="173"/>
                  </a:lnTo>
                  <a:lnTo>
                    <a:pt x="1027" y="208"/>
                  </a:lnTo>
                  <a:lnTo>
                    <a:pt x="1053" y="218"/>
                  </a:lnTo>
                  <a:lnTo>
                    <a:pt x="1175" y="233"/>
                  </a:lnTo>
                  <a:lnTo>
                    <a:pt x="1266" y="293"/>
                  </a:lnTo>
                  <a:lnTo>
                    <a:pt x="1363" y="489"/>
                  </a:lnTo>
                  <a:lnTo>
                    <a:pt x="1434" y="579"/>
                  </a:lnTo>
                  <a:lnTo>
                    <a:pt x="1495" y="684"/>
                  </a:lnTo>
                  <a:lnTo>
                    <a:pt x="1515" y="759"/>
                  </a:lnTo>
                  <a:lnTo>
                    <a:pt x="1581" y="824"/>
                  </a:lnTo>
                  <a:lnTo>
                    <a:pt x="1683" y="894"/>
                  </a:lnTo>
                  <a:lnTo>
                    <a:pt x="1805" y="950"/>
                  </a:lnTo>
                  <a:lnTo>
                    <a:pt x="1835" y="1020"/>
                  </a:lnTo>
                  <a:lnTo>
                    <a:pt x="1932" y="1035"/>
                  </a:lnTo>
                  <a:lnTo>
                    <a:pt x="1907" y="1140"/>
                  </a:lnTo>
                  <a:lnTo>
                    <a:pt x="1835" y="1135"/>
                  </a:lnTo>
                  <a:lnTo>
                    <a:pt x="1673" y="1150"/>
                  </a:lnTo>
                  <a:lnTo>
                    <a:pt x="1566" y="1080"/>
                  </a:lnTo>
                  <a:lnTo>
                    <a:pt x="1500" y="1125"/>
                  </a:lnTo>
                  <a:lnTo>
                    <a:pt x="1612" y="1210"/>
                  </a:lnTo>
                  <a:lnTo>
                    <a:pt x="1764" y="1264"/>
                  </a:lnTo>
                  <a:lnTo>
                    <a:pt x="1739" y="1400"/>
                  </a:lnTo>
                  <a:lnTo>
                    <a:pt x="1668" y="1516"/>
                  </a:lnTo>
                  <a:lnTo>
                    <a:pt x="1749" y="1551"/>
                  </a:lnTo>
                  <a:lnTo>
                    <a:pt x="1815" y="1576"/>
                  </a:lnTo>
                  <a:lnTo>
                    <a:pt x="1734" y="1676"/>
                  </a:lnTo>
                  <a:lnTo>
                    <a:pt x="1769" y="1726"/>
                  </a:lnTo>
                  <a:lnTo>
                    <a:pt x="1734" y="1761"/>
                  </a:lnTo>
                  <a:lnTo>
                    <a:pt x="1641" y="1765"/>
                  </a:lnTo>
                  <a:lnTo>
                    <a:pt x="1610" y="1666"/>
                  </a:lnTo>
                  <a:lnTo>
                    <a:pt x="1514" y="1596"/>
                  </a:lnTo>
                  <a:lnTo>
                    <a:pt x="1439" y="1551"/>
                  </a:lnTo>
                  <a:lnTo>
                    <a:pt x="1356" y="1530"/>
                  </a:lnTo>
                  <a:lnTo>
                    <a:pt x="1290" y="1570"/>
                  </a:lnTo>
                  <a:lnTo>
                    <a:pt x="1194" y="1506"/>
                  </a:lnTo>
                  <a:lnTo>
                    <a:pt x="1095" y="1551"/>
                  </a:lnTo>
                  <a:lnTo>
                    <a:pt x="950" y="1512"/>
                  </a:lnTo>
                  <a:lnTo>
                    <a:pt x="988" y="1416"/>
                  </a:lnTo>
                  <a:lnTo>
                    <a:pt x="912" y="1362"/>
                  </a:lnTo>
                  <a:lnTo>
                    <a:pt x="778" y="1243"/>
                  </a:lnTo>
                  <a:lnTo>
                    <a:pt x="837" y="1183"/>
                  </a:lnTo>
                  <a:lnTo>
                    <a:pt x="897" y="1100"/>
                  </a:lnTo>
                  <a:lnTo>
                    <a:pt x="814" y="1053"/>
                  </a:lnTo>
                  <a:lnTo>
                    <a:pt x="875" y="1017"/>
                  </a:lnTo>
                  <a:lnTo>
                    <a:pt x="996" y="1038"/>
                  </a:lnTo>
                  <a:lnTo>
                    <a:pt x="1022" y="934"/>
                  </a:lnTo>
                  <a:lnTo>
                    <a:pt x="927" y="844"/>
                  </a:lnTo>
                  <a:lnTo>
                    <a:pt x="863" y="929"/>
                  </a:lnTo>
                  <a:lnTo>
                    <a:pt x="761" y="980"/>
                  </a:lnTo>
                  <a:lnTo>
                    <a:pt x="653" y="832"/>
                  </a:lnTo>
                  <a:lnTo>
                    <a:pt x="623" y="645"/>
                  </a:lnTo>
                  <a:lnTo>
                    <a:pt x="592" y="723"/>
                  </a:lnTo>
                  <a:lnTo>
                    <a:pt x="569" y="561"/>
                  </a:lnTo>
                  <a:lnTo>
                    <a:pt x="479" y="587"/>
                  </a:lnTo>
                  <a:lnTo>
                    <a:pt x="470" y="491"/>
                  </a:lnTo>
                  <a:lnTo>
                    <a:pt x="393" y="491"/>
                  </a:lnTo>
                  <a:lnTo>
                    <a:pt x="322" y="521"/>
                  </a:lnTo>
                  <a:lnTo>
                    <a:pt x="212" y="482"/>
                  </a:lnTo>
                  <a:lnTo>
                    <a:pt x="166" y="393"/>
                  </a:lnTo>
                  <a:lnTo>
                    <a:pt x="0" y="351"/>
                  </a:lnTo>
                  <a:lnTo>
                    <a:pt x="8" y="272"/>
                  </a:lnTo>
                  <a:lnTo>
                    <a:pt x="63" y="204"/>
                  </a:lnTo>
                  <a:lnTo>
                    <a:pt x="166" y="198"/>
                  </a:lnTo>
                  <a:lnTo>
                    <a:pt x="242" y="318"/>
                  </a:lnTo>
                  <a:lnTo>
                    <a:pt x="362" y="364"/>
                  </a:lnTo>
                  <a:lnTo>
                    <a:pt x="479" y="313"/>
                  </a:lnTo>
                  <a:lnTo>
                    <a:pt x="585" y="318"/>
                  </a:lnTo>
                  <a:lnTo>
                    <a:pt x="672" y="227"/>
                  </a:lnTo>
                  <a:lnTo>
                    <a:pt x="761" y="182"/>
                  </a:lnTo>
                  <a:lnTo>
                    <a:pt x="771" y="99"/>
                  </a:lnTo>
                  <a:lnTo>
                    <a:pt x="909" y="0"/>
                  </a:lnTo>
                  <a:lnTo>
                    <a:pt x="880" y="118"/>
                  </a:lnTo>
                  <a:close/>
                </a:path>
              </a:pathLst>
            </a:custGeom>
            <a:solidFill>
              <a:srgbClr val="31849B"/>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6" name="shanghai"/>
            <p:cNvSpPr>
              <a:spLocks/>
            </p:cNvSpPr>
            <p:nvPr/>
          </p:nvSpPr>
          <p:spPr bwMode="auto">
            <a:xfrm>
              <a:off x="10103369" y="2931878"/>
              <a:ext cx="146947" cy="126573"/>
            </a:xfrm>
            <a:custGeom>
              <a:avLst/>
              <a:gdLst>
                <a:gd name="T0" fmla="*/ 2147483647 w 293"/>
                <a:gd name="T1" fmla="*/ 2147483647 h 249"/>
                <a:gd name="T2" fmla="*/ 2147483647 w 293"/>
                <a:gd name="T3" fmla="*/ 2147483647 h 249"/>
                <a:gd name="T4" fmla="*/ 2147483647 w 293"/>
                <a:gd name="T5" fmla="*/ 2147483647 h 249"/>
                <a:gd name="T6" fmla="*/ 2147483647 w 293"/>
                <a:gd name="T7" fmla="*/ 2147483647 h 249"/>
                <a:gd name="T8" fmla="*/ 2147483647 w 293"/>
                <a:gd name="T9" fmla="*/ 2147483647 h 249"/>
                <a:gd name="T10" fmla="*/ 0 w 293"/>
                <a:gd name="T11" fmla="*/ 2147483647 h 249"/>
                <a:gd name="T12" fmla="*/ 2147483647 w 293"/>
                <a:gd name="T13" fmla="*/ 2147483647 h 249"/>
                <a:gd name="T14" fmla="*/ 2147483647 w 293"/>
                <a:gd name="T15" fmla="*/ 0 h 249"/>
                <a:gd name="T16" fmla="*/ 2147483647 w 293"/>
                <a:gd name="T17" fmla="*/ 2147483647 h 249"/>
                <a:gd name="T18" fmla="*/ 2147483647 w 293"/>
                <a:gd name="T19" fmla="*/ 2147483647 h 249"/>
                <a:gd name="T20" fmla="*/ 2147483647 w 293"/>
                <a:gd name="T21" fmla="*/ 2147483647 h 249"/>
                <a:gd name="T22" fmla="*/ 2147483647 w 293"/>
                <a:gd name="T23" fmla="*/ 2147483647 h 249"/>
                <a:gd name="T24" fmla="*/ 2147483647 w 293"/>
                <a:gd name="T25" fmla="*/ 2147483647 h 249"/>
                <a:gd name="T26" fmla="*/ 2147483647 w 293"/>
                <a:gd name="T27" fmla="*/ 2147483647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249">
                  <a:moveTo>
                    <a:pt x="293" y="152"/>
                  </a:moveTo>
                  <a:lnTo>
                    <a:pt x="261" y="208"/>
                  </a:lnTo>
                  <a:lnTo>
                    <a:pt x="172" y="228"/>
                  </a:lnTo>
                  <a:lnTo>
                    <a:pt x="118" y="249"/>
                  </a:lnTo>
                  <a:lnTo>
                    <a:pt x="63" y="228"/>
                  </a:lnTo>
                  <a:lnTo>
                    <a:pt x="0" y="201"/>
                  </a:lnTo>
                  <a:lnTo>
                    <a:pt x="55" y="110"/>
                  </a:lnTo>
                  <a:lnTo>
                    <a:pt x="78" y="0"/>
                  </a:lnTo>
                  <a:lnTo>
                    <a:pt x="117" y="36"/>
                  </a:lnTo>
                  <a:lnTo>
                    <a:pt x="168" y="44"/>
                  </a:lnTo>
                  <a:lnTo>
                    <a:pt x="213" y="44"/>
                  </a:lnTo>
                  <a:lnTo>
                    <a:pt x="249" y="28"/>
                  </a:lnTo>
                  <a:lnTo>
                    <a:pt x="293" y="72"/>
                  </a:lnTo>
                  <a:lnTo>
                    <a:pt x="293" y="152"/>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7" name="xinjiang"/>
            <p:cNvSpPr>
              <a:spLocks/>
            </p:cNvSpPr>
            <p:nvPr/>
          </p:nvSpPr>
          <p:spPr bwMode="auto">
            <a:xfrm>
              <a:off x="4238601" y="207423"/>
              <a:ext cx="2744728" cy="2182640"/>
            </a:xfrm>
            <a:custGeom>
              <a:avLst/>
              <a:gdLst>
                <a:gd name="T0" fmla="*/ 2147483647 w 6911"/>
                <a:gd name="T1" fmla="*/ 2147483647 h 5299"/>
                <a:gd name="T2" fmla="*/ 2147483647 w 6911"/>
                <a:gd name="T3" fmla="*/ 2147483647 h 5299"/>
                <a:gd name="T4" fmla="*/ 2147483647 w 6911"/>
                <a:gd name="T5" fmla="*/ 2147483647 h 5299"/>
                <a:gd name="T6" fmla="*/ 2147483647 w 6911"/>
                <a:gd name="T7" fmla="*/ 2147483647 h 5299"/>
                <a:gd name="T8" fmla="*/ 2147483647 w 6911"/>
                <a:gd name="T9" fmla="*/ 2147483647 h 5299"/>
                <a:gd name="T10" fmla="*/ 2147483647 w 6911"/>
                <a:gd name="T11" fmla="*/ 2147483647 h 5299"/>
                <a:gd name="T12" fmla="*/ 2147483647 w 6911"/>
                <a:gd name="T13" fmla="*/ 2147483647 h 5299"/>
                <a:gd name="T14" fmla="*/ 2147483647 w 6911"/>
                <a:gd name="T15" fmla="*/ 2147483647 h 5299"/>
                <a:gd name="T16" fmla="*/ 2147483647 w 6911"/>
                <a:gd name="T17" fmla="*/ 2147483647 h 5299"/>
                <a:gd name="T18" fmla="*/ 2147483647 w 6911"/>
                <a:gd name="T19" fmla="*/ 2147483647 h 5299"/>
                <a:gd name="T20" fmla="*/ 2147483647 w 6911"/>
                <a:gd name="T21" fmla="*/ 2147483647 h 5299"/>
                <a:gd name="T22" fmla="*/ 2147483647 w 6911"/>
                <a:gd name="T23" fmla="*/ 2147483647 h 5299"/>
                <a:gd name="T24" fmla="*/ 2147483647 w 6911"/>
                <a:gd name="T25" fmla="*/ 2147483647 h 5299"/>
                <a:gd name="T26" fmla="*/ 2147483647 w 6911"/>
                <a:gd name="T27" fmla="*/ 2147483647 h 5299"/>
                <a:gd name="T28" fmla="*/ 2147483647 w 6911"/>
                <a:gd name="T29" fmla="*/ 2147483647 h 5299"/>
                <a:gd name="T30" fmla="*/ 2147483647 w 6911"/>
                <a:gd name="T31" fmla="*/ 2147483647 h 5299"/>
                <a:gd name="T32" fmla="*/ 2147483647 w 6911"/>
                <a:gd name="T33" fmla="*/ 2147483647 h 5299"/>
                <a:gd name="T34" fmla="*/ 2147483647 w 6911"/>
                <a:gd name="T35" fmla="*/ 2147483647 h 5299"/>
                <a:gd name="T36" fmla="*/ 2147483647 w 6911"/>
                <a:gd name="T37" fmla="*/ 2147483647 h 5299"/>
                <a:gd name="T38" fmla="*/ 2147483647 w 6911"/>
                <a:gd name="T39" fmla="*/ 2147483647 h 5299"/>
                <a:gd name="T40" fmla="*/ 2147483647 w 6911"/>
                <a:gd name="T41" fmla="*/ 2147483647 h 5299"/>
                <a:gd name="T42" fmla="*/ 2147483647 w 6911"/>
                <a:gd name="T43" fmla="*/ 2147483647 h 5299"/>
                <a:gd name="T44" fmla="*/ 2147483647 w 6911"/>
                <a:gd name="T45" fmla="*/ 2147483647 h 5299"/>
                <a:gd name="T46" fmla="*/ 2147483647 w 6911"/>
                <a:gd name="T47" fmla="*/ 2147483647 h 5299"/>
                <a:gd name="T48" fmla="*/ 2147483647 w 6911"/>
                <a:gd name="T49" fmla="*/ 2147483647 h 5299"/>
                <a:gd name="T50" fmla="*/ 2147483647 w 6911"/>
                <a:gd name="T51" fmla="*/ 2147483647 h 5299"/>
                <a:gd name="T52" fmla="*/ 2147483647 w 6911"/>
                <a:gd name="T53" fmla="*/ 2147483647 h 5299"/>
                <a:gd name="T54" fmla="*/ 2147483647 w 6911"/>
                <a:gd name="T55" fmla="*/ 2147483647 h 5299"/>
                <a:gd name="T56" fmla="*/ 2147483647 w 6911"/>
                <a:gd name="T57" fmla="*/ 2147483647 h 5299"/>
                <a:gd name="T58" fmla="*/ 2147483647 w 6911"/>
                <a:gd name="T59" fmla="*/ 2147483647 h 5299"/>
                <a:gd name="T60" fmla="*/ 2147483647 w 6911"/>
                <a:gd name="T61" fmla="*/ 2147483647 h 5299"/>
                <a:gd name="T62" fmla="*/ 2147483647 w 6911"/>
                <a:gd name="T63" fmla="*/ 2147483647 h 5299"/>
                <a:gd name="T64" fmla="*/ 2147483647 w 6911"/>
                <a:gd name="T65" fmla="*/ 2147483647 h 5299"/>
                <a:gd name="T66" fmla="*/ 2147483647 w 6911"/>
                <a:gd name="T67" fmla="*/ 2147483647 h 5299"/>
                <a:gd name="T68" fmla="*/ 2147483647 w 6911"/>
                <a:gd name="T69" fmla="*/ 2147483647 h 5299"/>
                <a:gd name="T70" fmla="*/ 2147483647 w 6911"/>
                <a:gd name="T71" fmla="*/ 2147483647 h 5299"/>
                <a:gd name="T72" fmla="*/ 2147483647 w 6911"/>
                <a:gd name="T73" fmla="*/ 2147483647 h 5299"/>
                <a:gd name="T74" fmla="*/ 2147483647 w 6911"/>
                <a:gd name="T75" fmla="*/ 2147483647 h 5299"/>
                <a:gd name="T76" fmla="*/ 2147483647 w 6911"/>
                <a:gd name="T77" fmla="*/ 2147483647 h 5299"/>
                <a:gd name="T78" fmla="*/ 2147483647 w 6911"/>
                <a:gd name="T79" fmla="*/ 2147483647 h 5299"/>
                <a:gd name="T80" fmla="*/ 2147483647 w 6911"/>
                <a:gd name="T81" fmla="*/ 2147483647 h 5299"/>
                <a:gd name="T82" fmla="*/ 2147483647 w 6911"/>
                <a:gd name="T83" fmla="*/ 2147483647 h 5299"/>
                <a:gd name="T84" fmla="*/ 2147483647 w 6911"/>
                <a:gd name="T85" fmla="*/ 2147483647 h 5299"/>
                <a:gd name="T86" fmla="*/ 2147483647 w 6911"/>
                <a:gd name="T87" fmla="*/ 2147483647 h 5299"/>
                <a:gd name="T88" fmla="*/ 2147483647 w 6911"/>
                <a:gd name="T89" fmla="*/ 2147483647 h 5299"/>
                <a:gd name="T90" fmla="*/ 2147483647 w 6911"/>
                <a:gd name="T91" fmla="*/ 2147483647 h 5299"/>
                <a:gd name="T92" fmla="*/ 2147483647 w 6911"/>
                <a:gd name="T93" fmla="*/ 2147483647 h 5299"/>
                <a:gd name="T94" fmla="*/ 2147483647 w 6911"/>
                <a:gd name="T95" fmla="*/ 2147483647 h 5299"/>
                <a:gd name="T96" fmla="*/ 2147483647 w 6911"/>
                <a:gd name="T97" fmla="*/ 2147483647 h 5299"/>
                <a:gd name="T98" fmla="*/ 2147483647 w 6911"/>
                <a:gd name="T99" fmla="*/ 2147483647 h 5299"/>
                <a:gd name="T100" fmla="*/ 2147483647 w 6911"/>
                <a:gd name="T101" fmla="*/ 2147483647 h 5299"/>
                <a:gd name="T102" fmla="*/ 2147483647 w 6911"/>
                <a:gd name="T103" fmla="*/ 2147483647 h 5299"/>
                <a:gd name="T104" fmla="*/ 2147483647 w 6911"/>
                <a:gd name="T105" fmla="*/ 2147483647 h 5299"/>
                <a:gd name="T106" fmla="*/ 2147483647 w 6911"/>
                <a:gd name="T107" fmla="*/ 2147483647 h 5299"/>
                <a:gd name="T108" fmla="*/ 2147483647 w 6911"/>
                <a:gd name="T109" fmla="*/ 2147483647 h 5299"/>
                <a:gd name="T110" fmla="*/ 2147483647 w 6911"/>
                <a:gd name="T111" fmla="*/ 2147483647 h 5299"/>
                <a:gd name="T112" fmla="*/ 2147483647 w 6911"/>
                <a:gd name="T113" fmla="*/ 2147483647 h 5299"/>
                <a:gd name="T114" fmla="*/ 2147483647 w 6911"/>
                <a:gd name="T115" fmla="*/ 2147483647 h 5299"/>
                <a:gd name="T116" fmla="*/ 2147483647 w 6911"/>
                <a:gd name="T117" fmla="*/ 2147483647 h 5299"/>
                <a:gd name="T118" fmla="*/ 2147483647 w 6911"/>
                <a:gd name="T119" fmla="*/ 2147483647 h 5299"/>
                <a:gd name="T120" fmla="*/ 2147483647 w 6911"/>
                <a:gd name="T121" fmla="*/ 2147483647 h 5299"/>
                <a:gd name="T122" fmla="*/ 2147483647 w 6911"/>
                <a:gd name="T123" fmla="*/ 2147483647 h 5299"/>
                <a:gd name="T124" fmla="*/ 2147483647 w 6911"/>
                <a:gd name="T125" fmla="*/ 2147483647 h 52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11" h="5299">
                  <a:moveTo>
                    <a:pt x="2415" y="1435"/>
                  </a:moveTo>
                  <a:lnTo>
                    <a:pt x="2440" y="1925"/>
                  </a:lnTo>
                  <a:lnTo>
                    <a:pt x="2370" y="2060"/>
                  </a:lnTo>
                  <a:lnTo>
                    <a:pt x="2235" y="2160"/>
                  </a:lnTo>
                  <a:lnTo>
                    <a:pt x="2225" y="2300"/>
                  </a:lnTo>
                  <a:lnTo>
                    <a:pt x="2240" y="2435"/>
                  </a:lnTo>
                  <a:lnTo>
                    <a:pt x="2095" y="2420"/>
                  </a:lnTo>
                  <a:lnTo>
                    <a:pt x="1950" y="2490"/>
                  </a:lnTo>
                  <a:lnTo>
                    <a:pt x="1730" y="2510"/>
                  </a:lnTo>
                  <a:lnTo>
                    <a:pt x="1465" y="2681"/>
                  </a:lnTo>
                  <a:lnTo>
                    <a:pt x="1305" y="2656"/>
                  </a:lnTo>
                  <a:lnTo>
                    <a:pt x="1190" y="2610"/>
                  </a:lnTo>
                  <a:lnTo>
                    <a:pt x="1105" y="2641"/>
                  </a:lnTo>
                  <a:lnTo>
                    <a:pt x="1035" y="2746"/>
                  </a:lnTo>
                  <a:lnTo>
                    <a:pt x="905" y="2821"/>
                  </a:lnTo>
                  <a:lnTo>
                    <a:pt x="730" y="2776"/>
                  </a:lnTo>
                  <a:lnTo>
                    <a:pt x="665" y="2656"/>
                  </a:lnTo>
                  <a:lnTo>
                    <a:pt x="450" y="2716"/>
                  </a:lnTo>
                  <a:lnTo>
                    <a:pt x="175" y="2731"/>
                  </a:lnTo>
                  <a:lnTo>
                    <a:pt x="175" y="2836"/>
                  </a:lnTo>
                  <a:lnTo>
                    <a:pt x="55" y="2951"/>
                  </a:lnTo>
                  <a:lnTo>
                    <a:pt x="15" y="3091"/>
                  </a:lnTo>
                  <a:lnTo>
                    <a:pt x="0" y="3286"/>
                  </a:lnTo>
                  <a:lnTo>
                    <a:pt x="150" y="3286"/>
                  </a:lnTo>
                  <a:lnTo>
                    <a:pt x="290" y="3416"/>
                  </a:lnTo>
                  <a:lnTo>
                    <a:pt x="235" y="3546"/>
                  </a:lnTo>
                  <a:lnTo>
                    <a:pt x="260" y="3701"/>
                  </a:lnTo>
                  <a:lnTo>
                    <a:pt x="230" y="3816"/>
                  </a:lnTo>
                  <a:lnTo>
                    <a:pt x="60" y="3831"/>
                  </a:lnTo>
                  <a:lnTo>
                    <a:pt x="25" y="3936"/>
                  </a:lnTo>
                  <a:lnTo>
                    <a:pt x="220" y="3996"/>
                  </a:lnTo>
                  <a:lnTo>
                    <a:pt x="360" y="4116"/>
                  </a:lnTo>
                  <a:lnTo>
                    <a:pt x="440" y="4321"/>
                  </a:lnTo>
                  <a:lnTo>
                    <a:pt x="390" y="4471"/>
                  </a:lnTo>
                  <a:lnTo>
                    <a:pt x="470" y="4561"/>
                  </a:lnTo>
                  <a:lnTo>
                    <a:pt x="570" y="4551"/>
                  </a:lnTo>
                  <a:lnTo>
                    <a:pt x="670" y="4711"/>
                  </a:lnTo>
                  <a:lnTo>
                    <a:pt x="800" y="4786"/>
                  </a:lnTo>
                  <a:lnTo>
                    <a:pt x="930" y="4786"/>
                  </a:lnTo>
                  <a:lnTo>
                    <a:pt x="1020" y="4831"/>
                  </a:lnTo>
                  <a:lnTo>
                    <a:pt x="995" y="4996"/>
                  </a:lnTo>
                  <a:lnTo>
                    <a:pt x="1005" y="5161"/>
                  </a:lnTo>
                  <a:lnTo>
                    <a:pt x="1145" y="5236"/>
                  </a:lnTo>
                  <a:lnTo>
                    <a:pt x="1199" y="5286"/>
                  </a:lnTo>
                  <a:lnTo>
                    <a:pt x="1379" y="5299"/>
                  </a:lnTo>
                  <a:lnTo>
                    <a:pt x="1495" y="5253"/>
                  </a:lnTo>
                  <a:lnTo>
                    <a:pt x="1654" y="5091"/>
                  </a:lnTo>
                  <a:lnTo>
                    <a:pt x="1800" y="5046"/>
                  </a:lnTo>
                  <a:lnTo>
                    <a:pt x="2080" y="5121"/>
                  </a:lnTo>
                  <a:lnTo>
                    <a:pt x="2425" y="5046"/>
                  </a:lnTo>
                  <a:lnTo>
                    <a:pt x="2585" y="5161"/>
                  </a:lnTo>
                  <a:lnTo>
                    <a:pt x="2835" y="5206"/>
                  </a:lnTo>
                  <a:lnTo>
                    <a:pt x="3215" y="5121"/>
                  </a:lnTo>
                  <a:lnTo>
                    <a:pt x="3445" y="5146"/>
                  </a:lnTo>
                  <a:lnTo>
                    <a:pt x="3741" y="5031"/>
                  </a:lnTo>
                  <a:lnTo>
                    <a:pt x="4026" y="5041"/>
                  </a:lnTo>
                  <a:lnTo>
                    <a:pt x="4246" y="4981"/>
                  </a:lnTo>
                  <a:lnTo>
                    <a:pt x="4366" y="5091"/>
                  </a:lnTo>
                  <a:lnTo>
                    <a:pt x="4481" y="5088"/>
                  </a:lnTo>
                  <a:lnTo>
                    <a:pt x="4637" y="5248"/>
                  </a:lnTo>
                  <a:lnTo>
                    <a:pt x="4771" y="5181"/>
                  </a:lnTo>
                  <a:lnTo>
                    <a:pt x="5031" y="5236"/>
                  </a:lnTo>
                  <a:lnTo>
                    <a:pt x="5121" y="5191"/>
                  </a:lnTo>
                  <a:lnTo>
                    <a:pt x="4985" y="5002"/>
                  </a:lnTo>
                  <a:lnTo>
                    <a:pt x="5091" y="4936"/>
                  </a:lnTo>
                  <a:lnTo>
                    <a:pt x="5161" y="4861"/>
                  </a:lnTo>
                  <a:lnTo>
                    <a:pt x="5101" y="4726"/>
                  </a:lnTo>
                  <a:lnTo>
                    <a:pt x="4956" y="4591"/>
                  </a:lnTo>
                  <a:lnTo>
                    <a:pt x="4846" y="4396"/>
                  </a:lnTo>
                  <a:lnTo>
                    <a:pt x="5086" y="4246"/>
                  </a:lnTo>
                  <a:lnTo>
                    <a:pt x="5371" y="4206"/>
                  </a:lnTo>
                  <a:lnTo>
                    <a:pt x="5776" y="4116"/>
                  </a:lnTo>
                  <a:lnTo>
                    <a:pt x="5746" y="3921"/>
                  </a:lnTo>
                  <a:lnTo>
                    <a:pt x="5806" y="3676"/>
                  </a:lnTo>
                  <a:lnTo>
                    <a:pt x="6021" y="3591"/>
                  </a:lnTo>
                  <a:lnTo>
                    <a:pt x="6121" y="3426"/>
                  </a:lnTo>
                  <a:lnTo>
                    <a:pt x="6341" y="3226"/>
                  </a:lnTo>
                  <a:lnTo>
                    <a:pt x="6526" y="3146"/>
                  </a:lnTo>
                  <a:lnTo>
                    <a:pt x="6721" y="3136"/>
                  </a:lnTo>
                  <a:lnTo>
                    <a:pt x="6781" y="3001"/>
                  </a:lnTo>
                  <a:lnTo>
                    <a:pt x="6796" y="2881"/>
                  </a:lnTo>
                  <a:lnTo>
                    <a:pt x="6911" y="2776"/>
                  </a:lnTo>
                  <a:lnTo>
                    <a:pt x="6811" y="2691"/>
                  </a:lnTo>
                  <a:lnTo>
                    <a:pt x="6776" y="2600"/>
                  </a:lnTo>
                  <a:lnTo>
                    <a:pt x="6696" y="2540"/>
                  </a:lnTo>
                  <a:lnTo>
                    <a:pt x="6701" y="2410"/>
                  </a:lnTo>
                  <a:lnTo>
                    <a:pt x="6651" y="2315"/>
                  </a:lnTo>
                  <a:lnTo>
                    <a:pt x="6631" y="2205"/>
                  </a:lnTo>
                  <a:lnTo>
                    <a:pt x="6446" y="2130"/>
                  </a:lnTo>
                  <a:lnTo>
                    <a:pt x="6326" y="2010"/>
                  </a:lnTo>
                  <a:lnTo>
                    <a:pt x="6156" y="1890"/>
                  </a:lnTo>
                  <a:lnTo>
                    <a:pt x="5976" y="1810"/>
                  </a:lnTo>
                  <a:lnTo>
                    <a:pt x="5821" y="1840"/>
                  </a:lnTo>
                  <a:lnTo>
                    <a:pt x="5656" y="1750"/>
                  </a:lnTo>
                  <a:lnTo>
                    <a:pt x="5481" y="1730"/>
                  </a:lnTo>
                  <a:lnTo>
                    <a:pt x="5386" y="1625"/>
                  </a:lnTo>
                  <a:lnTo>
                    <a:pt x="5371" y="1525"/>
                  </a:lnTo>
                  <a:lnTo>
                    <a:pt x="5496" y="1135"/>
                  </a:lnTo>
                  <a:lnTo>
                    <a:pt x="5401" y="935"/>
                  </a:lnTo>
                  <a:lnTo>
                    <a:pt x="5406" y="835"/>
                  </a:lnTo>
                  <a:lnTo>
                    <a:pt x="5356" y="775"/>
                  </a:lnTo>
                  <a:lnTo>
                    <a:pt x="5341" y="690"/>
                  </a:lnTo>
                  <a:lnTo>
                    <a:pt x="5236" y="640"/>
                  </a:lnTo>
                  <a:lnTo>
                    <a:pt x="5166" y="540"/>
                  </a:lnTo>
                  <a:lnTo>
                    <a:pt x="5076" y="550"/>
                  </a:lnTo>
                  <a:lnTo>
                    <a:pt x="4986" y="490"/>
                  </a:lnTo>
                  <a:lnTo>
                    <a:pt x="4921" y="360"/>
                  </a:lnTo>
                  <a:lnTo>
                    <a:pt x="4811" y="265"/>
                  </a:lnTo>
                  <a:lnTo>
                    <a:pt x="4826" y="175"/>
                  </a:lnTo>
                  <a:lnTo>
                    <a:pt x="4731" y="120"/>
                  </a:lnTo>
                  <a:lnTo>
                    <a:pt x="4606" y="5"/>
                  </a:lnTo>
                  <a:lnTo>
                    <a:pt x="4521" y="0"/>
                  </a:lnTo>
                  <a:lnTo>
                    <a:pt x="4461" y="75"/>
                  </a:lnTo>
                  <a:lnTo>
                    <a:pt x="4421" y="195"/>
                  </a:lnTo>
                  <a:lnTo>
                    <a:pt x="4191" y="225"/>
                  </a:lnTo>
                  <a:lnTo>
                    <a:pt x="4086" y="450"/>
                  </a:lnTo>
                  <a:lnTo>
                    <a:pt x="4106" y="685"/>
                  </a:lnTo>
                  <a:lnTo>
                    <a:pt x="3961" y="750"/>
                  </a:lnTo>
                  <a:lnTo>
                    <a:pt x="3821" y="735"/>
                  </a:lnTo>
                  <a:lnTo>
                    <a:pt x="3581" y="730"/>
                  </a:lnTo>
                  <a:lnTo>
                    <a:pt x="3405" y="580"/>
                  </a:lnTo>
                  <a:lnTo>
                    <a:pt x="3210" y="865"/>
                  </a:lnTo>
                  <a:lnTo>
                    <a:pt x="3050" y="1190"/>
                  </a:lnTo>
                  <a:lnTo>
                    <a:pt x="3170" y="1265"/>
                  </a:lnTo>
                  <a:lnTo>
                    <a:pt x="3085" y="1385"/>
                  </a:lnTo>
                  <a:lnTo>
                    <a:pt x="2925" y="1270"/>
                  </a:lnTo>
                  <a:lnTo>
                    <a:pt x="2555" y="1270"/>
                  </a:lnTo>
                  <a:lnTo>
                    <a:pt x="2325" y="1325"/>
                  </a:lnTo>
                  <a:lnTo>
                    <a:pt x="2415" y="1435"/>
                  </a:lnTo>
                  <a:close/>
                </a:path>
              </a:pathLst>
            </a:custGeom>
            <a:solidFill>
              <a:srgbClr val="FFFFFF"/>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8" name="yunnan"/>
            <p:cNvSpPr>
              <a:spLocks/>
            </p:cNvSpPr>
            <p:nvPr/>
          </p:nvSpPr>
          <p:spPr bwMode="auto">
            <a:xfrm>
              <a:off x="6969430" y="3581075"/>
              <a:ext cx="1249444" cy="1275943"/>
            </a:xfrm>
            <a:custGeom>
              <a:avLst/>
              <a:gdLst>
                <a:gd name="T0" fmla="*/ 2147483647 w 3149"/>
                <a:gd name="T1" fmla="*/ 2147483647 h 3127"/>
                <a:gd name="T2" fmla="*/ 2147483647 w 3149"/>
                <a:gd name="T3" fmla="*/ 2147483647 h 3127"/>
                <a:gd name="T4" fmla="*/ 2147483647 w 3149"/>
                <a:gd name="T5" fmla="*/ 2147483647 h 3127"/>
                <a:gd name="T6" fmla="*/ 2147483647 w 3149"/>
                <a:gd name="T7" fmla="*/ 2147483647 h 3127"/>
                <a:gd name="T8" fmla="*/ 2147483647 w 3149"/>
                <a:gd name="T9" fmla="*/ 2147483647 h 3127"/>
                <a:gd name="T10" fmla="*/ 2147483647 w 3149"/>
                <a:gd name="T11" fmla="*/ 2147483647 h 3127"/>
                <a:gd name="T12" fmla="*/ 2147483647 w 3149"/>
                <a:gd name="T13" fmla="*/ 2147483647 h 3127"/>
                <a:gd name="T14" fmla="*/ 2147483647 w 3149"/>
                <a:gd name="T15" fmla="*/ 2147483647 h 3127"/>
                <a:gd name="T16" fmla="*/ 2147483647 w 3149"/>
                <a:gd name="T17" fmla="*/ 2147483647 h 3127"/>
                <a:gd name="T18" fmla="*/ 2147483647 w 3149"/>
                <a:gd name="T19" fmla="*/ 2147483647 h 3127"/>
                <a:gd name="T20" fmla="*/ 2147483647 w 3149"/>
                <a:gd name="T21" fmla="*/ 2147483647 h 3127"/>
                <a:gd name="T22" fmla="*/ 2147483647 w 3149"/>
                <a:gd name="T23" fmla="*/ 2147483647 h 3127"/>
                <a:gd name="T24" fmla="*/ 2147483647 w 3149"/>
                <a:gd name="T25" fmla="*/ 2147483647 h 3127"/>
                <a:gd name="T26" fmla="*/ 2147483647 w 3149"/>
                <a:gd name="T27" fmla="*/ 2147483647 h 3127"/>
                <a:gd name="T28" fmla="*/ 2147483647 w 3149"/>
                <a:gd name="T29" fmla="*/ 2147483647 h 3127"/>
                <a:gd name="T30" fmla="*/ 2147483647 w 3149"/>
                <a:gd name="T31" fmla="*/ 2147483647 h 3127"/>
                <a:gd name="T32" fmla="*/ 2147483647 w 3149"/>
                <a:gd name="T33" fmla="*/ 2147483647 h 3127"/>
                <a:gd name="T34" fmla="*/ 2147483647 w 3149"/>
                <a:gd name="T35" fmla="*/ 2147483647 h 3127"/>
                <a:gd name="T36" fmla="*/ 2147483647 w 3149"/>
                <a:gd name="T37" fmla="*/ 2147483647 h 3127"/>
                <a:gd name="T38" fmla="*/ 2147483647 w 3149"/>
                <a:gd name="T39" fmla="*/ 2147483647 h 3127"/>
                <a:gd name="T40" fmla="*/ 2147483647 w 3149"/>
                <a:gd name="T41" fmla="*/ 2147483647 h 3127"/>
                <a:gd name="T42" fmla="*/ 2147483647 w 3149"/>
                <a:gd name="T43" fmla="*/ 2147483647 h 3127"/>
                <a:gd name="T44" fmla="*/ 2147483647 w 3149"/>
                <a:gd name="T45" fmla="*/ 2147483647 h 3127"/>
                <a:gd name="T46" fmla="*/ 2147483647 w 3149"/>
                <a:gd name="T47" fmla="*/ 2147483647 h 3127"/>
                <a:gd name="T48" fmla="*/ 2147483647 w 3149"/>
                <a:gd name="T49" fmla="*/ 2147483647 h 3127"/>
                <a:gd name="T50" fmla="*/ 2147483647 w 3149"/>
                <a:gd name="T51" fmla="*/ 2147483647 h 3127"/>
                <a:gd name="T52" fmla="*/ 2147483647 w 3149"/>
                <a:gd name="T53" fmla="*/ 2147483647 h 3127"/>
                <a:gd name="T54" fmla="*/ 2147483647 w 3149"/>
                <a:gd name="T55" fmla="*/ 2147483647 h 3127"/>
                <a:gd name="T56" fmla="*/ 2147483647 w 3149"/>
                <a:gd name="T57" fmla="*/ 2147483647 h 3127"/>
                <a:gd name="T58" fmla="*/ 2147483647 w 3149"/>
                <a:gd name="T59" fmla="*/ 2147483647 h 3127"/>
                <a:gd name="T60" fmla="*/ 2147483647 w 3149"/>
                <a:gd name="T61" fmla="*/ 2147483647 h 3127"/>
                <a:gd name="T62" fmla="*/ 2147483647 w 3149"/>
                <a:gd name="T63" fmla="*/ 2147483647 h 3127"/>
                <a:gd name="T64" fmla="*/ 2147483647 w 3149"/>
                <a:gd name="T65" fmla="*/ 2147483647 h 3127"/>
                <a:gd name="T66" fmla="*/ 2147483647 w 3149"/>
                <a:gd name="T67" fmla="*/ 2147483647 h 3127"/>
                <a:gd name="T68" fmla="*/ 2147483647 w 3149"/>
                <a:gd name="T69" fmla="*/ 2147483647 h 3127"/>
                <a:gd name="T70" fmla="*/ 2147483647 w 3149"/>
                <a:gd name="T71" fmla="*/ 2147483647 h 3127"/>
                <a:gd name="T72" fmla="*/ 2147483647 w 3149"/>
                <a:gd name="T73" fmla="*/ 2147483647 h 3127"/>
                <a:gd name="T74" fmla="*/ 2147483647 w 3149"/>
                <a:gd name="T75" fmla="*/ 2147483647 h 3127"/>
                <a:gd name="T76" fmla="*/ 2147483647 w 3149"/>
                <a:gd name="T77" fmla="*/ 2147483647 h 3127"/>
                <a:gd name="T78" fmla="*/ 2147483647 w 3149"/>
                <a:gd name="T79" fmla="*/ 2147483647 h 3127"/>
                <a:gd name="T80" fmla="*/ 2147483647 w 3149"/>
                <a:gd name="T81" fmla="*/ 2147483647 h 3127"/>
                <a:gd name="T82" fmla="*/ 2147483647 w 3149"/>
                <a:gd name="T83" fmla="*/ 2147483647 h 3127"/>
                <a:gd name="T84" fmla="*/ 2147483647 w 3149"/>
                <a:gd name="T85" fmla="*/ 2147483647 h 3127"/>
                <a:gd name="T86" fmla="*/ 2147483647 w 3149"/>
                <a:gd name="T87" fmla="*/ 2147483647 h 3127"/>
                <a:gd name="T88" fmla="*/ 2147483647 w 3149"/>
                <a:gd name="T89" fmla="*/ 2147483647 h 3127"/>
                <a:gd name="T90" fmla="*/ 2147483647 w 3149"/>
                <a:gd name="T91" fmla="*/ 2147483647 h 3127"/>
                <a:gd name="T92" fmla="*/ 2147483647 w 3149"/>
                <a:gd name="T93" fmla="*/ 2147483647 h 3127"/>
                <a:gd name="T94" fmla="*/ 2147483647 w 3149"/>
                <a:gd name="T95" fmla="*/ 2147483647 h 3127"/>
                <a:gd name="T96" fmla="*/ 2147483647 w 3149"/>
                <a:gd name="T97" fmla="*/ 2147483647 h 3127"/>
                <a:gd name="T98" fmla="*/ 2147483647 w 3149"/>
                <a:gd name="T99" fmla="*/ 2147483647 h 3127"/>
                <a:gd name="T100" fmla="*/ 2147483647 w 3149"/>
                <a:gd name="T101" fmla="*/ 2147483647 h 3127"/>
                <a:gd name="T102" fmla="*/ 2147483647 w 3149"/>
                <a:gd name="T103" fmla="*/ 0 h 3127"/>
                <a:gd name="T104" fmla="*/ 2147483647 w 3149"/>
                <a:gd name="T105" fmla="*/ 2147483647 h 3127"/>
                <a:gd name="T106" fmla="*/ 2147483647 w 3149"/>
                <a:gd name="T107" fmla="*/ 2147483647 h 3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149" h="3127">
                  <a:moveTo>
                    <a:pt x="269" y="303"/>
                  </a:moveTo>
                  <a:lnTo>
                    <a:pt x="333" y="519"/>
                  </a:lnTo>
                  <a:lnTo>
                    <a:pt x="447" y="520"/>
                  </a:lnTo>
                  <a:lnTo>
                    <a:pt x="518" y="681"/>
                  </a:lnTo>
                  <a:lnTo>
                    <a:pt x="488" y="791"/>
                  </a:lnTo>
                  <a:lnTo>
                    <a:pt x="447" y="1122"/>
                  </a:lnTo>
                  <a:lnTo>
                    <a:pt x="467" y="1252"/>
                  </a:lnTo>
                  <a:lnTo>
                    <a:pt x="366" y="1242"/>
                  </a:lnTo>
                  <a:lnTo>
                    <a:pt x="254" y="1322"/>
                  </a:lnTo>
                  <a:lnTo>
                    <a:pt x="102" y="1583"/>
                  </a:lnTo>
                  <a:lnTo>
                    <a:pt x="0" y="1643"/>
                  </a:lnTo>
                  <a:lnTo>
                    <a:pt x="71" y="1743"/>
                  </a:lnTo>
                  <a:lnTo>
                    <a:pt x="81" y="1854"/>
                  </a:lnTo>
                  <a:lnTo>
                    <a:pt x="30" y="1934"/>
                  </a:lnTo>
                  <a:lnTo>
                    <a:pt x="81" y="2014"/>
                  </a:lnTo>
                  <a:lnTo>
                    <a:pt x="183" y="1914"/>
                  </a:lnTo>
                  <a:lnTo>
                    <a:pt x="396" y="1904"/>
                  </a:lnTo>
                  <a:lnTo>
                    <a:pt x="498" y="1924"/>
                  </a:lnTo>
                  <a:lnTo>
                    <a:pt x="457" y="2074"/>
                  </a:lnTo>
                  <a:lnTo>
                    <a:pt x="559" y="2305"/>
                  </a:lnTo>
                  <a:lnTo>
                    <a:pt x="701" y="2335"/>
                  </a:lnTo>
                  <a:lnTo>
                    <a:pt x="742" y="2385"/>
                  </a:lnTo>
                  <a:lnTo>
                    <a:pt x="650" y="2475"/>
                  </a:lnTo>
                  <a:lnTo>
                    <a:pt x="660" y="2576"/>
                  </a:lnTo>
                  <a:lnTo>
                    <a:pt x="589" y="2646"/>
                  </a:lnTo>
                  <a:lnTo>
                    <a:pt x="650" y="2726"/>
                  </a:lnTo>
                  <a:lnTo>
                    <a:pt x="799" y="2726"/>
                  </a:lnTo>
                  <a:lnTo>
                    <a:pt x="945" y="2987"/>
                  </a:lnTo>
                  <a:lnTo>
                    <a:pt x="1107" y="2977"/>
                  </a:lnTo>
                  <a:lnTo>
                    <a:pt x="1300" y="2886"/>
                  </a:lnTo>
                  <a:lnTo>
                    <a:pt x="1341" y="3037"/>
                  </a:lnTo>
                  <a:lnTo>
                    <a:pt x="1412" y="3127"/>
                  </a:lnTo>
                  <a:lnTo>
                    <a:pt x="1544" y="3077"/>
                  </a:lnTo>
                  <a:lnTo>
                    <a:pt x="1544" y="2846"/>
                  </a:lnTo>
                  <a:lnTo>
                    <a:pt x="1493" y="2786"/>
                  </a:lnTo>
                  <a:lnTo>
                    <a:pt x="1473" y="2636"/>
                  </a:lnTo>
                  <a:lnTo>
                    <a:pt x="1549" y="2545"/>
                  </a:lnTo>
                  <a:lnTo>
                    <a:pt x="1676" y="2616"/>
                  </a:lnTo>
                  <a:lnTo>
                    <a:pt x="1757" y="2545"/>
                  </a:lnTo>
                  <a:lnTo>
                    <a:pt x="1869" y="2475"/>
                  </a:lnTo>
                  <a:lnTo>
                    <a:pt x="1981" y="2566"/>
                  </a:lnTo>
                  <a:lnTo>
                    <a:pt x="2113" y="2505"/>
                  </a:lnTo>
                  <a:lnTo>
                    <a:pt x="2275" y="2475"/>
                  </a:lnTo>
                  <a:lnTo>
                    <a:pt x="2357" y="2555"/>
                  </a:lnTo>
                  <a:lnTo>
                    <a:pt x="2458" y="2465"/>
                  </a:lnTo>
                  <a:lnTo>
                    <a:pt x="2560" y="2475"/>
                  </a:lnTo>
                  <a:lnTo>
                    <a:pt x="2692" y="2425"/>
                  </a:lnTo>
                  <a:lnTo>
                    <a:pt x="2661" y="2355"/>
                  </a:lnTo>
                  <a:lnTo>
                    <a:pt x="2712" y="2245"/>
                  </a:lnTo>
                  <a:lnTo>
                    <a:pt x="2834" y="2215"/>
                  </a:lnTo>
                  <a:lnTo>
                    <a:pt x="2959" y="2246"/>
                  </a:lnTo>
                  <a:lnTo>
                    <a:pt x="2997" y="2154"/>
                  </a:lnTo>
                  <a:lnTo>
                    <a:pt x="3149" y="2174"/>
                  </a:lnTo>
                  <a:lnTo>
                    <a:pt x="3149" y="1954"/>
                  </a:lnTo>
                  <a:lnTo>
                    <a:pt x="3037" y="1934"/>
                  </a:lnTo>
                  <a:lnTo>
                    <a:pt x="2814" y="1914"/>
                  </a:lnTo>
                  <a:lnTo>
                    <a:pt x="2743" y="1844"/>
                  </a:lnTo>
                  <a:lnTo>
                    <a:pt x="2692" y="1793"/>
                  </a:lnTo>
                  <a:lnTo>
                    <a:pt x="2590" y="1814"/>
                  </a:lnTo>
                  <a:lnTo>
                    <a:pt x="2540" y="1753"/>
                  </a:lnTo>
                  <a:lnTo>
                    <a:pt x="2529" y="1643"/>
                  </a:lnTo>
                  <a:lnTo>
                    <a:pt x="2621" y="1463"/>
                  </a:lnTo>
                  <a:lnTo>
                    <a:pt x="2438" y="1292"/>
                  </a:lnTo>
                  <a:lnTo>
                    <a:pt x="2509" y="1135"/>
                  </a:lnTo>
                  <a:lnTo>
                    <a:pt x="2509" y="895"/>
                  </a:lnTo>
                  <a:lnTo>
                    <a:pt x="2296" y="991"/>
                  </a:lnTo>
                  <a:lnTo>
                    <a:pt x="2235" y="881"/>
                  </a:lnTo>
                  <a:lnTo>
                    <a:pt x="2194" y="741"/>
                  </a:lnTo>
                  <a:lnTo>
                    <a:pt x="2286" y="630"/>
                  </a:lnTo>
                  <a:lnTo>
                    <a:pt x="2397" y="691"/>
                  </a:lnTo>
                  <a:lnTo>
                    <a:pt x="2499" y="671"/>
                  </a:lnTo>
                  <a:lnTo>
                    <a:pt x="2661" y="681"/>
                  </a:lnTo>
                  <a:lnTo>
                    <a:pt x="2753" y="590"/>
                  </a:lnTo>
                  <a:lnTo>
                    <a:pt x="2773" y="499"/>
                  </a:lnTo>
                  <a:lnTo>
                    <a:pt x="2743" y="397"/>
                  </a:lnTo>
                  <a:lnTo>
                    <a:pt x="2674" y="371"/>
                  </a:lnTo>
                  <a:lnTo>
                    <a:pt x="2543" y="462"/>
                  </a:lnTo>
                  <a:lnTo>
                    <a:pt x="2293" y="312"/>
                  </a:lnTo>
                  <a:lnTo>
                    <a:pt x="2209" y="303"/>
                  </a:lnTo>
                  <a:lnTo>
                    <a:pt x="2113" y="335"/>
                  </a:lnTo>
                  <a:lnTo>
                    <a:pt x="2164" y="457"/>
                  </a:lnTo>
                  <a:lnTo>
                    <a:pt x="2060" y="572"/>
                  </a:lnTo>
                  <a:lnTo>
                    <a:pt x="1966" y="726"/>
                  </a:lnTo>
                  <a:lnTo>
                    <a:pt x="1976" y="871"/>
                  </a:lnTo>
                  <a:lnTo>
                    <a:pt x="2025" y="1004"/>
                  </a:lnTo>
                  <a:lnTo>
                    <a:pt x="1957" y="1067"/>
                  </a:lnTo>
                  <a:lnTo>
                    <a:pt x="1896" y="1138"/>
                  </a:lnTo>
                  <a:lnTo>
                    <a:pt x="1801" y="1049"/>
                  </a:lnTo>
                  <a:lnTo>
                    <a:pt x="1580" y="1207"/>
                  </a:lnTo>
                  <a:lnTo>
                    <a:pt x="1461" y="1119"/>
                  </a:lnTo>
                  <a:lnTo>
                    <a:pt x="1493" y="1019"/>
                  </a:lnTo>
                  <a:lnTo>
                    <a:pt x="1455" y="902"/>
                  </a:lnTo>
                  <a:lnTo>
                    <a:pt x="1402" y="803"/>
                  </a:lnTo>
                  <a:lnTo>
                    <a:pt x="1275" y="692"/>
                  </a:lnTo>
                  <a:lnTo>
                    <a:pt x="1180" y="435"/>
                  </a:lnTo>
                  <a:lnTo>
                    <a:pt x="1082" y="493"/>
                  </a:lnTo>
                  <a:lnTo>
                    <a:pt x="982" y="395"/>
                  </a:lnTo>
                  <a:lnTo>
                    <a:pt x="955" y="224"/>
                  </a:lnTo>
                  <a:lnTo>
                    <a:pt x="823" y="89"/>
                  </a:lnTo>
                  <a:lnTo>
                    <a:pt x="747" y="202"/>
                  </a:lnTo>
                  <a:lnTo>
                    <a:pt x="739" y="335"/>
                  </a:lnTo>
                  <a:lnTo>
                    <a:pt x="669" y="357"/>
                  </a:lnTo>
                  <a:lnTo>
                    <a:pt x="655" y="192"/>
                  </a:lnTo>
                  <a:lnTo>
                    <a:pt x="566" y="0"/>
                  </a:lnTo>
                  <a:lnTo>
                    <a:pt x="449" y="59"/>
                  </a:lnTo>
                  <a:lnTo>
                    <a:pt x="457" y="259"/>
                  </a:lnTo>
                  <a:lnTo>
                    <a:pt x="347" y="244"/>
                  </a:lnTo>
                  <a:lnTo>
                    <a:pt x="269" y="303"/>
                  </a:lnTo>
                  <a:close/>
                </a:path>
              </a:pathLst>
            </a:custGeom>
            <a:solidFill>
              <a:srgbClr val="FFFFFF"/>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29" name="hainan"/>
            <p:cNvSpPr>
              <a:spLocks/>
            </p:cNvSpPr>
            <p:nvPr/>
          </p:nvSpPr>
          <p:spPr bwMode="auto">
            <a:xfrm>
              <a:off x="8616028" y="4965219"/>
              <a:ext cx="337580" cy="337257"/>
            </a:xfrm>
            <a:custGeom>
              <a:avLst/>
              <a:gdLst>
                <a:gd name="T0" fmla="*/ 2147483647 w 672"/>
                <a:gd name="T1" fmla="*/ 2147483647 h 660"/>
                <a:gd name="T2" fmla="*/ 2147483647 w 672"/>
                <a:gd name="T3" fmla="*/ 2147483647 h 660"/>
                <a:gd name="T4" fmla="*/ 2147483647 w 672"/>
                <a:gd name="T5" fmla="*/ 2147483647 h 660"/>
                <a:gd name="T6" fmla="*/ 2147483647 w 672"/>
                <a:gd name="T7" fmla="*/ 2147483647 h 660"/>
                <a:gd name="T8" fmla="*/ 0 w 672"/>
                <a:gd name="T9" fmla="*/ 2147483647 h 660"/>
                <a:gd name="T10" fmla="*/ 2147483647 w 672"/>
                <a:gd name="T11" fmla="*/ 2147483647 h 660"/>
                <a:gd name="T12" fmla="*/ 2147483647 w 672"/>
                <a:gd name="T13" fmla="*/ 2147483647 h 660"/>
                <a:gd name="T14" fmla="*/ 2147483647 w 672"/>
                <a:gd name="T15" fmla="*/ 2147483647 h 660"/>
                <a:gd name="T16" fmla="*/ 2147483647 w 672"/>
                <a:gd name="T17" fmla="*/ 2147483647 h 660"/>
                <a:gd name="T18" fmla="*/ 2147483647 w 672"/>
                <a:gd name="T19" fmla="*/ 2147483647 h 660"/>
                <a:gd name="T20" fmla="*/ 2147483647 w 672"/>
                <a:gd name="T21" fmla="*/ 2147483647 h 660"/>
                <a:gd name="T22" fmla="*/ 2147483647 w 672"/>
                <a:gd name="T23" fmla="*/ 2147483647 h 660"/>
                <a:gd name="T24" fmla="*/ 2147483647 w 672"/>
                <a:gd name="T25" fmla="*/ 2147483647 h 660"/>
                <a:gd name="T26" fmla="*/ 2147483647 w 672"/>
                <a:gd name="T27" fmla="*/ 2147483647 h 660"/>
                <a:gd name="T28" fmla="*/ 2147483647 w 672"/>
                <a:gd name="T29" fmla="*/ 0 h 660"/>
                <a:gd name="T30" fmla="*/ 2147483647 w 672"/>
                <a:gd name="T31" fmla="*/ 2147483647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2" h="660">
                  <a:moveTo>
                    <a:pt x="456" y="12"/>
                  </a:moveTo>
                  <a:lnTo>
                    <a:pt x="384" y="108"/>
                  </a:lnTo>
                  <a:lnTo>
                    <a:pt x="228" y="120"/>
                  </a:lnTo>
                  <a:lnTo>
                    <a:pt x="60" y="204"/>
                  </a:lnTo>
                  <a:lnTo>
                    <a:pt x="0" y="324"/>
                  </a:lnTo>
                  <a:lnTo>
                    <a:pt x="12" y="456"/>
                  </a:lnTo>
                  <a:lnTo>
                    <a:pt x="12" y="588"/>
                  </a:lnTo>
                  <a:lnTo>
                    <a:pt x="168" y="624"/>
                  </a:lnTo>
                  <a:lnTo>
                    <a:pt x="324" y="660"/>
                  </a:lnTo>
                  <a:lnTo>
                    <a:pt x="480" y="516"/>
                  </a:lnTo>
                  <a:lnTo>
                    <a:pt x="552" y="348"/>
                  </a:lnTo>
                  <a:lnTo>
                    <a:pt x="600" y="228"/>
                  </a:lnTo>
                  <a:lnTo>
                    <a:pt x="672" y="144"/>
                  </a:lnTo>
                  <a:lnTo>
                    <a:pt x="663" y="58"/>
                  </a:lnTo>
                  <a:lnTo>
                    <a:pt x="576" y="0"/>
                  </a:lnTo>
                  <a:lnTo>
                    <a:pt x="456" y="12"/>
                  </a:lnTo>
                  <a:close/>
                </a:path>
              </a:pathLst>
            </a:custGeom>
            <a:solidFill>
              <a:srgbClr val="FFFFFF"/>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0" name="Freeform 33"/>
            <p:cNvSpPr>
              <a:spLocks/>
            </p:cNvSpPr>
            <p:nvPr/>
          </p:nvSpPr>
          <p:spPr bwMode="auto">
            <a:xfrm>
              <a:off x="10119253" y="3907718"/>
              <a:ext cx="230350" cy="561414"/>
            </a:xfrm>
            <a:custGeom>
              <a:avLst/>
              <a:gdLst>
                <a:gd name="T0" fmla="*/ 2147483647 w 457"/>
                <a:gd name="T1" fmla="*/ 2147483647 h 1096"/>
                <a:gd name="T2" fmla="*/ 2147483647 w 457"/>
                <a:gd name="T3" fmla="*/ 2147483647 h 1096"/>
                <a:gd name="T4" fmla="*/ 2147483647 w 457"/>
                <a:gd name="T5" fmla="*/ 2147483647 h 1096"/>
                <a:gd name="T6" fmla="*/ 2147483647 w 457"/>
                <a:gd name="T7" fmla="*/ 2147483647 h 1096"/>
                <a:gd name="T8" fmla="*/ 2147483647 w 457"/>
                <a:gd name="T9" fmla="*/ 2147483647 h 1096"/>
                <a:gd name="T10" fmla="*/ 2147483647 w 457"/>
                <a:gd name="T11" fmla="*/ 2147483647 h 1096"/>
                <a:gd name="T12" fmla="*/ 2147483647 w 457"/>
                <a:gd name="T13" fmla="*/ 2147483647 h 1096"/>
                <a:gd name="T14" fmla="*/ 2147483647 w 457"/>
                <a:gd name="T15" fmla="*/ 2147483647 h 1096"/>
                <a:gd name="T16" fmla="*/ 2147483647 w 457"/>
                <a:gd name="T17" fmla="*/ 2147483647 h 1096"/>
                <a:gd name="T18" fmla="*/ 2147483647 w 457"/>
                <a:gd name="T19" fmla="*/ 2147483647 h 1096"/>
                <a:gd name="T20" fmla="*/ 2147483647 w 457"/>
                <a:gd name="T21" fmla="*/ 2147483647 h 1096"/>
                <a:gd name="T22" fmla="*/ 2147483647 w 457"/>
                <a:gd name="T23" fmla="*/ 2147483647 h 1096"/>
                <a:gd name="T24" fmla="*/ 2147483647 w 457"/>
                <a:gd name="T25" fmla="*/ 0 h 1096"/>
                <a:gd name="T26" fmla="*/ 2147483647 w 457"/>
                <a:gd name="T27" fmla="*/ 2147483647 h 1096"/>
                <a:gd name="T28" fmla="*/ 2147483647 w 457"/>
                <a:gd name="T29" fmla="*/ 2147483647 h 1096"/>
                <a:gd name="T30" fmla="*/ 2147483647 w 457"/>
                <a:gd name="T31" fmla="*/ 2147483647 h 1096"/>
                <a:gd name="T32" fmla="*/ 2147483647 w 457"/>
                <a:gd name="T33" fmla="*/ 2147483647 h 1096"/>
                <a:gd name="T34" fmla="*/ 2147483647 w 457"/>
                <a:gd name="T35" fmla="*/ 2147483647 h 1096"/>
                <a:gd name="T36" fmla="*/ 0 w 457"/>
                <a:gd name="T37" fmla="*/ 2147483647 h 1096"/>
                <a:gd name="T38" fmla="*/ 2147483647 w 457"/>
                <a:gd name="T39" fmla="*/ 2147483647 h 1096"/>
                <a:gd name="T40" fmla="*/ 2147483647 w 457"/>
                <a:gd name="T41" fmla="*/ 2147483647 h 1096"/>
                <a:gd name="T42" fmla="*/ 2147483647 w 457"/>
                <a:gd name="T43" fmla="*/ 2147483647 h 1096"/>
                <a:gd name="T44" fmla="*/ 2147483647 w 457"/>
                <a:gd name="T45" fmla="*/ 2147483647 h 1096"/>
                <a:gd name="T46" fmla="*/ 2147483647 w 457"/>
                <a:gd name="T47" fmla="*/ 2147483647 h 10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7" h="1096">
                  <a:moveTo>
                    <a:pt x="289" y="1096"/>
                  </a:moveTo>
                  <a:lnTo>
                    <a:pt x="361" y="1096"/>
                  </a:lnTo>
                  <a:lnTo>
                    <a:pt x="329" y="1008"/>
                  </a:lnTo>
                  <a:lnTo>
                    <a:pt x="329" y="872"/>
                  </a:lnTo>
                  <a:lnTo>
                    <a:pt x="393" y="784"/>
                  </a:lnTo>
                  <a:lnTo>
                    <a:pt x="425" y="640"/>
                  </a:lnTo>
                  <a:lnTo>
                    <a:pt x="401" y="504"/>
                  </a:lnTo>
                  <a:lnTo>
                    <a:pt x="417" y="416"/>
                  </a:lnTo>
                  <a:lnTo>
                    <a:pt x="457" y="312"/>
                  </a:lnTo>
                  <a:lnTo>
                    <a:pt x="433" y="160"/>
                  </a:lnTo>
                  <a:lnTo>
                    <a:pt x="457" y="32"/>
                  </a:lnTo>
                  <a:lnTo>
                    <a:pt x="401" y="64"/>
                  </a:lnTo>
                  <a:lnTo>
                    <a:pt x="321" y="0"/>
                  </a:lnTo>
                  <a:lnTo>
                    <a:pt x="273" y="64"/>
                  </a:lnTo>
                  <a:lnTo>
                    <a:pt x="201" y="120"/>
                  </a:lnTo>
                  <a:lnTo>
                    <a:pt x="193" y="216"/>
                  </a:lnTo>
                  <a:lnTo>
                    <a:pt x="113" y="288"/>
                  </a:lnTo>
                  <a:lnTo>
                    <a:pt x="81" y="448"/>
                  </a:lnTo>
                  <a:lnTo>
                    <a:pt x="0" y="586"/>
                  </a:lnTo>
                  <a:lnTo>
                    <a:pt x="33" y="704"/>
                  </a:lnTo>
                  <a:lnTo>
                    <a:pt x="45" y="813"/>
                  </a:lnTo>
                  <a:lnTo>
                    <a:pt x="136" y="949"/>
                  </a:lnTo>
                  <a:lnTo>
                    <a:pt x="249" y="984"/>
                  </a:lnTo>
                  <a:lnTo>
                    <a:pt x="289" y="1096"/>
                  </a:lnTo>
                  <a:close/>
                </a:path>
              </a:pathLst>
            </a:custGeom>
            <a:solidFill>
              <a:schemeClr val="bg1"/>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1" name="beijing"/>
            <p:cNvSpPr>
              <a:spLocks/>
            </p:cNvSpPr>
            <p:nvPr/>
          </p:nvSpPr>
          <p:spPr bwMode="auto">
            <a:xfrm>
              <a:off x="9203815" y="1559576"/>
              <a:ext cx="276021" cy="247023"/>
            </a:xfrm>
            <a:custGeom>
              <a:avLst/>
              <a:gdLst>
                <a:gd name="T0" fmla="*/ 2147483647 w 695"/>
                <a:gd name="T1" fmla="*/ 2147483647 h 605"/>
                <a:gd name="T2" fmla="*/ 2147483647 w 695"/>
                <a:gd name="T3" fmla="*/ 2147483647 h 605"/>
                <a:gd name="T4" fmla="*/ 2147483647 w 695"/>
                <a:gd name="T5" fmla="*/ 2147483647 h 605"/>
                <a:gd name="T6" fmla="*/ 2147483647 w 695"/>
                <a:gd name="T7" fmla="*/ 2147483647 h 605"/>
                <a:gd name="T8" fmla="*/ 2147483647 w 695"/>
                <a:gd name="T9" fmla="*/ 2147483647 h 605"/>
                <a:gd name="T10" fmla="*/ 0 w 695"/>
                <a:gd name="T11" fmla="*/ 2147483647 h 605"/>
                <a:gd name="T12" fmla="*/ 2147483647 w 695"/>
                <a:gd name="T13" fmla="*/ 2147483647 h 605"/>
                <a:gd name="T14" fmla="*/ 2147483647 w 695"/>
                <a:gd name="T15" fmla="*/ 2147483647 h 605"/>
                <a:gd name="T16" fmla="*/ 2147483647 w 695"/>
                <a:gd name="T17" fmla="*/ 2147483647 h 605"/>
                <a:gd name="T18" fmla="*/ 2147483647 w 695"/>
                <a:gd name="T19" fmla="*/ 2147483647 h 605"/>
                <a:gd name="T20" fmla="*/ 2147483647 w 695"/>
                <a:gd name="T21" fmla="*/ 2147483647 h 605"/>
                <a:gd name="T22" fmla="*/ 2147483647 w 695"/>
                <a:gd name="T23" fmla="*/ 2147483647 h 605"/>
                <a:gd name="T24" fmla="*/ 2147483647 w 695"/>
                <a:gd name="T25" fmla="*/ 2147483647 h 605"/>
                <a:gd name="T26" fmla="*/ 2147483647 w 695"/>
                <a:gd name="T27" fmla="*/ 2147483647 h 605"/>
                <a:gd name="T28" fmla="*/ 2147483647 w 695"/>
                <a:gd name="T29" fmla="*/ 2147483647 h 605"/>
                <a:gd name="T30" fmla="*/ 2147483647 w 695"/>
                <a:gd name="T31" fmla="*/ 2147483647 h 605"/>
                <a:gd name="T32" fmla="*/ 2147483647 w 695"/>
                <a:gd name="T33" fmla="*/ 2147483647 h 605"/>
                <a:gd name="T34" fmla="*/ 2147483647 w 695"/>
                <a:gd name="T35" fmla="*/ 2147483647 h 605"/>
                <a:gd name="T36" fmla="*/ 2147483647 w 695"/>
                <a:gd name="T37" fmla="*/ 2147483647 h 605"/>
                <a:gd name="T38" fmla="*/ 2147483647 w 695"/>
                <a:gd name="T39" fmla="*/ 2147483647 h 605"/>
                <a:gd name="T40" fmla="*/ 2147483647 w 695"/>
                <a:gd name="T41" fmla="*/ 2147483647 h 605"/>
                <a:gd name="T42" fmla="*/ 2147483647 w 695"/>
                <a:gd name="T43" fmla="*/ 2147483647 h 605"/>
                <a:gd name="T44" fmla="*/ 2147483647 w 695"/>
                <a:gd name="T45" fmla="*/ 2147483647 h 605"/>
                <a:gd name="T46" fmla="*/ 2147483647 w 695"/>
                <a:gd name="T47" fmla="*/ 2147483647 h 605"/>
                <a:gd name="T48" fmla="*/ 2147483647 w 695"/>
                <a:gd name="T49" fmla="*/ 2147483647 h 605"/>
                <a:gd name="T50" fmla="*/ 2147483647 w 695"/>
                <a:gd name="T51" fmla="*/ 2147483647 h 605"/>
                <a:gd name="T52" fmla="*/ 2147483647 w 695"/>
                <a:gd name="T53" fmla="*/ 2147483647 h 605"/>
                <a:gd name="T54" fmla="*/ 2147483647 w 695"/>
                <a:gd name="T55" fmla="*/ 2147483647 h 605"/>
                <a:gd name="T56" fmla="*/ 2147483647 w 695"/>
                <a:gd name="T57" fmla="*/ 2147483647 h 605"/>
                <a:gd name="T58" fmla="*/ 2147483647 w 695"/>
                <a:gd name="T59" fmla="*/ 2147483647 h 605"/>
                <a:gd name="T60" fmla="*/ 2147483647 w 695"/>
                <a:gd name="T61" fmla="*/ 2147483647 h 605"/>
                <a:gd name="T62" fmla="*/ 2147483647 w 695"/>
                <a:gd name="T63" fmla="*/ 2147483647 h 605"/>
                <a:gd name="T64" fmla="*/ 2147483647 w 695"/>
                <a:gd name="T65" fmla="*/ 2147483647 h 605"/>
                <a:gd name="T66" fmla="*/ 2147483647 w 695"/>
                <a:gd name="T67" fmla="*/ 2147483647 h 605"/>
                <a:gd name="T68" fmla="*/ 2147483647 w 695"/>
                <a:gd name="T69" fmla="*/ 2147483647 h 605"/>
                <a:gd name="T70" fmla="*/ 2147483647 w 695"/>
                <a:gd name="T71" fmla="*/ 2147483647 h 605"/>
                <a:gd name="T72" fmla="*/ 2147483647 w 695"/>
                <a:gd name="T73" fmla="*/ 0 h 605"/>
                <a:gd name="T74" fmla="*/ 2147483647 w 695"/>
                <a:gd name="T75" fmla="*/ 2147483647 h 605"/>
                <a:gd name="T76" fmla="*/ 2147483647 w 695"/>
                <a:gd name="T77" fmla="*/ 2147483647 h 605"/>
                <a:gd name="T78" fmla="*/ 2147483647 w 695"/>
                <a:gd name="T79" fmla="*/ 2147483647 h 605"/>
                <a:gd name="T80" fmla="*/ 2147483647 w 695"/>
                <a:gd name="T81" fmla="*/ 2147483647 h 605"/>
                <a:gd name="T82" fmla="*/ 2147483647 w 695"/>
                <a:gd name="T83" fmla="*/ 2147483647 h 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5" h="605">
                  <a:moveTo>
                    <a:pt x="132" y="217"/>
                  </a:moveTo>
                  <a:lnTo>
                    <a:pt x="107" y="262"/>
                  </a:lnTo>
                  <a:lnTo>
                    <a:pt x="81" y="338"/>
                  </a:lnTo>
                  <a:lnTo>
                    <a:pt x="30" y="398"/>
                  </a:lnTo>
                  <a:lnTo>
                    <a:pt x="30" y="449"/>
                  </a:lnTo>
                  <a:lnTo>
                    <a:pt x="0" y="509"/>
                  </a:lnTo>
                  <a:lnTo>
                    <a:pt x="117" y="529"/>
                  </a:lnTo>
                  <a:lnTo>
                    <a:pt x="179" y="585"/>
                  </a:lnTo>
                  <a:lnTo>
                    <a:pt x="239" y="590"/>
                  </a:lnTo>
                  <a:lnTo>
                    <a:pt x="326" y="590"/>
                  </a:lnTo>
                  <a:lnTo>
                    <a:pt x="376" y="564"/>
                  </a:lnTo>
                  <a:lnTo>
                    <a:pt x="424" y="581"/>
                  </a:lnTo>
                  <a:lnTo>
                    <a:pt x="440" y="605"/>
                  </a:lnTo>
                  <a:lnTo>
                    <a:pt x="473" y="593"/>
                  </a:lnTo>
                  <a:lnTo>
                    <a:pt x="491" y="557"/>
                  </a:lnTo>
                  <a:lnTo>
                    <a:pt x="505" y="527"/>
                  </a:lnTo>
                  <a:lnTo>
                    <a:pt x="497" y="510"/>
                  </a:lnTo>
                  <a:lnTo>
                    <a:pt x="449" y="491"/>
                  </a:lnTo>
                  <a:lnTo>
                    <a:pt x="432" y="467"/>
                  </a:lnTo>
                  <a:lnTo>
                    <a:pt x="436" y="446"/>
                  </a:lnTo>
                  <a:lnTo>
                    <a:pt x="432" y="420"/>
                  </a:lnTo>
                  <a:lnTo>
                    <a:pt x="455" y="410"/>
                  </a:lnTo>
                  <a:lnTo>
                    <a:pt x="496" y="402"/>
                  </a:lnTo>
                  <a:lnTo>
                    <a:pt x="527" y="413"/>
                  </a:lnTo>
                  <a:lnTo>
                    <a:pt x="548" y="405"/>
                  </a:lnTo>
                  <a:lnTo>
                    <a:pt x="565" y="403"/>
                  </a:lnTo>
                  <a:lnTo>
                    <a:pt x="593" y="390"/>
                  </a:lnTo>
                  <a:lnTo>
                    <a:pt x="600" y="402"/>
                  </a:lnTo>
                  <a:lnTo>
                    <a:pt x="636" y="393"/>
                  </a:lnTo>
                  <a:lnTo>
                    <a:pt x="695" y="360"/>
                  </a:lnTo>
                  <a:lnTo>
                    <a:pt x="672" y="292"/>
                  </a:lnTo>
                  <a:lnTo>
                    <a:pt x="641" y="232"/>
                  </a:lnTo>
                  <a:lnTo>
                    <a:pt x="616" y="151"/>
                  </a:lnTo>
                  <a:lnTo>
                    <a:pt x="598" y="61"/>
                  </a:lnTo>
                  <a:lnTo>
                    <a:pt x="541" y="4"/>
                  </a:lnTo>
                  <a:lnTo>
                    <a:pt x="432" y="10"/>
                  </a:lnTo>
                  <a:lnTo>
                    <a:pt x="366" y="0"/>
                  </a:lnTo>
                  <a:lnTo>
                    <a:pt x="326" y="50"/>
                  </a:lnTo>
                  <a:lnTo>
                    <a:pt x="265" y="50"/>
                  </a:lnTo>
                  <a:lnTo>
                    <a:pt x="234" y="91"/>
                  </a:lnTo>
                  <a:lnTo>
                    <a:pt x="194" y="175"/>
                  </a:lnTo>
                  <a:lnTo>
                    <a:pt x="132" y="217"/>
                  </a:lnTo>
                  <a:close/>
                </a:path>
              </a:pathLst>
            </a:custGeom>
            <a:solidFill>
              <a:srgbClr val="97480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2" name="tianjin"/>
            <p:cNvSpPr>
              <a:spLocks/>
            </p:cNvSpPr>
            <p:nvPr/>
          </p:nvSpPr>
          <p:spPr bwMode="auto">
            <a:xfrm>
              <a:off x="9364662" y="1706564"/>
              <a:ext cx="168791" cy="259272"/>
            </a:xfrm>
            <a:custGeom>
              <a:avLst/>
              <a:gdLst>
                <a:gd name="T0" fmla="*/ 2147483647 w 426"/>
                <a:gd name="T1" fmla="*/ 2147483647 h 635"/>
                <a:gd name="T2" fmla="*/ 2147483647 w 426"/>
                <a:gd name="T3" fmla="*/ 2147483647 h 635"/>
                <a:gd name="T4" fmla="*/ 2147483647 w 426"/>
                <a:gd name="T5" fmla="*/ 2147483647 h 635"/>
                <a:gd name="T6" fmla="*/ 2147483647 w 426"/>
                <a:gd name="T7" fmla="*/ 2147483647 h 635"/>
                <a:gd name="T8" fmla="*/ 2147483647 w 426"/>
                <a:gd name="T9" fmla="*/ 2147483647 h 635"/>
                <a:gd name="T10" fmla="*/ 2147483647 w 426"/>
                <a:gd name="T11" fmla="*/ 2147483647 h 635"/>
                <a:gd name="T12" fmla="*/ 2147483647 w 426"/>
                <a:gd name="T13" fmla="*/ 2147483647 h 635"/>
                <a:gd name="T14" fmla="*/ 2147483647 w 426"/>
                <a:gd name="T15" fmla="*/ 2147483647 h 635"/>
                <a:gd name="T16" fmla="*/ 0 w 426"/>
                <a:gd name="T17" fmla="*/ 2147483647 h 635"/>
                <a:gd name="T18" fmla="*/ 2147483647 w 426"/>
                <a:gd name="T19" fmla="*/ 2147483647 h 635"/>
                <a:gd name="T20" fmla="*/ 2147483647 w 426"/>
                <a:gd name="T21" fmla="*/ 2147483647 h 635"/>
                <a:gd name="T22" fmla="*/ 2147483647 w 426"/>
                <a:gd name="T23" fmla="*/ 2147483647 h 635"/>
                <a:gd name="T24" fmla="*/ 2147483647 w 426"/>
                <a:gd name="T25" fmla="*/ 2147483647 h 635"/>
                <a:gd name="T26" fmla="*/ 2147483647 w 426"/>
                <a:gd name="T27" fmla="*/ 2147483647 h 635"/>
                <a:gd name="T28" fmla="*/ 2147483647 w 426"/>
                <a:gd name="T29" fmla="*/ 2147483647 h 635"/>
                <a:gd name="T30" fmla="*/ 2147483647 w 426"/>
                <a:gd name="T31" fmla="*/ 2147483647 h 635"/>
                <a:gd name="T32" fmla="*/ 2147483647 w 426"/>
                <a:gd name="T33" fmla="*/ 2147483647 h 635"/>
                <a:gd name="T34" fmla="*/ 2147483647 w 426"/>
                <a:gd name="T35" fmla="*/ 2147483647 h 635"/>
                <a:gd name="T36" fmla="*/ 2147483647 w 426"/>
                <a:gd name="T37" fmla="*/ 2147483647 h 635"/>
                <a:gd name="T38" fmla="*/ 2147483647 w 426"/>
                <a:gd name="T39" fmla="*/ 2147483647 h 635"/>
                <a:gd name="T40" fmla="*/ 2147483647 w 426"/>
                <a:gd name="T41" fmla="*/ 2147483647 h 635"/>
                <a:gd name="T42" fmla="*/ 2147483647 w 426"/>
                <a:gd name="T43" fmla="*/ 2147483647 h 635"/>
                <a:gd name="T44" fmla="*/ 2147483647 w 426"/>
                <a:gd name="T45" fmla="*/ 2147483647 h 635"/>
                <a:gd name="T46" fmla="*/ 2147483647 w 426"/>
                <a:gd name="T47" fmla="*/ 2147483647 h 635"/>
                <a:gd name="T48" fmla="*/ 2147483647 w 426"/>
                <a:gd name="T49" fmla="*/ 2147483647 h 635"/>
                <a:gd name="T50" fmla="*/ 2147483647 w 426"/>
                <a:gd name="T51" fmla="*/ 2147483647 h 635"/>
                <a:gd name="T52" fmla="*/ 2147483647 w 426"/>
                <a:gd name="T53" fmla="*/ 2147483647 h 635"/>
                <a:gd name="T54" fmla="*/ 2147483647 w 426"/>
                <a:gd name="T55" fmla="*/ 2147483647 h 635"/>
                <a:gd name="T56" fmla="*/ 2147483647 w 426"/>
                <a:gd name="T57" fmla="*/ 2147483647 h 635"/>
                <a:gd name="T58" fmla="*/ 2147483647 w 426"/>
                <a:gd name="T59" fmla="*/ 2147483647 h 635"/>
                <a:gd name="T60" fmla="*/ 2147483647 w 426"/>
                <a:gd name="T61" fmla="*/ 0 h 635"/>
                <a:gd name="T62" fmla="*/ 2147483647 w 426"/>
                <a:gd name="T63" fmla="*/ 2147483647 h 635"/>
                <a:gd name="T64" fmla="*/ 2147483647 w 426"/>
                <a:gd name="T65" fmla="*/ 2147483647 h 635"/>
                <a:gd name="T66" fmla="*/ 2147483647 w 426"/>
                <a:gd name="T67" fmla="*/ 2147483647 h 635"/>
                <a:gd name="T68" fmla="*/ 2147483647 w 426"/>
                <a:gd name="T69" fmla="*/ 2147483647 h 635"/>
                <a:gd name="T70" fmla="*/ 2147483647 w 426"/>
                <a:gd name="T71" fmla="*/ 2147483647 h 635"/>
                <a:gd name="T72" fmla="*/ 2147483647 w 426"/>
                <a:gd name="T73" fmla="*/ 2147483647 h 635"/>
                <a:gd name="T74" fmla="*/ 2147483647 w 426"/>
                <a:gd name="T75" fmla="*/ 2147483647 h 635"/>
                <a:gd name="T76" fmla="*/ 2147483647 w 426"/>
                <a:gd name="T77" fmla="*/ 2147483647 h 635"/>
                <a:gd name="T78" fmla="*/ 2147483647 w 426"/>
                <a:gd name="T79" fmla="*/ 2147483647 h 635"/>
                <a:gd name="T80" fmla="*/ 2147483647 w 426"/>
                <a:gd name="T81" fmla="*/ 2147483647 h 6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6" h="635">
                  <a:moveTo>
                    <a:pt x="426" y="616"/>
                  </a:moveTo>
                  <a:lnTo>
                    <a:pt x="375" y="635"/>
                  </a:lnTo>
                  <a:lnTo>
                    <a:pt x="334" y="600"/>
                  </a:lnTo>
                  <a:lnTo>
                    <a:pt x="273" y="620"/>
                  </a:lnTo>
                  <a:lnTo>
                    <a:pt x="248" y="575"/>
                  </a:lnTo>
                  <a:lnTo>
                    <a:pt x="174" y="556"/>
                  </a:lnTo>
                  <a:lnTo>
                    <a:pt x="130" y="505"/>
                  </a:lnTo>
                  <a:lnTo>
                    <a:pt x="59" y="480"/>
                  </a:lnTo>
                  <a:lnTo>
                    <a:pt x="0" y="442"/>
                  </a:lnTo>
                  <a:lnTo>
                    <a:pt x="39" y="385"/>
                  </a:lnTo>
                  <a:lnTo>
                    <a:pt x="58" y="328"/>
                  </a:lnTo>
                  <a:lnTo>
                    <a:pt x="59" y="279"/>
                  </a:lnTo>
                  <a:lnTo>
                    <a:pt x="35" y="243"/>
                  </a:lnTo>
                  <a:lnTo>
                    <a:pt x="71" y="230"/>
                  </a:lnTo>
                  <a:lnTo>
                    <a:pt x="118" y="228"/>
                  </a:lnTo>
                  <a:lnTo>
                    <a:pt x="154" y="240"/>
                  </a:lnTo>
                  <a:lnTo>
                    <a:pt x="179" y="236"/>
                  </a:lnTo>
                  <a:lnTo>
                    <a:pt x="175" y="212"/>
                  </a:lnTo>
                  <a:lnTo>
                    <a:pt x="173" y="188"/>
                  </a:lnTo>
                  <a:lnTo>
                    <a:pt x="187" y="183"/>
                  </a:lnTo>
                  <a:lnTo>
                    <a:pt x="178" y="159"/>
                  </a:lnTo>
                  <a:lnTo>
                    <a:pt x="203" y="150"/>
                  </a:lnTo>
                  <a:lnTo>
                    <a:pt x="208" y="140"/>
                  </a:lnTo>
                  <a:lnTo>
                    <a:pt x="187" y="135"/>
                  </a:lnTo>
                  <a:lnTo>
                    <a:pt x="173" y="126"/>
                  </a:lnTo>
                  <a:lnTo>
                    <a:pt x="158" y="113"/>
                  </a:lnTo>
                  <a:lnTo>
                    <a:pt x="185" y="81"/>
                  </a:lnTo>
                  <a:lnTo>
                    <a:pt x="182" y="59"/>
                  </a:lnTo>
                  <a:lnTo>
                    <a:pt x="194" y="41"/>
                  </a:lnTo>
                  <a:lnTo>
                    <a:pt x="231" y="34"/>
                  </a:lnTo>
                  <a:lnTo>
                    <a:pt x="288" y="0"/>
                  </a:lnTo>
                  <a:lnTo>
                    <a:pt x="293" y="39"/>
                  </a:lnTo>
                  <a:lnTo>
                    <a:pt x="319" y="74"/>
                  </a:lnTo>
                  <a:lnTo>
                    <a:pt x="344" y="109"/>
                  </a:lnTo>
                  <a:lnTo>
                    <a:pt x="421" y="134"/>
                  </a:lnTo>
                  <a:lnTo>
                    <a:pt x="416" y="188"/>
                  </a:lnTo>
                  <a:lnTo>
                    <a:pt x="384" y="263"/>
                  </a:lnTo>
                  <a:lnTo>
                    <a:pt x="380" y="354"/>
                  </a:lnTo>
                  <a:lnTo>
                    <a:pt x="362" y="477"/>
                  </a:lnTo>
                  <a:lnTo>
                    <a:pt x="415" y="565"/>
                  </a:lnTo>
                  <a:lnTo>
                    <a:pt x="426" y="616"/>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3" name="hebei"/>
            <p:cNvSpPr>
              <a:spLocks/>
            </p:cNvSpPr>
            <p:nvPr/>
          </p:nvSpPr>
          <p:spPr bwMode="auto">
            <a:xfrm>
              <a:off x="9001267" y="1269681"/>
              <a:ext cx="732749" cy="1088532"/>
            </a:xfrm>
            <a:custGeom>
              <a:avLst/>
              <a:gdLst>
                <a:gd name="T0" fmla="*/ 2147483647 w 1845"/>
                <a:gd name="T1" fmla="*/ 2147483647 h 2666"/>
                <a:gd name="T2" fmla="*/ 2147483647 w 1845"/>
                <a:gd name="T3" fmla="*/ 2147483647 h 2666"/>
                <a:gd name="T4" fmla="*/ 2147483647 w 1845"/>
                <a:gd name="T5" fmla="*/ 2147483647 h 2666"/>
                <a:gd name="T6" fmla="*/ 2147483647 w 1845"/>
                <a:gd name="T7" fmla="*/ 2147483647 h 2666"/>
                <a:gd name="T8" fmla="*/ 2147483647 w 1845"/>
                <a:gd name="T9" fmla="*/ 2147483647 h 2666"/>
                <a:gd name="T10" fmla="*/ 2147483647 w 1845"/>
                <a:gd name="T11" fmla="*/ 2147483647 h 2666"/>
                <a:gd name="T12" fmla="*/ 2147483647 w 1845"/>
                <a:gd name="T13" fmla="*/ 2147483647 h 2666"/>
                <a:gd name="T14" fmla="*/ 2147483647 w 1845"/>
                <a:gd name="T15" fmla="*/ 2147483647 h 2666"/>
                <a:gd name="T16" fmla="*/ 2147483647 w 1845"/>
                <a:gd name="T17" fmla="*/ 2147483647 h 2666"/>
                <a:gd name="T18" fmla="*/ 2147483647 w 1845"/>
                <a:gd name="T19" fmla="*/ 2147483647 h 2666"/>
                <a:gd name="T20" fmla="*/ 2147483647 w 1845"/>
                <a:gd name="T21" fmla="*/ 2147483647 h 2666"/>
                <a:gd name="T22" fmla="*/ 2147483647 w 1845"/>
                <a:gd name="T23" fmla="*/ 2147483647 h 2666"/>
                <a:gd name="T24" fmla="*/ 2147483647 w 1845"/>
                <a:gd name="T25" fmla="*/ 0 h 2666"/>
                <a:gd name="T26" fmla="*/ 2147483647 w 1845"/>
                <a:gd name="T27" fmla="*/ 2147483647 h 2666"/>
                <a:gd name="T28" fmla="*/ 2147483647 w 1845"/>
                <a:gd name="T29" fmla="*/ 2147483647 h 2666"/>
                <a:gd name="T30" fmla="*/ 2147483647 w 1845"/>
                <a:gd name="T31" fmla="*/ 2147483647 h 2666"/>
                <a:gd name="T32" fmla="*/ 2147483647 w 1845"/>
                <a:gd name="T33" fmla="*/ 2147483647 h 2666"/>
                <a:gd name="T34" fmla="*/ 2147483647 w 1845"/>
                <a:gd name="T35" fmla="*/ 2147483647 h 2666"/>
                <a:gd name="T36" fmla="*/ 2147483647 w 1845"/>
                <a:gd name="T37" fmla="*/ 2147483647 h 2666"/>
                <a:gd name="T38" fmla="*/ 2147483647 w 1845"/>
                <a:gd name="T39" fmla="*/ 2147483647 h 2666"/>
                <a:gd name="T40" fmla="*/ 2147483647 w 1845"/>
                <a:gd name="T41" fmla="*/ 2147483647 h 2666"/>
                <a:gd name="T42" fmla="*/ 0 w 1845"/>
                <a:gd name="T43" fmla="*/ 2147483647 h 2666"/>
                <a:gd name="T44" fmla="*/ 2147483647 w 1845"/>
                <a:gd name="T45" fmla="*/ 2147483647 h 2666"/>
                <a:gd name="T46" fmla="*/ 2147483647 w 1845"/>
                <a:gd name="T47" fmla="*/ 2147483647 h 2666"/>
                <a:gd name="T48" fmla="*/ 2147483647 w 1845"/>
                <a:gd name="T49" fmla="*/ 2147483647 h 2666"/>
                <a:gd name="T50" fmla="*/ 2147483647 w 1845"/>
                <a:gd name="T51" fmla="*/ 2147483647 h 2666"/>
                <a:gd name="T52" fmla="*/ 2147483647 w 1845"/>
                <a:gd name="T53" fmla="*/ 2147483647 h 2666"/>
                <a:gd name="T54" fmla="*/ 2147483647 w 1845"/>
                <a:gd name="T55" fmla="*/ 2147483647 h 2666"/>
                <a:gd name="T56" fmla="*/ 2147483647 w 1845"/>
                <a:gd name="T57" fmla="*/ 2147483647 h 2666"/>
                <a:gd name="T58" fmla="*/ 2147483647 w 1845"/>
                <a:gd name="T59" fmla="*/ 2147483647 h 2666"/>
                <a:gd name="T60" fmla="*/ 2147483647 w 1845"/>
                <a:gd name="T61" fmla="*/ 2147483647 h 2666"/>
                <a:gd name="T62" fmla="*/ 2147483647 w 1845"/>
                <a:gd name="T63" fmla="*/ 2147483647 h 2666"/>
                <a:gd name="T64" fmla="*/ 2147483647 w 1845"/>
                <a:gd name="T65" fmla="*/ 2147483647 h 2666"/>
                <a:gd name="T66" fmla="*/ 2147483647 w 1845"/>
                <a:gd name="T67" fmla="*/ 2147483647 h 2666"/>
                <a:gd name="T68" fmla="*/ 2147483647 w 1845"/>
                <a:gd name="T69" fmla="*/ 2147483647 h 2666"/>
                <a:gd name="T70" fmla="*/ 2147483647 w 1845"/>
                <a:gd name="T71" fmla="*/ 2147483647 h 2666"/>
                <a:gd name="T72" fmla="*/ 2147483647 w 1845"/>
                <a:gd name="T73" fmla="*/ 2147483647 h 2666"/>
                <a:gd name="T74" fmla="*/ 2147483647 w 1845"/>
                <a:gd name="T75" fmla="*/ 2147483647 h 2666"/>
                <a:gd name="T76" fmla="*/ 2147483647 w 1845"/>
                <a:gd name="T77" fmla="*/ 2147483647 h 2666"/>
                <a:gd name="T78" fmla="*/ 2147483647 w 1845"/>
                <a:gd name="T79" fmla="*/ 2147483647 h 2666"/>
                <a:gd name="T80" fmla="*/ 2147483647 w 1845"/>
                <a:gd name="T81" fmla="*/ 2147483647 h 2666"/>
                <a:gd name="T82" fmla="*/ 2147483647 w 1845"/>
                <a:gd name="T83" fmla="*/ 2147483647 h 2666"/>
                <a:gd name="T84" fmla="*/ 2147483647 w 1845"/>
                <a:gd name="T85" fmla="*/ 2147483647 h 2666"/>
                <a:gd name="T86" fmla="*/ 2147483647 w 1845"/>
                <a:gd name="T87" fmla="*/ 2147483647 h 2666"/>
                <a:gd name="T88" fmla="*/ 2147483647 w 1845"/>
                <a:gd name="T89" fmla="*/ 2147483647 h 2666"/>
                <a:gd name="T90" fmla="*/ 2147483647 w 1845"/>
                <a:gd name="T91" fmla="*/ 2147483647 h 2666"/>
                <a:gd name="T92" fmla="*/ 2147483647 w 1845"/>
                <a:gd name="T93" fmla="*/ 2147483647 h 2666"/>
                <a:gd name="T94" fmla="*/ 2147483647 w 1845"/>
                <a:gd name="T95" fmla="*/ 2147483647 h 2666"/>
                <a:gd name="T96" fmla="*/ 2147483647 w 1845"/>
                <a:gd name="T97" fmla="*/ 2147483647 h 2666"/>
                <a:gd name="T98" fmla="*/ 2147483647 w 1845"/>
                <a:gd name="T99" fmla="*/ 2147483647 h 2666"/>
                <a:gd name="T100" fmla="*/ 2147483647 w 1845"/>
                <a:gd name="T101" fmla="*/ 2147483647 h 2666"/>
                <a:gd name="T102" fmla="*/ 2147483647 w 1845"/>
                <a:gd name="T103" fmla="*/ 2147483647 h 2666"/>
                <a:gd name="T104" fmla="*/ 2147483647 w 1845"/>
                <a:gd name="T105" fmla="*/ 2147483647 h 2666"/>
                <a:gd name="T106" fmla="*/ 2147483647 w 1845"/>
                <a:gd name="T107" fmla="*/ 2147483647 h 2666"/>
                <a:gd name="T108" fmla="*/ 2147483647 w 1845"/>
                <a:gd name="T109" fmla="*/ 2147483647 h 2666"/>
                <a:gd name="T110" fmla="*/ 2147483647 w 1845"/>
                <a:gd name="T111" fmla="*/ 2147483647 h 2666"/>
                <a:gd name="T112" fmla="*/ 2147483647 w 1845"/>
                <a:gd name="T113" fmla="*/ 2147483647 h 2666"/>
                <a:gd name="T114" fmla="*/ 2147483647 w 1845"/>
                <a:gd name="T115" fmla="*/ 2147483647 h 2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45" h="2666">
                  <a:moveTo>
                    <a:pt x="1258" y="1181"/>
                  </a:moveTo>
                  <a:lnTo>
                    <a:pt x="1336" y="1207"/>
                  </a:lnTo>
                  <a:lnTo>
                    <a:pt x="1434" y="1228"/>
                  </a:lnTo>
                  <a:lnTo>
                    <a:pt x="1517" y="1296"/>
                  </a:lnTo>
                  <a:lnTo>
                    <a:pt x="1616" y="1289"/>
                  </a:lnTo>
                  <a:lnTo>
                    <a:pt x="1655" y="1274"/>
                  </a:lnTo>
                  <a:lnTo>
                    <a:pt x="1693" y="1206"/>
                  </a:lnTo>
                  <a:lnTo>
                    <a:pt x="1715" y="1071"/>
                  </a:lnTo>
                  <a:lnTo>
                    <a:pt x="1784" y="973"/>
                  </a:lnTo>
                  <a:lnTo>
                    <a:pt x="1845" y="920"/>
                  </a:lnTo>
                  <a:lnTo>
                    <a:pt x="1784" y="853"/>
                  </a:lnTo>
                  <a:lnTo>
                    <a:pt x="1746" y="778"/>
                  </a:lnTo>
                  <a:lnTo>
                    <a:pt x="1693" y="695"/>
                  </a:lnTo>
                  <a:lnTo>
                    <a:pt x="1601" y="718"/>
                  </a:lnTo>
                  <a:lnTo>
                    <a:pt x="1533" y="710"/>
                  </a:lnTo>
                  <a:lnTo>
                    <a:pt x="1510" y="650"/>
                  </a:lnTo>
                  <a:lnTo>
                    <a:pt x="1540" y="552"/>
                  </a:lnTo>
                  <a:lnTo>
                    <a:pt x="1596" y="436"/>
                  </a:lnTo>
                  <a:lnTo>
                    <a:pt x="1487" y="409"/>
                  </a:lnTo>
                  <a:lnTo>
                    <a:pt x="1380" y="453"/>
                  </a:lnTo>
                  <a:lnTo>
                    <a:pt x="1284" y="447"/>
                  </a:lnTo>
                  <a:lnTo>
                    <a:pt x="1257" y="344"/>
                  </a:lnTo>
                  <a:lnTo>
                    <a:pt x="1281" y="247"/>
                  </a:lnTo>
                  <a:lnTo>
                    <a:pt x="1270" y="160"/>
                  </a:lnTo>
                  <a:lnTo>
                    <a:pt x="1171" y="104"/>
                  </a:lnTo>
                  <a:lnTo>
                    <a:pt x="1116" y="0"/>
                  </a:lnTo>
                  <a:lnTo>
                    <a:pt x="990" y="56"/>
                  </a:lnTo>
                  <a:lnTo>
                    <a:pt x="847" y="68"/>
                  </a:lnTo>
                  <a:lnTo>
                    <a:pt x="824" y="147"/>
                  </a:lnTo>
                  <a:lnTo>
                    <a:pt x="855" y="237"/>
                  </a:lnTo>
                  <a:lnTo>
                    <a:pt x="781" y="314"/>
                  </a:lnTo>
                  <a:lnTo>
                    <a:pt x="729" y="267"/>
                  </a:lnTo>
                  <a:lnTo>
                    <a:pt x="659" y="296"/>
                  </a:lnTo>
                  <a:lnTo>
                    <a:pt x="672" y="371"/>
                  </a:lnTo>
                  <a:lnTo>
                    <a:pt x="542" y="338"/>
                  </a:lnTo>
                  <a:lnTo>
                    <a:pt x="436" y="465"/>
                  </a:lnTo>
                  <a:lnTo>
                    <a:pt x="305" y="530"/>
                  </a:lnTo>
                  <a:lnTo>
                    <a:pt x="270" y="465"/>
                  </a:lnTo>
                  <a:lnTo>
                    <a:pt x="268" y="349"/>
                  </a:lnTo>
                  <a:lnTo>
                    <a:pt x="218" y="273"/>
                  </a:lnTo>
                  <a:lnTo>
                    <a:pt x="142" y="322"/>
                  </a:lnTo>
                  <a:lnTo>
                    <a:pt x="88" y="428"/>
                  </a:lnTo>
                  <a:lnTo>
                    <a:pt x="61" y="567"/>
                  </a:lnTo>
                  <a:lnTo>
                    <a:pt x="0" y="616"/>
                  </a:lnTo>
                  <a:lnTo>
                    <a:pt x="9" y="754"/>
                  </a:lnTo>
                  <a:lnTo>
                    <a:pt x="110" y="857"/>
                  </a:lnTo>
                  <a:lnTo>
                    <a:pt x="107" y="928"/>
                  </a:lnTo>
                  <a:lnTo>
                    <a:pt x="187" y="950"/>
                  </a:lnTo>
                  <a:lnTo>
                    <a:pt x="219" y="1033"/>
                  </a:lnTo>
                  <a:lnTo>
                    <a:pt x="152" y="1093"/>
                  </a:lnTo>
                  <a:lnTo>
                    <a:pt x="91" y="1142"/>
                  </a:lnTo>
                  <a:lnTo>
                    <a:pt x="204" y="1213"/>
                  </a:lnTo>
                  <a:lnTo>
                    <a:pt x="280" y="1370"/>
                  </a:lnTo>
                  <a:lnTo>
                    <a:pt x="295" y="1475"/>
                  </a:lnTo>
                  <a:lnTo>
                    <a:pt x="235" y="1642"/>
                  </a:lnTo>
                  <a:lnTo>
                    <a:pt x="127" y="1708"/>
                  </a:lnTo>
                  <a:lnTo>
                    <a:pt x="19" y="1793"/>
                  </a:lnTo>
                  <a:lnTo>
                    <a:pt x="61" y="1856"/>
                  </a:lnTo>
                  <a:lnTo>
                    <a:pt x="135" y="1938"/>
                  </a:lnTo>
                  <a:lnTo>
                    <a:pt x="235" y="2026"/>
                  </a:lnTo>
                  <a:lnTo>
                    <a:pt x="243" y="2176"/>
                  </a:lnTo>
                  <a:lnTo>
                    <a:pt x="166" y="2314"/>
                  </a:lnTo>
                  <a:lnTo>
                    <a:pt x="163" y="2605"/>
                  </a:lnTo>
                  <a:lnTo>
                    <a:pt x="283" y="2585"/>
                  </a:lnTo>
                  <a:lnTo>
                    <a:pt x="409" y="2611"/>
                  </a:lnTo>
                  <a:lnTo>
                    <a:pt x="500" y="2666"/>
                  </a:lnTo>
                  <a:lnTo>
                    <a:pt x="607" y="2652"/>
                  </a:lnTo>
                  <a:lnTo>
                    <a:pt x="689" y="2502"/>
                  </a:lnTo>
                  <a:lnTo>
                    <a:pt x="672" y="2433"/>
                  </a:lnTo>
                  <a:lnTo>
                    <a:pt x="714" y="2367"/>
                  </a:lnTo>
                  <a:lnTo>
                    <a:pt x="794" y="2310"/>
                  </a:lnTo>
                  <a:lnTo>
                    <a:pt x="778" y="2226"/>
                  </a:lnTo>
                  <a:lnTo>
                    <a:pt x="824" y="2129"/>
                  </a:lnTo>
                  <a:lnTo>
                    <a:pt x="916" y="2061"/>
                  </a:lnTo>
                  <a:lnTo>
                    <a:pt x="1007" y="2050"/>
                  </a:lnTo>
                  <a:lnTo>
                    <a:pt x="1044" y="1961"/>
                  </a:lnTo>
                  <a:lnTo>
                    <a:pt x="1114" y="1878"/>
                  </a:lnTo>
                  <a:lnTo>
                    <a:pt x="1357" y="1757"/>
                  </a:lnTo>
                  <a:lnTo>
                    <a:pt x="1341" y="1687"/>
                  </a:lnTo>
                  <a:lnTo>
                    <a:pt x="1288" y="1703"/>
                  </a:lnTo>
                  <a:lnTo>
                    <a:pt x="1249" y="1672"/>
                  </a:lnTo>
                  <a:lnTo>
                    <a:pt x="1188" y="1690"/>
                  </a:lnTo>
                  <a:lnTo>
                    <a:pt x="1164" y="1646"/>
                  </a:lnTo>
                  <a:lnTo>
                    <a:pt x="1089" y="1628"/>
                  </a:lnTo>
                  <a:lnTo>
                    <a:pt x="1047" y="1576"/>
                  </a:lnTo>
                  <a:lnTo>
                    <a:pt x="976" y="1553"/>
                  </a:lnTo>
                  <a:lnTo>
                    <a:pt x="916" y="1511"/>
                  </a:lnTo>
                  <a:lnTo>
                    <a:pt x="954" y="1453"/>
                  </a:lnTo>
                  <a:lnTo>
                    <a:pt x="973" y="1397"/>
                  </a:lnTo>
                  <a:lnTo>
                    <a:pt x="973" y="1349"/>
                  </a:lnTo>
                  <a:lnTo>
                    <a:pt x="949" y="1313"/>
                  </a:lnTo>
                  <a:lnTo>
                    <a:pt x="934" y="1289"/>
                  </a:lnTo>
                  <a:lnTo>
                    <a:pt x="883" y="1274"/>
                  </a:lnTo>
                  <a:lnTo>
                    <a:pt x="835" y="1301"/>
                  </a:lnTo>
                  <a:lnTo>
                    <a:pt x="744" y="1300"/>
                  </a:lnTo>
                  <a:lnTo>
                    <a:pt x="693" y="1297"/>
                  </a:lnTo>
                  <a:lnTo>
                    <a:pt x="628" y="1237"/>
                  </a:lnTo>
                  <a:lnTo>
                    <a:pt x="513" y="1219"/>
                  </a:lnTo>
                  <a:lnTo>
                    <a:pt x="538" y="1159"/>
                  </a:lnTo>
                  <a:lnTo>
                    <a:pt x="541" y="1105"/>
                  </a:lnTo>
                  <a:lnTo>
                    <a:pt x="594" y="1043"/>
                  </a:lnTo>
                  <a:lnTo>
                    <a:pt x="616" y="970"/>
                  </a:lnTo>
                  <a:lnTo>
                    <a:pt x="640" y="929"/>
                  </a:lnTo>
                  <a:lnTo>
                    <a:pt x="702" y="884"/>
                  </a:lnTo>
                  <a:lnTo>
                    <a:pt x="739" y="806"/>
                  </a:lnTo>
                  <a:lnTo>
                    <a:pt x="777" y="758"/>
                  </a:lnTo>
                  <a:lnTo>
                    <a:pt x="834" y="760"/>
                  </a:lnTo>
                  <a:lnTo>
                    <a:pt x="876" y="712"/>
                  </a:lnTo>
                  <a:lnTo>
                    <a:pt x="934" y="721"/>
                  </a:lnTo>
                  <a:lnTo>
                    <a:pt x="1051" y="715"/>
                  </a:lnTo>
                  <a:lnTo>
                    <a:pt x="1108" y="772"/>
                  </a:lnTo>
                  <a:lnTo>
                    <a:pt x="1129" y="875"/>
                  </a:lnTo>
                  <a:lnTo>
                    <a:pt x="1152" y="943"/>
                  </a:lnTo>
                  <a:lnTo>
                    <a:pt x="1185" y="1004"/>
                  </a:lnTo>
                  <a:lnTo>
                    <a:pt x="1204" y="1066"/>
                  </a:lnTo>
                  <a:lnTo>
                    <a:pt x="1209" y="1112"/>
                  </a:lnTo>
                  <a:lnTo>
                    <a:pt x="1258" y="1181"/>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4" name="heilongjiang"/>
            <p:cNvSpPr>
              <a:spLocks/>
            </p:cNvSpPr>
            <p:nvPr/>
          </p:nvSpPr>
          <p:spPr bwMode="auto">
            <a:xfrm>
              <a:off x="9525508" y="-684028"/>
              <a:ext cx="1571141" cy="1524317"/>
            </a:xfrm>
            <a:custGeom>
              <a:avLst/>
              <a:gdLst>
                <a:gd name="T0" fmla="*/ 2147483647 w 3115"/>
                <a:gd name="T1" fmla="*/ 2147483647 h 2904"/>
                <a:gd name="T2" fmla="*/ 2147483647 w 3115"/>
                <a:gd name="T3" fmla="*/ 0 h 2904"/>
                <a:gd name="T4" fmla="*/ 2147483647 w 3115"/>
                <a:gd name="T5" fmla="*/ 2147483647 h 2904"/>
                <a:gd name="T6" fmla="*/ 2147483647 w 3115"/>
                <a:gd name="T7" fmla="*/ 2147483647 h 2904"/>
                <a:gd name="T8" fmla="*/ 2147483647 w 3115"/>
                <a:gd name="T9" fmla="*/ 2147483647 h 2904"/>
                <a:gd name="T10" fmla="*/ 2147483647 w 3115"/>
                <a:gd name="T11" fmla="*/ 2147483647 h 2904"/>
                <a:gd name="T12" fmla="*/ 2147483647 w 3115"/>
                <a:gd name="T13" fmla="*/ 2147483647 h 2904"/>
                <a:gd name="T14" fmla="*/ 2147483647 w 3115"/>
                <a:gd name="T15" fmla="*/ 2147483647 h 2904"/>
                <a:gd name="T16" fmla="*/ 2147483647 w 3115"/>
                <a:gd name="T17" fmla="*/ 2147483647 h 2904"/>
                <a:gd name="T18" fmla="*/ 2147483647 w 3115"/>
                <a:gd name="T19" fmla="*/ 2147483647 h 2904"/>
                <a:gd name="T20" fmla="*/ 2147483647 w 3115"/>
                <a:gd name="T21" fmla="*/ 2147483647 h 2904"/>
                <a:gd name="T22" fmla="*/ 2147483647 w 3115"/>
                <a:gd name="T23" fmla="*/ 2147483647 h 2904"/>
                <a:gd name="T24" fmla="*/ 2147483647 w 3115"/>
                <a:gd name="T25" fmla="*/ 2147483647 h 2904"/>
                <a:gd name="T26" fmla="*/ 2147483647 w 3115"/>
                <a:gd name="T27" fmla="*/ 2147483647 h 2904"/>
                <a:gd name="T28" fmla="*/ 2147483647 w 3115"/>
                <a:gd name="T29" fmla="*/ 2147483647 h 2904"/>
                <a:gd name="T30" fmla="*/ 2147483647 w 3115"/>
                <a:gd name="T31" fmla="*/ 2147483647 h 2904"/>
                <a:gd name="T32" fmla="*/ 2147483647 w 3115"/>
                <a:gd name="T33" fmla="*/ 2147483647 h 2904"/>
                <a:gd name="T34" fmla="*/ 2147483647 w 3115"/>
                <a:gd name="T35" fmla="*/ 2147483647 h 2904"/>
                <a:gd name="T36" fmla="*/ 2147483647 w 3115"/>
                <a:gd name="T37" fmla="*/ 2147483647 h 2904"/>
                <a:gd name="T38" fmla="*/ 2147483647 w 3115"/>
                <a:gd name="T39" fmla="*/ 2147483647 h 2904"/>
                <a:gd name="T40" fmla="*/ 2147483647 w 3115"/>
                <a:gd name="T41" fmla="*/ 2147483647 h 2904"/>
                <a:gd name="T42" fmla="*/ 2147483647 w 3115"/>
                <a:gd name="T43" fmla="*/ 2147483647 h 2904"/>
                <a:gd name="T44" fmla="*/ 2147483647 w 3115"/>
                <a:gd name="T45" fmla="*/ 2147483647 h 2904"/>
                <a:gd name="T46" fmla="*/ 2147483647 w 3115"/>
                <a:gd name="T47" fmla="*/ 2147483647 h 2904"/>
                <a:gd name="T48" fmla="*/ 2147483647 w 3115"/>
                <a:gd name="T49" fmla="*/ 2147483647 h 2904"/>
                <a:gd name="T50" fmla="*/ 2147483647 w 3115"/>
                <a:gd name="T51" fmla="*/ 2147483647 h 2904"/>
                <a:gd name="T52" fmla="*/ 2147483647 w 3115"/>
                <a:gd name="T53" fmla="*/ 2147483647 h 2904"/>
                <a:gd name="T54" fmla="*/ 2147483647 w 3115"/>
                <a:gd name="T55" fmla="*/ 2147483647 h 2904"/>
                <a:gd name="T56" fmla="*/ 2147483647 w 3115"/>
                <a:gd name="T57" fmla="*/ 2147483647 h 2904"/>
                <a:gd name="T58" fmla="*/ 2147483647 w 3115"/>
                <a:gd name="T59" fmla="*/ 2147483647 h 2904"/>
                <a:gd name="T60" fmla="*/ 2147483647 w 3115"/>
                <a:gd name="T61" fmla="*/ 2147483647 h 2904"/>
                <a:gd name="T62" fmla="*/ 2147483647 w 3115"/>
                <a:gd name="T63" fmla="*/ 2147483647 h 2904"/>
                <a:gd name="T64" fmla="*/ 2147483647 w 3115"/>
                <a:gd name="T65" fmla="*/ 2147483647 h 2904"/>
                <a:gd name="T66" fmla="*/ 2147483647 w 3115"/>
                <a:gd name="T67" fmla="*/ 2147483647 h 2904"/>
                <a:gd name="T68" fmla="*/ 2147483647 w 3115"/>
                <a:gd name="T69" fmla="*/ 2147483647 h 2904"/>
                <a:gd name="T70" fmla="*/ 2147483647 w 3115"/>
                <a:gd name="T71" fmla="*/ 2147483647 h 2904"/>
                <a:gd name="T72" fmla="*/ 2147483647 w 3115"/>
                <a:gd name="T73" fmla="*/ 2147483647 h 2904"/>
                <a:gd name="T74" fmla="*/ 2147483647 w 3115"/>
                <a:gd name="T75" fmla="*/ 2147483647 h 2904"/>
                <a:gd name="T76" fmla="*/ 2147483647 w 3115"/>
                <a:gd name="T77" fmla="*/ 2147483647 h 2904"/>
                <a:gd name="T78" fmla="*/ 2147483647 w 3115"/>
                <a:gd name="T79" fmla="*/ 2147483647 h 2904"/>
                <a:gd name="T80" fmla="*/ 2147483647 w 3115"/>
                <a:gd name="T81" fmla="*/ 2147483647 h 2904"/>
                <a:gd name="T82" fmla="*/ 2147483647 w 3115"/>
                <a:gd name="T83" fmla="*/ 2147483647 h 2904"/>
                <a:gd name="T84" fmla="*/ 2147483647 w 3115"/>
                <a:gd name="T85" fmla="*/ 2147483647 h 2904"/>
                <a:gd name="T86" fmla="*/ 2147483647 w 3115"/>
                <a:gd name="T87" fmla="*/ 2147483647 h 2904"/>
                <a:gd name="T88" fmla="*/ 2147483647 w 3115"/>
                <a:gd name="T89" fmla="*/ 2147483647 h 2904"/>
                <a:gd name="T90" fmla="*/ 2147483647 w 3115"/>
                <a:gd name="T91" fmla="*/ 2147483647 h 2904"/>
                <a:gd name="T92" fmla="*/ 2147483647 w 3115"/>
                <a:gd name="T93" fmla="*/ 2147483647 h 2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15" h="2904">
                  <a:moveTo>
                    <a:pt x="37" y="170"/>
                  </a:moveTo>
                  <a:lnTo>
                    <a:pt x="67" y="114"/>
                  </a:lnTo>
                  <a:lnTo>
                    <a:pt x="145" y="78"/>
                  </a:lnTo>
                  <a:lnTo>
                    <a:pt x="253" y="66"/>
                  </a:lnTo>
                  <a:lnTo>
                    <a:pt x="319" y="24"/>
                  </a:lnTo>
                  <a:lnTo>
                    <a:pt x="409" y="0"/>
                  </a:lnTo>
                  <a:lnTo>
                    <a:pt x="517" y="54"/>
                  </a:lnTo>
                  <a:lnTo>
                    <a:pt x="631" y="108"/>
                  </a:lnTo>
                  <a:lnTo>
                    <a:pt x="715" y="66"/>
                  </a:lnTo>
                  <a:lnTo>
                    <a:pt x="823" y="66"/>
                  </a:lnTo>
                  <a:lnTo>
                    <a:pt x="883" y="132"/>
                  </a:lnTo>
                  <a:lnTo>
                    <a:pt x="955" y="258"/>
                  </a:lnTo>
                  <a:lnTo>
                    <a:pt x="1009" y="300"/>
                  </a:lnTo>
                  <a:lnTo>
                    <a:pt x="1087" y="354"/>
                  </a:lnTo>
                  <a:lnTo>
                    <a:pt x="1087" y="426"/>
                  </a:lnTo>
                  <a:lnTo>
                    <a:pt x="1159" y="492"/>
                  </a:lnTo>
                  <a:lnTo>
                    <a:pt x="1189" y="606"/>
                  </a:lnTo>
                  <a:lnTo>
                    <a:pt x="1303" y="726"/>
                  </a:lnTo>
                  <a:lnTo>
                    <a:pt x="1363" y="804"/>
                  </a:lnTo>
                  <a:lnTo>
                    <a:pt x="1351" y="876"/>
                  </a:lnTo>
                  <a:lnTo>
                    <a:pt x="1421" y="942"/>
                  </a:lnTo>
                  <a:lnTo>
                    <a:pt x="1471" y="1032"/>
                  </a:lnTo>
                  <a:lnTo>
                    <a:pt x="1531" y="1086"/>
                  </a:lnTo>
                  <a:lnTo>
                    <a:pt x="1585" y="1086"/>
                  </a:lnTo>
                  <a:lnTo>
                    <a:pt x="1633" y="1038"/>
                  </a:lnTo>
                  <a:lnTo>
                    <a:pt x="1729" y="1032"/>
                  </a:lnTo>
                  <a:lnTo>
                    <a:pt x="1789" y="1086"/>
                  </a:lnTo>
                  <a:lnTo>
                    <a:pt x="1897" y="1056"/>
                  </a:lnTo>
                  <a:lnTo>
                    <a:pt x="1963" y="1110"/>
                  </a:lnTo>
                  <a:lnTo>
                    <a:pt x="2041" y="1176"/>
                  </a:lnTo>
                  <a:lnTo>
                    <a:pt x="2137" y="1158"/>
                  </a:lnTo>
                  <a:lnTo>
                    <a:pt x="2149" y="1230"/>
                  </a:lnTo>
                  <a:lnTo>
                    <a:pt x="2203" y="1296"/>
                  </a:lnTo>
                  <a:lnTo>
                    <a:pt x="2245" y="1416"/>
                  </a:lnTo>
                  <a:lnTo>
                    <a:pt x="2323" y="1488"/>
                  </a:lnTo>
                  <a:lnTo>
                    <a:pt x="2425" y="1464"/>
                  </a:lnTo>
                  <a:lnTo>
                    <a:pt x="2515" y="1434"/>
                  </a:lnTo>
                  <a:lnTo>
                    <a:pt x="2629" y="1374"/>
                  </a:lnTo>
                  <a:lnTo>
                    <a:pt x="2671" y="1278"/>
                  </a:lnTo>
                  <a:lnTo>
                    <a:pt x="2731" y="1236"/>
                  </a:lnTo>
                  <a:lnTo>
                    <a:pt x="2797" y="1194"/>
                  </a:lnTo>
                  <a:lnTo>
                    <a:pt x="2851" y="1116"/>
                  </a:lnTo>
                  <a:lnTo>
                    <a:pt x="2911" y="1056"/>
                  </a:lnTo>
                  <a:lnTo>
                    <a:pt x="2989" y="1032"/>
                  </a:lnTo>
                  <a:lnTo>
                    <a:pt x="3031" y="1074"/>
                  </a:lnTo>
                  <a:lnTo>
                    <a:pt x="3019" y="1152"/>
                  </a:lnTo>
                  <a:lnTo>
                    <a:pt x="3073" y="1182"/>
                  </a:lnTo>
                  <a:lnTo>
                    <a:pt x="3073" y="1254"/>
                  </a:lnTo>
                  <a:lnTo>
                    <a:pt x="3115" y="1296"/>
                  </a:lnTo>
                  <a:lnTo>
                    <a:pt x="3025" y="1350"/>
                  </a:lnTo>
                  <a:lnTo>
                    <a:pt x="3007" y="1434"/>
                  </a:lnTo>
                  <a:lnTo>
                    <a:pt x="3001" y="1536"/>
                  </a:lnTo>
                  <a:lnTo>
                    <a:pt x="3043" y="1596"/>
                  </a:lnTo>
                  <a:lnTo>
                    <a:pt x="3037" y="1698"/>
                  </a:lnTo>
                  <a:lnTo>
                    <a:pt x="3001" y="1842"/>
                  </a:lnTo>
                  <a:lnTo>
                    <a:pt x="3031" y="1944"/>
                  </a:lnTo>
                  <a:lnTo>
                    <a:pt x="3001" y="2052"/>
                  </a:lnTo>
                  <a:lnTo>
                    <a:pt x="3001" y="2160"/>
                  </a:lnTo>
                  <a:lnTo>
                    <a:pt x="2910" y="2163"/>
                  </a:lnTo>
                  <a:lnTo>
                    <a:pt x="2815" y="2178"/>
                  </a:lnTo>
                  <a:lnTo>
                    <a:pt x="2737" y="2142"/>
                  </a:lnTo>
                  <a:lnTo>
                    <a:pt x="2683" y="2190"/>
                  </a:lnTo>
                  <a:lnTo>
                    <a:pt x="2683" y="2250"/>
                  </a:lnTo>
                  <a:lnTo>
                    <a:pt x="2629" y="2298"/>
                  </a:lnTo>
                  <a:lnTo>
                    <a:pt x="2557" y="2340"/>
                  </a:lnTo>
                  <a:lnTo>
                    <a:pt x="2599" y="2412"/>
                  </a:lnTo>
                  <a:lnTo>
                    <a:pt x="2653" y="2448"/>
                  </a:lnTo>
                  <a:lnTo>
                    <a:pt x="2671" y="2532"/>
                  </a:lnTo>
                  <a:lnTo>
                    <a:pt x="2707" y="2604"/>
                  </a:lnTo>
                  <a:lnTo>
                    <a:pt x="2745" y="2713"/>
                  </a:lnTo>
                  <a:lnTo>
                    <a:pt x="2683" y="2772"/>
                  </a:lnTo>
                  <a:lnTo>
                    <a:pt x="2617" y="2760"/>
                  </a:lnTo>
                  <a:lnTo>
                    <a:pt x="2539" y="2742"/>
                  </a:lnTo>
                  <a:lnTo>
                    <a:pt x="2485" y="2689"/>
                  </a:lnTo>
                  <a:lnTo>
                    <a:pt x="2431" y="2736"/>
                  </a:lnTo>
                  <a:lnTo>
                    <a:pt x="2335" y="2742"/>
                  </a:lnTo>
                  <a:lnTo>
                    <a:pt x="2287" y="2766"/>
                  </a:lnTo>
                  <a:lnTo>
                    <a:pt x="2293" y="2838"/>
                  </a:lnTo>
                  <a:lnTo>
                    <a:pt x="2245" y="2904"/>
                  </a:lnTo>
                  <a:lnTo>
                    <a:pt x="2161" y="2820"/>
                  </a:lnTo>
                  <a:lnTo>
                    <a:pt x="2071" y="2718"/>
                  </a:lnTo>
                  <a:lnTo>
                    <a:pt x="2089" y="2640"/>
                  </a:lnTo>
                  <a:lnTo>
                    <a:pt x="1999" y="2616"/>
                  </a:lnTo>
                  <a:lnTo>
                    <a:pt x="1999" y="2700"/>
                  </a:lnTo>
                  <a:lnTo>
                    <a:pt x="1987" y="2754"/>
                  </a:lnTo>
                  <a:lnTo>
                    <a:pt x="1927" y="2778"/>
                  </a:lnTo>
                  <a:lnTo>
                    <a:pt x="1885" y="2736"/>
                  </a:lnTo>
                  <a:lnTo>
                    <a:pt x="1855" y="2640"/>
                  </a:lnTo>
                  <a:lnTo>
                    <a:pt x="1819" y="2664"/>
                  </a:lnTo>
                  <a:lnTo>
                    <a:pt x="1747" y="2622"/>
                  </a:lnTo>
                  <a:lnTo>
                    <a:pt x="1723" y="2562"/>
                  </a:lnTo>
                  <a:lnTo>
                    <a:pt x="1669" y="2514"/>
                  </a:lnTo>
                  <a:lnTo>
                    <a:pt x="1591" y="2490"/>
                  </a:lnTo>
                  <a:lnTo>
                    <a:pt x="1519" y="2544"/>
                  </a:lnTo>
                  <a:lnTo>
                    <a:pt x="1447" y="2520"/>
                  </a:lnTo>
                  <a:lnTo>
                    <a:pt x="1399" y="2454"/>
                  </a:lnTo>
                  <a:lnTo>
                    <a:pt x="1327" y="2514"/>
                  </a:lnTo>
                  <a:lnTo>
                    <a:pt x="1237" y="2496"/>
                  </a:lnTo>
                  <a:lnTo>
                    <a:pt x="1183" y="2532"/>
                  </a:lnTo>
                  <a:lnTo>
                    <a:pt x="1105" y="2538"/>
                  </a:lnTo>
                  <a:lnTo>
                    <a:pt x="1045" y="2514"/>
                  </a:lnTo>
                  <a:lnTo>
                    <a:pt x="997" y="2436"/>
                  </a:lnTo>
                  <a:lnTo>
                    <a:pt x="991" y="2364"/>
                  </a:lnTo>
                  <a:lnTo>
                    <a:pt x="937" y="2316"/>
                  </a:lnTo>
                  <a:lnTo>
                    <a:pt x="871" y="2328"/>
                  </a:lnTo>
                  <a:lnTo>
                    <a:pt x="781" y="2369"/>
                  </a:lnTo>
                  <a:lnTo>
                    <a:pt x="739" y="2297"/>
                  </a:lnTo>
                  <a:lnTo>
                    <a:pt x="750" y="2238"/>
                  </a:lnTo>
                  <a:lnTo>
                    <a:pt x="820" y="2205"/>
                  </a:lnTo>
                  <a:lnTo>
                    <a:pt x="786" y="2153"/>
                  </a:lnTo>
                  <a:lnTo>
                    <a:pt x="723" y="2156"/>
                  </a:lnTo>
                  <a:lnTo>
                    <a:pt x="562" y="2070"/>
                  </a:lnTo>
                  <a:lnTo>
                    <a:pt x="601" y="1947"/>
                  </a:lnTo>
                  <a:lnTo>
                    <a:pt x="699" y="1838"/>
                  </a:lnTo>
                  <a:lnTo>
                    <a:pt x="864" y="1581"/>
                  </a:lnTo>
                  <a:lnTo>
                    <a:pt x="907" y="1673"/>
                  </a:lnTo>
                  <a:lnTo>
                    <a:pt x="966" y="1676"/>
                  </a:lnTo>
                  <a:lnTo>
                    <a:pt x="930" y="1518"/>
                  </a:lnTo>
                  <a:lnTo>
                    <a:pt x="946" y="1379"/>
                  </a:lnTo>
                  <a:lnTo>
                    <a:pt x="1032" y="1275"/>
                  </a:lnTo>
                  <a:lnTo>
                    <a:pt x="979" y="1206"/>
                  </a:lnTo>
                  <a:lnTo>
                    <a:pt x="961" y="1064"/>
                  </a:lnTo>
                  <a:lnTo>
                    <a:pt x="1012" y="920"/>
                  </a:lnTo>
                  <a:lnTo>
                    <a:pt x="1038" y="825"/>
                  </a:lnTo>
                  <a:lnTo>
                    <a:pt x="1042" y="725"/>
                  </a:lnTo>
                  <a:lnTo>
                    <a:pt x="948" y="611"/>
                  </a:lnTo>
                  <a:lnTo>
                    <a:pt x="825" y="554"/>
                  </a:lnTo>
                  <a:lnTo>
                    <a:pt x="793" y="627"/>
                  </a:lnTo>
                  <a:lnTo>
                    <a:pt x="702" y="690"/>
                  </a:lnTo>
                  <a:lnTo>
                    <a:pt x="592" y="731"/>
                  </a:lnTo>
                  <a:lnTo>
                    <a:pt x="486" y="749"/>
                  </a:lnTo>
                  <a:lnTo>
                    <a:pt x="402" y="713"/>
                  </a:lnTo>
                  <a:lnTo>
                    <a:pt x="349" y="657"/>
                  </a:lnTo>
                  <a:lnTo>
                    <a:pt x="321" y="555"/>
                  </a:lnTo>
                  <a:lnTo>
                    <a:pt x="312" y="443"/>
                  </a:lnTo>
                  <a:lnTo>
                    <a:pt x="231" y="408"/>
                  </a:lnTo>
                  <a:lnTo>
                    <a:pt x="120" y="486"/>
                  </a:lnTo>
                  <a:lnTo>
                    <a:pt x="64" y="458"/>
                  </a:lnTo>
                  <a:lnTo>
                    <a:pt x="0" y="395"/>
                  </a:lnTo>
                  <a:lnTo>
                    <a:pt x="40" y="323"/>
                  </a:lnTo>
                  <a:lnTo>
                    <a:pt x="52" y="254"/>
                  </a:lnTo>
                  <a:lnTo>
                    <a:pt x="37" y="170"/>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b="0" kern="0">
                <a:solidFill>
                  <a:sysClr val="windowText" lastClr="000000"/>
                </a:solidFill>
                <a:latin typeface="微软雅黑" pitchFamily="34" charset="-122"/>
                <a:ea typeface="微软雅黑" pitchFamily="34" charset="-122"/>
              </a:endParaRPr>
            </a:p>
          </p:txBody>
        </p:sp>
        <p:sp>
          <p:nvSpPr>
            <p:cNvPr id="35" name="jilin"/>
            <p:cNvSpPr>
              <a:spLocks/>
            </p:cNvSpPr>
            <p:nvPr/>
          </p:nvSpPr>
          <p:spPr bwMode="auto">
            <a:xfrm>
              <a:off x="9769758" y="538146"/>
              <a:ext cx="1152142" cy="821363"/>
            </a:xfrm>
            <a:custGeom>
              <a:avLst/>
              <a:gdLst>
                <a:gd name="T0" fmla="*/ 2147483647 w 2902"/>
                <a:gd name="T1" fmla="*/ 2147483647 h 1961"/>
                <a:gd name="T2" fmla="*/ 2147483647 w 2902"/>
                <a:gd name="T3" fmla="*/ 2147483647 h 1961"/>
                <a:gd name="T4" fmla="*/ 2147483647 w 2902"/>
                <a:gd name="T5" fmla="*/ 2147483647 h 1961"/>
                <a:gd name="T6" fmla="*/ 2147483647 w 2902"/>
                <a:gd name="T7" fmla="*/ 2147483647 h 1961"/>
                <a:gd name="T8" fmla="*/ 2147483647 w 2902"/>
                <a:gd name="T9" fmla="*/ 2147483647 h 1961"/>
                <a:gd name="T10" fmla="*/ 2147483647 w 2902"/>
                <a:gd name="T11" fmla="*/ 2147483647 h 1961"/>
                <a:gd name="T12" fmla="*/ 2147483647 w 2902"/>
                <a:gd name="T13" fmla="*/ 2147483647 h 1961"/>
                <a:gd name="T14" fmla="*/ 2147483647 w 2902"/>
                <a:gd name="T15" fmla="*/ 2147483647 h 1961"/>
                <a:gd name="T16" fmla="*/ 2147483647 w 2902"/>
                <a:gd name="T17" fmla="*/ 2147483647 h 1961"/>
                <a:gd name="T18" fmla="*/ 2147483647 w 2902"/>
                <a:gd name="T19" fmla="*/ 2147483647 h 1961"/>
                <a:gd name="T20" fmla="*/ 2147483647 w 2902"/>
                <a:gd name="T21" fmla="*/ 2147483647 h 1961"/>
                <a:gd name="T22" fmla="*/ 2147483647 w 2902"/>
                <a:gd name="T23" fmla="*/ 2147483647 h 1961"/>
                <a:gd name="T24" fmla="*/ 2147483647 w 2902"/>
                <a:gd name="T25" fmla="*/ 2147483647 h 1961"/>
                <a:gd name="T26" fmla="*/ 2147483647 w 2902"/>
                <a:gd name="T27" fmla="*/ 2147483647 h 1961"/>
                <a:gd name="T28" fmla="*/ 2147483647 w 2902"/>
                <a:gd name="T29" fmla="*/ 2147483647 h 1961"/>
                <a:gd name="T30" fmla="*/ 2147483647 w 2902"/>
                <a:gd name="T31" fmla="*/ 2147483647 h 1961"/>
                <a:gd name="T32" fmla="*/ 2147483647 w 2902"/>
                <a:gd name="T33" fmla="*/ 2147483647 h 1961"/>
                <a:gd name="T34" fmla="*/ 2147483647 w 2902"/>
                <a:gd name="T35" fmla="*/ 2147483647 h 1961"/>
                <a:gd name="T36" fmla="*/ 2147483647 w 2902"/>
                <a:gd name="T37" fmla="*/ 2147483647 h 1961"/>
                <a:gd name="T38" fmla="*/ 2147483647 w 2902"/>
                <a:gd name="T39" fmla="*/ 2147483647 h 1961"/>
                <a:gd name="T40" fmla="*/ 2147483647 w 2902"/>
                <a:gd name="T41" fmla="*/ 2147483647 h 1961"/>
                <a:gd name="T42" fmla="*/ 2147483647 w 2902"/>
                <a:gd name="T43" fmla="*/ 2147483647 h 1961"/>
                <a:gd name="T44" fmla="*/ 2147483647 w 2902"/>
                <a:gd name="T45" fmla="*/ 2147483647 h 1961"/>
                <a:gd name="T46" fmla="*/ 2147483647 w 2902"/>
                <a:gd name="T47" fmla="*/ 2147483647 h 1961"/>
                <a:gd name="T48" fmla="*/ 2147483647 w 2902"/>
                <a:gd name="T49" fmla="*/ 2147483647 h 1961"/>
                <a:gd name="T50" fmla="*/ 2147483647 w 2902"/>
                <a:gd name="T51" fmla="*/ 2147483647 h 1961"/>
                <a:gd name="T52" fmla="*/ 2147483647 w 2902"/>
                <a:gd name="T53" fmla="*/ 2147483647 h 1961"/>
                <a:gd name="T54" fmla="*/ 2147483647 w 2902"/>
                <a:gd name="T55" fmla="*/ 2147483647 h 1961"/>
                <a:gd name="T56" fmla="*/ 2147483647 w 2902"/>
                <a:gd name="T57" fmla="*/ 2147483647 h 1961"/>
                <a:gd name="T58" fmla="*/ 2147483647 w 2902"/>
                <a:gd name="T59" fmla="*/ 2147483647 h 1961"/>
                <a:gd name="T60" fmla="*/ 2147483647 w 2902"/>
                <a:gd name="T61" fmla="*/ 2147483647 h 1961"/>
                <a:gd name="T62" fmla="*/ 2147483647 w 2902"/>
                <a:gd name="T63" fmla="*/ 2147483647 h 1961"/>
                <a:gd name="T64" fmla="*/ 2147483647 w 2902"/>
                <a:gd name="T65" fmla="*/ 2147483647 h 1961"/>
                <a:gd name="T66" fmla="*/ 2147483647 w 2902"/>
                <a:gd name="T67" fmla="*/ 2147483647 h 1961"/>
                <a:gd name="T68" fmla="*/ 2147483647 w 2902"/>
                <a:gd name="T69" fmla="*/ 2147483647 h 1961"/>
                <a:gd name="T70" fmla="*/ 2147483647 w 2902"/>
                <a:gd name="T71" fmla="*/ 2147483647 h 1961"/>
                <a:gd name="T72" fmla="*/ 2147483647 w 2902"/>
                <a:gd name="T73" fmla="*/ 2147483647 h 1961"/>
                <a:gd name="T74" fmla="*/ 2147483647 w 2902"/>
                <a:gd name="T75" fmla="*/ 2147483647 h 1961"/>
                <a:gd name="T76" fmla="*/ 2147483647 w 2902"/>
                <a:gd name="T77" fmla="*/ 2147483647 h 1961"/>
                <a:gd name="T78" fmla="*/ 2147483647 w 2902"/>
                <a:gd name="T79" fmla="*/ 2147483647 h 1961"/>
                <a:gd name="T80" fmla="*/ 2147483647 w 2902"/>
                <a:gd name="T81" fmla="*/ 2147483647 h 1961"/>
                <a:gd name="T82" fmla="*/ 2147483647 w 2902"/>
                <a:gd name="T83" fmla="*/ 2147483647 h 1961"/>
                <a:gd name="T84" fmla="*/ 2147483647 w 2902"/>
                <a:gd name="T85" fmla="*/ 2147483647 h 1961"/>
                <a:gd name="T86" fmla="*/ 2147483647 w 2902"/>
                <a:gd name="T87" fmla="*/ 2147483647 h 1961"/>
                <a:gd name="T88" fmla="*/ 2147483647 w 2902"/>
                <a:gd name="T89" fmla="*/ 2147483647 h 1961"/>
                <a:gd name="T90" fmla="*/ 2147483647 w 2902"/>
                <a:gd name="T91" fmla="*/ 2147483647 h 1961"/>
                <a:gd name="T92" fmla="*/ 2147483647 w 2902"/>
                <a:gd name="T93" fmla="*/ 2147483647 h 1961"/>
                <a:gd name="T94" fmla="*/ 2147483647 w 2902"/>
                <a:gd name="T95" fmla="*/ 2147483647 h 1961"/>
                <a:gd name="T96" fmla="*/ 2147483647 w 2902"/>
                <a:gd name="T97" fmla="*/ 2147483647 h 1961"/>
                <a:gd name="T98" fmla="*/ 2147483647 w 2902"/>
                <a:gd name="T99" fmla="*/ 2147483647 h 1961"/>
                <a:gd name="T100" fmla="*/ 0 w 2902"/>
                <a:gd name="T101" fmla="*/ 2147483647 h 1961"/>
                <a:gd name="T102" fmla="*/ 2147483647 w 2902"/>
                <a:gd name="T103" fmla="*/ 2147483647 h 1961"/>
                <a:gd name="T104" fmla="*/ 2147483647 w 2902"/>
                <a:gd name="T105" fmla="*/ 2147483647 h 1961"/>
                <a:gd name="T106" fmla="*/ 2147483647 w 2902"/>
                <a:gd name="T107" fmla="*/ 2147483647 h 1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2" h="1961">
                  <a:moveTo>
                    <a:pt x="376" y="68"/>
                  </a:moveTo>
                  <a:lnTo>
                    <a:pt x="491" y="15"/>
                  </a:lnTo>
                  <a:lnTo>
                    <a:pt x="574" y="0"/>
                  </a:lnTo>
                  <a:lnTo>
                    <a:pt x="644" y="61"/>
                  </a:lnTo>
                  <a:lnTo>
                    <a:pt x="650" y="150"/>
                  </a:lnTo>
                  <a:lnTo>
                    <a:pt x="715" y="249"/>
                  </a:lnTo>
                  <a:lnTo>
                    <a:pt x="787" y="278"/>
                  </a:lnTo>
                  <a:lnTo>
                    <a:pt x="892" y="272"/>
                  </a:lnTo>
                  <a:lnTo>
                    <a:pt x="956" y="227"/>
                  </a:lnTo>
                  <a:lnTo>
                    <a:pt x="1071" y="248"/>
                  </a:lnTo>
                  <a:lnTo>
                    <a:pt x="1161" y="177"/>
                  </a:lnTo>
                  <a:lnTo>
                    <a:pt x="1226" y="259"/>
                  </a:lnTo>
                  <a:lnTo>
                    <a:pt x="1318" y="287"/>
                  </a:lnTo>
                  <a:lnTo>
                    <a:pt x="1405" y="218"/>
                  </a:lnTo>
                  <a:lnTo>
                    <a:pt x="1505" y="248"/>
                  </a:lnTo>
                  <a:lnTo>
                    <a:pt x="1574" y="309"/>
                  </a:lnTo>
                  <a:lnTo>
                    <a:pt x="1603" y="383"/>
                  </a:lnTo>
                  <a:lnTo>
                    <a:pt x="1695" y="437"/>
                  </a:lnTo>
                  <a:lnTo>
                    <a:pt x="1741" y="407"/>
                  </a:lnTo>
                  <a:lnTo>
                    <a:pt x="1778" y="528"/>
                  </a:lnTo>
                  <a:lnTo>
                    <a:pt x="1833" y="579"/>
                  </a:lnTo>
                  <a:lnTo>
                    <a:pt x="1908" y="549"/>
                  </a:lnTo>
                  <a:lnTo>
                    <a:pt x="1924" y="482"/>
                  </a:lnTo>
                  <a:lnTo>
                    <a:pt x="1924" y="377"/>
                  </a:lnTo>
                  <a:lnTo>
                    <a:pt x="2038" y="407"/>
                  </a:lnTo>
                  <a:lnTo>
                    <a:pt x="2014" y="501"/>
                  </a:lnTo>
                  <a:lnTo>
                    <a:pt x="2129" y="633"/>
                  </a:lnTo>
                  <a:lnTo>
                    <a:pt x="2239" y="738"/>
                  </a:lnTo>
                  <a:lnTo>
                    <a:pt x="2297" y="652"/>
                  </a:lnTo>
                  <a:lnTo>
                    <a:pt x="2290" y="568"/>
                  </a:lnTo>
                  <a:lnTo>
                    <a:pt x="2351" y="534"/>
                  </a:lnTo>
                  <a:lnTo>
                    <a:pt x="2473" y="528"/>
                  </a:lnTo>
                  <a:lnTo>
                    <a:pt x="2540" y="467"/>
                  </a:lnTo>
                  <a:lnTo>
                    <a:pt x="2610" y="535"/>
                  </a:lnTo>
                  <a:lnTo>
                    <a:pt x="2711" y="558"/>
                  </a:lnTo>
                  <a:lnTo>
                    <a:pt x="2793" y="571"/>
                  </a:lnTo>
                  <a:lnTo>
                    <a:pt x="2872" y="500"/>
                  </a:lnTo>
                  <a:lnTo>
                    <a:pt x="2897" y="559"/>
                  </a:lnTo>
                  <a:lnTo>
                    <a:pt x="2878" y="655"/>
                  </a:lnTo>
                  <a:lnTo>
                    <a:pt x="2902" y="758"/>
                  </a:lnTo>
                  <a:lnTo>
                    <a:pt x="2817" y="806"/>
                  </a:lnTo>
                  <a:lnTo>
                    <a:pt x="2762" y="890"/>
                  </a:lnTo>
                  <a:lnTo>
                    <a:pt x="2671" y="950"/>
                  </a:lnTo>
                  <a:lnTo>
                    <a:pt x="2647" y="872"/>
                  </a:lnTo>
                  <a:lnTo>
                    <a:pt x="2592" y="848"/>
                  </a:lnTo>
                  <a:lnTo>
                    <a:pt x="2543" y="872"/>
                  </a:lnTo>
                  <a:lnTo>
                    <a:pt x="2536" y="920"/>
                  </a:lnTo>
                  <a:lnTo>
                    <a:pt x="2543" y="1016"/>
                  </a:lnTo>
                  <a:lnTo>
                    <a:pt x="2482" y="1094"/>
                  </a:lnTo>
                  <a:lnTo>
                    <a:pt x="2414" y="1190"/>
                  </a:lnTo>
                  <a:lnTo>
                    <a:pt x="2372" y="1299"/>
                  </a:lnTo>
                  <a:lnTo>
                    <a:pt x="2305" y="1329"/>
                  </a:lnTo>
                  <a:lnTo>
                    <a:pt x="2231" y="1317"/>
                  </a:lnTo>
                  <a:lnTo>
                    <a:pt x="2170" y="1360"/>
                  </a:lnTo>
                  <a:lnTo>
                    <a:pt x="2170" y="1413"/>
                  </a:lnTo>
                  <a:lnTo>
                    <a:pt x="2207" y="1467"/>
                  </a:lnTo>
                  <a:lnTo>
                    <a:pt x="2257" y="1521"/>
                  </a:lnTo>
                  <a:lnTo>
                    <a:pt x="2214" y="1558"/>
                  </a:lnTo>
                  <a:lnTo>
                    <a:pt x="2140" y="1594"/>
                  </a:lnTo>
                  <a:lnTo>
                    <a:pt x="2076" y="1599"/>
                  </a:lnTo>
                  <a:lnTo>
                    <a:pt x="1989" y="1625"/>
                  </a:lnTo>
                  <a:lnTo>
                    <a:pt x="1913" y="1610"/>
                  </a:lnTo>
                  <a:lnTo>
                    <a:pt x="1891" y="1545"/>
                  </a:lnTo>
                  <a:lnTo>
                    <a:pt x="1824" y="1545"/>
                  </a:lnTo>
                  <a:lnTo>
                    <a:pt x="1769" y="1594"/>
                  </a:lnTo>
                  <a:lnTo>
                    <a:pt x="1774" y="1678"/>
                  </a:lnTo>
                  <a:lnTo>
                    <a:pt x="1708" y="1774"/>
                  </a:lnTo>
                  <a:lnTo>
                    <a:pt x="1652" y="1895"/>
                  </a:lnTo>
                  <a:lnTo>
                    <a:pt x="1556" y="1961"/>
                  </a:lnTo>
                  <a:lnTo>
                    <a:pt x="1556" y="1858"/>
                  </a:lnTo>
                  <a:lnTo>
                    <a:pt x="1525" y="1798"/>
                  </a:lnTo>
                  <a:lnTo>
                    <a:pt x="1458" y="1768"/>
                  </a:lnTo>
                  <a:lnTo>
                    <a:pt x="1403" y="1665"/>
                  </a:lnTo>
                  <a:lnTo>
                    <a:pt x="1347" y="1611"/>
                  </a:lnTo>
                  <a:lnTo>
                    <a:pt x="1384" y="1497"/>
                  </a:lnTo>
                  <a:lnTo>
                    <a:pt x="1312" y="1450"/>
                  </a:lnTo>
                  <a:lnTo>
                    <a:pt x="1220" y="1360"/>
                  </a:lnTo>
                  <a:lnTo>
                    <a:pt x="1165" y="1293"/>
                  </a:lnTo>
                  <a:lnTo>
                    <a:pt x="1195" y="1197"/>
                  </a:lnTo>
                  <a:lnTo>
                    <a:pt x="1134" y="1197"/>
                  </a:lnTo>
                  <a:lnTo>
                    <a:pt x="1038" y="1203"/>
                  </a:lnTo>
                  <a:lnTo>
                    <a:pt x="964" y="1149"/>
                  </a:lnTo>
                  <a:lnTo>
                    <a:pt x="873" y="1106"/>
                  </a:lnTo>
                  <a:lnTo>
                    <a:pt x="794" y="1106"/>
                  </a:lnTo>
                  <a:lnTo>
                    <a:pt x="730" y="1125"/>
                  </a:lnTo>
                  <a:lnTo>
                    <a:pt x="635" y="1114"/>
                  </a:lnTo>
                  <a:lnTo>
                    <a:pt x="697" y="1050"/>
                  </a:lnTo>
                  <a:lnTo>
                    <a:pt x="663" y="955"/>
                  </a:lnTo>
                  <a:lnTo>
                    <a:pt x="605" y="887"/>
                  </a:lnTo>
                  <a:lnTo>
                    <a:pt x="593" y="802"/>
                  </a:lnTo>
                  <a:lnTo>
                    <a:pt x="540" y="733"/>
                  </a:lnTo>
                  <a:lnTo>
                    <a:pt x="457" y="733"/>
                  </a:lnTo>
                  <a:lnTo>
                    <a:pt x="441" y="802"/>
                  </a:lnTo>
                  <a:lnTo>
                    <a:pt x="343" y="876"/>
                  </a:lnTo>
                  <a:lnTo>
                    <a:pt x="255" y="782"/>
                  </a:lnTo>
                  <a:lnTo>
                    <a:pt x="231" y="722"/>
                  </a:lnTo>
                  <a:lnTo>
                    <a:pt x="170" y="639"/>
                  </a:lnTo>
                  <a:lnTo>
                    <a:pt x="183" y="504"/>
                  </a:lnTo>
                  <a:lnTo>
                    <a:pt x="204" y="422"/>
                  </a:lnTo>
                  <a:lnTo>
                    <a:pt x="110" y="366"/>
                  </a:lnTo>
                  <a:lnTo>
                    <a:pt x="44" y="368"/>
                  </a:lnTo>
                  <a:lnTo>
                    <a:pt x="0" y="297"/>
                  </a:lnTo>
                  <a:lnTo>
                    <a:pt x="33" y="199"/>
                  </a:lnTo>
                  <a:lnTo>
                    <a:pt x="64" y="155"/>
                  </a:lnTo>
                  <a:lnTo>
                    <a:pt x="166" y="272"/>
                  </a:lnTo>
                  <a:lnTo>
                    <a:pt x="263" y="229"/>
                  </a:lnTo>
                  <a:lnTo>
                    <a:pt x="312" y="113"/>
                  </a:lnTo>
                  <a:lnTo>
                    <a:pt x="376" y="68"/>
                  </a:lnTo>
                  <a:close/>
                </a:path>
              </a:pathLst>
            </a:custGeom>
            <a:solidFill>
              <a:srgbClr val="B2A1C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6" name="liaoning"/>
            <p:cNvSpPr>
              <a:spLocks/>
            </p:cNvSpPr>
            <p:nvPr/>
          </p:nvSpPr>
          <p:spPr bwMode="auto">
            <a:xfrm>
              <a:off x="9600969" y="989319"/>
              <a:ext cx="786364" cy="823404"/>
            </a:xfrm>
            <a:custGeom>
              <a:avLst/>
              <a:gdLst>
                <a:gd name="T0" fmla="*/ 2147483647 w 1558"/>
                <a:gd name="T1" fmla="*/ 2147483647 h 1571"/>
                <a:gd name="T2" fmla="*/ 2147483647 w 1558"/>
                <a:gd name="T3" fmla="*/ 2147483647 h 1571"/>
                <a:gd name="T4" fmla="*/ 2147483647 w 1558"/>
                <a:gd name="T5" fmla="*/ 2147483647 h 1571"/>
                <a:gd name="T6" fmla="*/ 2147483647 w 1558"/>
                <a:gd name="T7" fmla="*/ 2147483647 h 1571"/>
                <a:gd name="T8" fmla="*/ 2147483647 w 1558"/>
                <a:gd name="T9" fmla="*/ 2147483647 h 1571"/>
                <a:gd name="T10" fmla="*/ 2147483647 w 1558"/>
                <a:gd name="T11" fmla="*/ 2147483647 h 1571"/>
                <a:gd name="T12" fmla="*/ 2147483647 w 1558"/>
                <a:gd name="T13" fmla="*/ 2147483647 h 1571"/>
                <a:gd name="T14" fmla="*/ 2147483647 w 1558"/>
                <a:gd name="T15" fmla="*/ 2147483647 h 1571"/>
                <a:gd name="T16" fmla="*/ 2147483647 w 1558"/>
                <a:gd name="T17" fmla="*/ 2147483647 h 1571"/>
                <a:gd name="T18" fmla="*/ 2147483647 w 1558"/>
                <a:gd name="T19" fmla="*/ 2147483647 h 1571"/>
                <a:gd name="T20" fmla="*/ 2147483647 w 1558"/>
                <a:gd name="T21" fmla="*/ 2147483647 h 1571"/>
                <a:gd name="T22" fmla="*/ 2147483647 w 1558"/>
                <a:gd name="T23" fmla="*/ 2147483647 h 1571"/>
                <a:gd name="T24" fmla="*/ 2147483647 w 1558"/>
                <a:gd name="T25" fmla="*/ 2147483647 h 1571"/>
                <a:gd name="T26" fmla="*/ 2147483647 w 1558"/>
                <a:gd name="T27" fmla="*/ 2147483647 h 1571"/>
                <a:gd name="T28" fmla="*/ 2147483647 w 1558"/>
                <a:gd name="T29" fmla="*/ 2147483647 h 1571"/>
                <a:gd name="T30" fmla="*/ 2147483647 w 1558"/>
                <a:gd name="T31" fmla="*/ 2147483647 h 1571"/>
                <a:gd name="T32" fmla="*/ 2147483647 w 1558"/>
                <a:gd name="T33" fmla="*/ 2147483647 h 1571"/>
                <a:gd name="T34" fmla="*/ 2147483647 w 1558"/>
                <a:gd name="T35" fmla="*/ 2147483647 h 1571"/>
                <a:gd name="T36" fmla="*/ 2147483647 w 1558"/>
                <a:gd name="T37" fmla="*/ 2147483647 h 1571"/>
                <a:gd name="T38" fmla="*/ 2147483647 w 1558"/>
                <a:gd name="T39" fmla="*/ 2147483647 h 1571"/>
                <a:gd name="T40" fmla="*/ 2147483647 w 1558"/>
                <a:gd name="T41" fmla="*/ 2147483647 h 1571"/>
                <a:gd name="T42" fmla="*/ 2147483647 w 1558"/>
                <a:gd name="T43" fmla="*/ 2147483647 h 1571"/>
                <a:gd name="T44" fmla="*/ 2147483647 w 1558"/>
                <a:gd name="T45" fmla="*/ 2147483647 h 1571"/>
                <a:gd name="T46" fmla="*/ 2147483647 w 1558"/>
                <a:gd name="T47" fmla="*/ 2147483647 h 1571"/>
                <a:gd name="T48" fmla="*/ 2147483647 w 1558"/>
                <a:gd name="T49" fmla="*/ 2147483647 h 1571"/>
                <a:gd name="T50" fmla="*/ 2147483647 w 1558"/>
                <a:gd name="T51" fmla="*/ 2147483647 h 1571"/>
                <a:gd name="T52" fmla="*/ 2147483647 w 1558"/>
                <a:gd name="T53" fmla="*/ 2147483647 h 1571"/>
                <a:gd name="T54" fmla="*/ 2147483647 w 1558"/>
                <a:gd name="T55" fmla="*/ 2147483647 h 1571"/>
                <a:gd name="T56" fmla="*/ 2147483647 w 1558"/>
                <a:gd name="T57" fmla="*/ 2147483647 h 1571"/>
                <a:gd name="T58" fmla="*/ 2147483647 w 1558"/>
                <a:gd name="T59" fmla="*/ 2147483647 h 1571"/>
                <a:gd name="T60" fmla="*/ 2147483647 w 1558"/>
                <a:gd name="T61" fmla="*/ 2147483647 h 1571"/>
                <a:gd name="T62" fmla="*/ 2147483647 w 1558"/>
                <a:gd name="T63" fmla="*/ 2147483647 h 1571"/>
                <a:gd name="T64" fmla="*/ 2147483647 w 1558"/>
                <a:gd name="T65" fmla="*/ 2147483647 h 1571"/>
                <a:gd name="T66" fmla="*/ 2147483647 w 1558"/>
                <a:gd name="T67" fmla="*/ 2147483647 h 1571"/>
                <a:gd name="T68" fmla="*/ 2147483647 w 1558"/>
                <a:gd name="T69" fmla="*/ 0 h 1571"/>
                <a:gd name="T70" fmla="*/ 2147483647 w 1558"/>
                <a:gd name="T71" fmla="*/ 2147483647 h 1571"/>
                <a:gd name="T72" fmla="*/ 2147483647 w 1558"/>
                <a:gd name="T73" fmla="*/ 2147483647 h 1571"/>
                <a:gd name="T74" fmla="*/ 2147483647 w 1558"/>
                <a:gd name="T75" fmla="*/ 2147483647 h 1571"/>
                <a:gd name="T76" fmla="*/ 2147483647 w 1558"/>
                <a:gd name="T77" fmla="*/ 2147483647 h 1571"/>
                <a:gd name="T78" fmla="*/ 2147483647 w 1558"/>
                <a:gd name="T79" fmla="*/ 2147483647 h 1571"/>
                <a:gd name="T80" fmla="*/ 2147483647 w 1558"/>
                <a:gd name="T81" fmla="*/ 2147483647 h 1571"/>
                <a:gd name="T82" fmla="*/ 2147483647 w 1558"/>
                <a:gd name="T83" fmla="*/ 2147483647 h 1571"/>
                <a:gd name="T84" fmla="*/ 2147483647 w 1558"/>
                <a:gd name="T85" fmla="*/ 2147483647 h 1571"/>
                <a:gd name="T86" fmla="*/ 2147483647 w 1558"/>
                <a:gd name="T87" fmla="*/ 2147483647 h 15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58" h="1571">
                  <a:moveTo>
                    <a:pt x="69" y="853"/>
                  </a:moveTo>
                  <a:lnTo>
                    <a:pt x="24" y="949"/>
                  </a:lnTo>
                  <a:lnTo>
                    <a:pt x="0" y="1027"/>
                  </a:lnTo>
                  <a:lnTo>
                    <a:pt x="17" y="1075"/>
                  </a:lnTo>
                  <a:lnTo>
                    <a:pt x="74" y="1081"/>
                  </a:lnTo>
                  <a:lnTo>
                    <a:pt x="143" y="1062"/>
                  </a:lnTo>
                  <a:lnTo>
                    <a:pt x="186" y="1128"/>
                  </a:lnTo>
                  <a:lnTo>
                    <a:pt x="216" y="1191"/>
                  </a:lnTo>
                  <a:lnTo>
                    <a:pt x="264" y="1242"/>
                  </a:lnTo>
                  <a:lnTo>
                    <a:pt x="319" y="1172"/>
                  </a:lnTo>
                  <a:lnTo>
                    <a:pt x="377" y="1129"/>
                  </a:lnTo>
                  <a:lnTo>
                    <a:pt x="425" y="1086"/>
                  </a:lnTo>
                  <a:lnTo>
                    <a:pt x="434" y="1023"/>
                  </a:lnTo>
                  <a:lnTo>
                    <a:pt x="468" y="975"/>
                  </a:lnTo>
                  <a:lnTo>
                    <a:pt x="487" y="918"/>
                  </a:lnTo>
                  <a:lnTo>
                    <a:pt x="521" y="894"/>
                  </a:lnTo>
                  <a:lnTo>
                    <a:pt x="588" y="894"/>
                  </a:lnTo>
                  <a:lnTo>
                    <a:pt x="641" y="879"/>
                  </a:lnTo>
                  <a:lnTo>
                    <a:pt x="713" y="889"/>
                  </a:lnTo>
                  <a:lnTo>
                    <a:pt x="770" y="927"/>
                  </a:lnTo>
                  <a:lnTo>
                    <a:pt x="804" y="975"/>
                  </a:lnTo>
                  <a:lnTo>
                    <a:pt x="790" y="1057"/>
                  </a:lnTo>
                  <a:lnTo>
                    <a:pt x="766" y="1115"/>
                  </a:lnTo>
                  <a:lnTo>
                    <a:pt x="737" y="1158"/>
                  </a:lnTo>
                  <a:lnTo>
                    <a:pt x="674" y="1163"/>
                  </a:lnTo>
                  <a:lnTo>
                    <a:pt x="650" y="1201"/>
                  </a:lnTo>
                  <a:lnTo>
                    <a:pt x="665" y="1268"/>
                  </a:lnTo>
                  <a:lnTo>
                    <a:pt x="626" y="1287"/>
                  </a:lnTo>
                  <a:lnTo>
                    <a:pt x="636" y="1335"/>
                  </a:lnTo>
                  <a:lnTo>
                    <a:pt x="693" y="1321"/>
                  </a:lnTo>
                  <a:lnTo>
                    <a:pt x="765" y="1339"/>
                  </a:lnTo>
                  <a:lnTo>
                    <a:pt x="714" y="1375"/>
                  </a:lnTo>
                  <a:lnTo>
                    <a:pt x="717" y="1405"/>
                  </a:lnTo>
                  <a:lnTo>
                    <a:pt x="765" y="1420"/>
                  </a:lnTo>
                  <a:lnTo>
                    <a:pt x="693" y="1462"/>
                  </a:lnTo>
                  <a:lnTo>
                    <a:pt x="627" y="1492"/>
                  </a:lnTo>
                  <a:lnTo>
                    <a:pt x="603" y="1537"/>
                  </a:lnTo>
                  <a:lnTo>
                    <a:pt x="641" y="1571"/>
                  </a:lnTo>
                  <a:lnTo>
                    <a:pt x="746" y="1503"/>
                  </a:lnTo>
                  <a:lnTo>
                    <a:pt x="823" y="1451"/>
                  </a:lnTo>
                  <a:lnTo>
                    <a:pt x="862" y="1412"/>
                  </a:lnTo>
                  <a:lnTo>
                    <a:pt x="833" y="1364"/>
                  </a:lnTo>
                  <a:lnTo>
                    <a:pt x="929" y="1278"/>
                  </a:lnTo>
                  <a:lnTo>
                    <a:pt x="1020" y="1191"/>
                  </a:lnTo>
                  <a:lnTo>
                    <a:pt x="1102" y="1134"/>
                  </a:lnTo>
                  <a:lnTo>
                    <a:pt x="1154" y="1110"/>
                  </a:lnTo>
                  <a:lnTo>
                    <a:pt x="1217" y="1105"/>
                  </a:lnTo>
                  <a:lnTo>
                    <a:pt x="1284" y="1067"/>
                  </a:lnTo>
                  <a:lnTo>
                    <a:pt x="1284" y="1019"/>
                  </a:lnTo>
                  <a:lnTo>
                    <a:pt x="1342" y="975"/>
                  </a:lnTo>
                  <a:lnTo>
                    <a:pt x="1370" y="908"/>
                  </a:lnTo>
                  <a:lnTo>
                    <a:pt x="1430" y="845"/>
                  </a:lnTo>
                  <a:lnTo>
                    <a:pt x="1442" y="774"/>
                  </a:lnTo>
                  <a:lnTo>
                    <a:pt x="1481" y="740"/>
                  </a:lnTo>
                  <a:lnTo>
                    <a:pt x="1529" y="745"/>
                  </a:lnTo>
                  <a:lnTo>
                    <a:pt x="1558" y="678"/>
                  </a:lnTo>
                  <a:lnTo>
                    <a:pt x="1557" y="600"/>
                  </a:lnTo>
                  <a:lnTo>
                    <a:pt x="1533" y="553"/>
                  </a:lnTo>
                  <a:lnTo>
                    <a:pt x="1482" y="531"/>
                  </a:lnTo>
                  <a:lnTo>
                    <a:pt x="1439" y="448"/>
                  </a:lnTo>
                  <a:lnTo>
                    <a:pt x="1394" y="405"/>
                  </a:lnTo>
                  <a:lnTo>
                    <a:pt x="1422" y="312"/>
                  </a:lnTo>
                  <a:lnTo>
                    <a:pt x="1367" y="276"/>
                  </a:lnTo>
                  <a:lnTo>
                    <a:pt x="1298" y="207"/>
                  </a:lnTo>
                  <a:lnTo>
                    <a:pt x="1250" y="150"/>
                  </a:lnTo>
                  <a:lnTo>
                    <a:pt x="1274" y="73"/>
                  </a:lnTo>
                  <a:lnTo>
                    <a:pt x="1229" y="72"/>
                  </a:lnTo>
                  <a:lnTo>
                    <a:pt x="1152" y="79"/>
                  </a:lnTo>
                  <a:lnTo>
                    <a:pt x="1088" y="33"/>
                  </a:lnTo>
                  <a:lnTo>
                    <a:pt x="1017" y="0"/>
                  </a:lnTo>
                  <a:lnTo>
                    <a:pt x="960" y="0"/>
                  </a:lnTo>
                  <a:lnTo>
                    <a:pt x="912" y="16"/>
                  </a:lnTo>
                  <a:lnTo>
                    <a:pt x="953" y="64"/>
                  </a:lnTo>
                  <a:lnTo>
                    <a:pt x="897" y="156"/>
                  </a:lnTo>
                  <a:lnTo>
                    <a:pt x="800" y="247"/>
                  </a:lnTo>
                  <a:lnTo>
                    <a:pt x="701" y="246"/>
                  </a:lnTo>
                  <a:lnTo>
                    <a:pt x="642" y="292"/>
                  </a:lnTo>
                  <a:lnTo>
                    <a:pt x="482" y="385"/>
                  </a:lnTo>
                  <a:lnTo>
                    <a:pt x="425" y="466"/>
                  </a:lnTo>
                  <a:lnTo>
                    <a:pt x="330" y="525"/>
                  </a:lnTo>
                  <a:lnTo>
                    <a:pt x="260" y="612"/>
                  </a:lnTo>
                  <a:lnTo>
                    <a:pt x="224" y="702"/>
                  </a:lnTo>
                  <a:lnTo>
                    <a:pt x="198" y="639"/>
                  </a:lnTo>
                  <a:lnTo>
                    <a:pt x="80" y="517"/>
                  </a:lnTo>
                  <a:lnTo>
                    <a:pt x="23" y="564"/>
                  </a:lnTo>
                  <a:lnTo>
                    <a:pt x="41" y="637"/>
                  </a:lnTo>
                  <a:lnTo>
                    <a:pt x="60" y="736"/>
                  </a:lnTo>
                  <a:lnTo>
                    <a:pt x="78" y="810"/>
                  </a:lnTo>
                  <a:lnTo>
                    <a:pt x="69" y="853"/>
                  </a:lnTo>
                  <a:close/>
                </a:path>
              </a:pathLst>
            </a:custGeom>
            <a:solidFill>
              <a:srgbClr val="D7E4BC"/>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37" name="Freeform 36"/>
            <p:cNvSpPr>
              <a:spLocks/>
            </p:cNvSpPr>
            <p:nvPr/>
          </p:nvSpPr>
          <p:spPr bwMode="auto">
            <a:xfrm>
              <a:off x="9334876" y="4524252"/>
              <a:ext cx="77445" cy="61244"/>
            </a:xfrm>
            <a:custGeom>
              <a:avLst/>
              <a:gdLst/>
              <a:ahLst/>
              <a:cxnLst>
                <a:cxn ang="0">
                  <a:pos x="60" y="119"/>
                </a:cxn>
                <a:cxn ang="0">
                  <a:pos x="12" y="107"/>
                </a:cxn>
                <a:cxn ang="0">
                  <a:pos x="0" y="63"/>
                </a:cxn>
                <a:cxn ang="0">
                  <a:pos x="39" y="0"/>
                </a:cxn>
                <a:cxn ang="0">
                  <a:pos x="69" y="9"/>
                </a:cxn>
                <a:cxn ang="0">
                  <a:pos x="116" y="3"/>
                </a:cxn>
                <a:cxn ang="0">
                  <a:pos x="152" y="43"/>
                </a:cxn>
                <a:cxn ang="0">
                  <a:pos x="128" y="75"/>
                </a:cxn>
                <a:cxn ang="0">
                  <a:pos x="100" y="111"/>
                </a:cxn>
                <a:cxn ang="0">
                  <a:pos x="60" y="119"/>
                </a:cxn>
              </a:cxnLst>
              <a:rect l="0" t="0" r="r" b="b"/>
              <a:pathLst>
                <a:path w="152" h="119">
                  <a:moveTo>
                    <a:pt x="60" y="119"/>
                  </a:moveTo>
                  <a:lnTo>
                    <a:pt x="12" y="107"/>
                  </a:lnTo>
                  <a:lnTo>
                    <a:pt x="0" y="63"/>
                  </a:lnTo>
                  <a:lnTo>
                    <a:pt x="39" y="0"/>
                  </a:lnTo>
                  <a:lnTo>
                    <a:pt x="69" y="9"/>
                  </a:lnTo>
                  <a:lnTo>
                    <a:pt x="116" y="3"/>
                  </a:lnTo>
                  <a:lnTo>
                    <a:pt x="152" y="43"/>
                  </a:lnTo>
                  <a:lnTo>
                    <a:pt x="128" y="75"/>
                  </a:lnTo>
                  <a:lnTo>
                    <a:pt x="100" y="111"/>
                  </a:lnTo>
                  <a:lnTo>
                    <a:pt x="60" y="119"/>
                  </a:lnTo>
                  <a:close/>
                </a:path>
              </a:pathLst>
            </a:custGeom>
            <a:solidFill>
              <a:schemeClr val="bg2">
                <a:lumMod val="75000"/>
              </a:schemeClr>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grpSp>
          <p:nvGrpSpPr>
            <p:cNvPr id="5" name="Group 37"/>
            <p:cNvGrpSpPr>
              <a:grpSpLocks noChangeAspect="1"/>
            </p:cNvGrpSpPr>
            <p:nvPr/>
          </p:nvGrpSpPr>
          <p:grpSpPr bwMode="auto">
            <a:xfrm>
              <a:off x="9313031" y="4560999"/>
              <a:ext cx="27798" cy="46953"/>
              <a:chOff x="11265680" y="5245027"/>
              <a:chExt cx="7161" cy="12116"/>
            </a:xfrm>
            <a:solidFill>
              <a:schemeClr val="bg2">
                <a:lumMod val="75000"/>
              </a:schemeClr>
            </a:solidFill>
          </p:grpSpPr>
          <p:sp>
            <p:nvSpPr>
              <p:cNvPr id="74" name="任意多边形 73"/>
              <p:cNvSpPr>
                <a:spLocks noChangeAspect="1"/>
              </p:cNvSpPr>
              <p:nvPr/>
            </p:nvSpPr>
            <p:spPr bwMode="auto">
              <a:xfrm>
                <a:off x="11265680" y="5245027"/>
                <a:ext cx="3430" cy="4225"/>
              </a:xfrm>
              <a:custGeom>
                <a:avLst/>
                <a:gdLst>
                  <a:gd name="T0" fmla="*/ 858030 w 19567828"/>
                  <a:gd name="T1" fmla="*/ 792257 h 23452057"/>
                  <a:gd name="T2" fmla="*/ 928469 w 19567828"/>
                  <a:gd name="T3" fmla="*/ 1085577 h 23452057"/>
                  <a:gd name="T4" fmla="*/ 1129264 w 19567828"/>
                  <a:gd name="T5" fmla="*/ 1594594 h 23452057"/>
                  <a:gd name="T6" fmla="*/ 1721624 w 19567828"/>
                  <a:gd name="T7" fmla="*/ 1402953 h 23452057"/>
                  <a:gd name="T8" fmla="*/ 1686004 w 19567828"/>
                  <a:gd name="T9" fmla="*/ 1186830 h 23452057"/>
                  <a:gd name="T10" fmla="*/ 1910982 w 19567828"/>
                  <a:gd name="T11" fmla="*/ 1145877 h 23452057"/>
                  <a:gd name="T12" fmla="*/ 2012334 w 19567828"/>
                  <a:gd name="T13" fmla="*/ 1613073 h 23452057"/>
                  <a:gd name="T14" fmla="*/ 1216228 w 19567828"/>
                  <a:gd name="T15" fmla="*/ 1831776 h 23452057"/>
                  <a:gd name="T16" fmla="*/ 1279853 w 19567828"/>
                  <a:gd name="T17" fmla="*/ 2065140 h 23452057"/>
                  <a:gd name="T18" fmla="*/ 1916315 w 19567828"/>
                  <a:gd name="T19" fmla="*/ 1913409 h 23452057"/>
                  <a:gd name="T20" fmla="*/ 1977359 w 19567828"/>
                  <a:gd name="T21" fmla="*/ 2107975 h 23452057"/>
                  <a:gd name="T22" fmla="*/ 1575797 w 19567828"/>
                  <a:gd name="T23" fmla="*/ 2239069 h 23452057"/>
                  <a:gd name="T24" fmla="*/ 1424538 w 19567828"/>
                  <a:gd name="T25" fmla="*/ 2176586 h 23452057"/>
                  <a:gd name="T26" fmla="*/ 1278241 w 19567828"/>
                  <a:gd name="T27" fmla="*/ 2214116 h 23452057"/>
                  <a:gd name="T28" fmla="*/ 1194872 w 19567828"/>
                  <a:gd name="T29" fmla="*/ 3108524 h 23452057"/>
                  <a:gd name="T30" fmla="*/ 1096967 w 19567828"/>
                  <a:gd name="T31" fmla="*/ 3498007 h 23452057"/>
                  <a:gd name="T32" fmla="*/ 801023 w 19567828"/>
                  <a:gd name="T33" fmla="*/ 4163814 h 23452057"/>
                  <a:gd name="T34" fmla="*/ 97215 w 19567828"/>
                  <a:gd name="T35" fmla="*/ 5166046 h 23452057"/>
                  <a:gd name="T36" fmla="*/ 213797 w 19567828"/>
                  <a:gd name="T37" fmla="*/ 5311973 h 23452057"/>
                  <a:gd name="T38" fmla="*/ 56634 w 19567828"/>
                  <a:gd name="T39" fmla="*/ 5578772 h 23452057"/>
                  <a:gd name="T40" fmla="*/ 52441 w 19567828"/>
                  <a:gd name="T41" fmla="*/ 6024168 h 23452057"/>
                  <a:gd name="T42" fmla="*/ 0 w 19567828"/>
                  <a:gd name="T43" fmla="*/ 6212236 h 23452057"/>
                  <a:gd name="T44" fmla="*/ 132362 w 19567828"/>
                  <a:gd name="T45" fmla="*/ 6331447 h 23452057"/>
                  <a:gd name="T46" fmla="*/ 236467 w 19567828"/>
                  <a:gd name="T47" fmla="*/ 6490422 h 23452057"/>
                  <a:gd name="T48" fmla="*/ 553023 w 19567828"/>
                  <a:gd name="T49" fmla="*/ 6650983 h 23452057"/>
                  <a:gd name="T50" fmla="*/ 1271467 w 19567828"/>
                  <a:gd name="T51" fmla="*/ 6703020 h 23452057"/>
                  <a:gd name="T52" fmla="*/ 1765155 w 19567828"/>
                  <a:gd name="T53" fmla="*/ 6520234 h 23452057"/>
                  <a:gd name="T54" fmla="*/ 2172547 w 19567828"/>
                  <a:gd name="T55" fmla="*/ 6230167 h 23452057"/>
                  <a:gd name="T56" fmla="*/ 2651279 w 19567828"/>
                  <a:gd name="T57" fmla="*/ 6097415 h 23452057"/>
                  <a:gd name="T58" fmla="*/ 3183737 w 19567828"/>
                  <a:gd name="T59" fmla="*/ 5702026 h 23452057"/>
                  <a:gd name="T60" fmla="*/ 4483897 w 19567828"/>
                  <a:gd name="T61" fmla="*/ 5112838 h 23452057"/>
                  <a:gd name="T62" fmla="*/ 4239795 w 19567828"/>
                  <a:gd name="T63" fmla="*/ 4141143 h 23452057"/>
                  <a:gd name="T64" fmla="*/ 4394378 w 19567828"/>
                  <a:gd name="T65" fmla="*/ 3731467 h 23452057"/>
                  <a:gd name="T66" fmla="*/ 4533730 w 19567828"/>
                  <a:gd name="T67" fmla="*/ 3546401 h 23452057"/>
                  <a:gd name="T68" fmla="*/ 4925598 w 19567828"/>
                  <a:gd name="T69" fmla="*/ 3769470 h 23452057"/>
                  <a:gd name="T70" fmla="*/ 5125051 w 19567828"/>
                  <a:gd name="T71" fmla="*/ 3549824 h 23452057"/>
                  <a:gd name="T72" fmla="*/ 5165925 w 19567828"/>
                  <a:gd name="T73" fmla="*/ 3277344 h 23452057"/>
                  <a:gd name="T74" fmla="*/ 5412040 w 19567828"/>
                  <a:gd name="T75" fmla="*/ 3177680 h 23452057"/>
                  <a:gd name="T76" fmla="*/ 5381462 w 19567828"/>
                  <a:gd name="T77" fmla="*/ 3080671 h 23452057"/>
                  <a:gd name="T78" fmla="*/ 5444238 w 19567828"/>
                  <a:gd name="T79" fmla="*/ 2988222 h 23452057"/>
                  <a:gd name="T80" fmla="*/ 5227544 w 19567828"/>
                  <a:gd name="T81" fmla="*/ 2274790 h 23452057"/>
                  <a:gd name="T82" fmla="*/ 5247732 w 19567828"/>
                  <a:gd name="T83" fmla="*/ 2180109 h 23452057"/>
                  <a:gd name="T84" fmla="*/ 5210205 w 19567828"/>
                  <a:gd name="T85" fmla="*/ 1205880 h 23452057"/>
                  <a:gd name="T86" fmla="*/ 5053091 w 19567828"/>
                  <a:gd name="T87" fmla="*/ 809451 h 23452057"/>
                  <a:gd name="T88" fmla="*/ 3972798 w 19567828"/>
                  <a:gd name="T89" fmla="*/ 422150 h 23452057"/>
                  <a:gd name="T90" fmla="*/ 3566991 w 19567828"/>
                  <a:gd name="T91" fmla="*/ 179683 h 23452057"/>
                  <a:gd name="T92" fmla="*/ 2950167 w 19567828"/>
                  <a:gd name="T93" fmla="*/ 33038 h 23452057"/>
                  <a:gd name="T94" fmla="*/ 2463731 w 19567828"/>
                  <a:gd name="T95" fmla="*/ 0 h 23452057"/>
                  <a:gd name="T96" fmla="*/ 2282085 w 19567828"/>
                  <a:gd name="T97" fmla="*/ 150018 h 23452057"/>
                  <a:gd name="T98" fmla="*/ 1916985 w 19567828"/>
                  <a:gd name="T99" fmla="*/ 746001 h 23452057"/>
                  <a:gd name="T100" fmla="*/ 1116687 w 19567828"/>
                  <a:gd name="T101" fmla="*/ 650280 h 23452057"/>
                  <a:gd name="T102" fmla="*/ 858030 w 19567828"/>
                  <a:gd name="T103" fmla="*/ 792257 h 234520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567828" h="23452057">
                    <a:moveTo>
                      <a:pt x="3083955" y="2771893"/>
                    </a:moveTo>
                    <a:lnTo>
                      <a:pt x="3337128" y="3798141"/>
                    </a:lnTo>
                    <a:lnTo>
                      <a:pt x="4058831" y="5579054"/>
                    </a:lnTo>
                    <a:lnTo>
                      <a:pt x="6187908" y="4908554"/>
                    </a:lnTo>
                    <a:lnTo>
                      <a:pt x="6059881" y="4152398"/>
                    </a:lnTo>
                    <a:lnTo>
                      <a:pt x="6868507" y="4009114"/>
                    </a:lnTo>
                    <a:lnTo>
                      <a:pt x="7232785" y="5643707"/>
                    </a:lnTo>
                    <a:lnTo>
                      <a:pt x="4371403" y="6408889"/>
                    </a:lnTo>
                    <a:lnTo>
                      <a:pt x="4600082" y="7225364"/>
                    </a:lnTo>
                    <a:lnTo>
                      <a:pt x="6887675" y="6694501"/>
                    </a:lnTo>
                    <a:lnTo>
                      <a:pt x="7107077" y="7375235"/>
                    </a:lnTo>
                    <a:lnTo>
                      <a:pt x="5663772" y="7833898"/>
                    </a:lnTo>
                    <a:lnTo>
                      <a:pt x="5120113" y="7615286"/>
                    </a:lnTo>
                    <a:lnTo>
                      <a:pt x="4594288" y="7746594"/>
                    </a:lnTo>
                    <a:lnTo>
                      <a:pt x="4294641" y="10875882"/>
                    </a:lnTo>
                    <a:lnTo>
                      <a:pt x="3942749" y="12238582"/>
                    </a:lnTo>
                    <a:lnTo>
                      <a:pt x="2879059" y="14568060"/>
                    </a:lnTo>
                    <a:lnTo>
                      <a:pt x="349413" y="18074607"/>
                    </a:lnTo>
                    <a:lnTo>
                      <a:pt x="768435" y="18585162"/>
                    </a:lnTo>
                    <a:lnTo>
                      <a:pt x="203555" y="19518620"/>
                    </a:lnTo>
                    <a:lnTo>
                      <a:pt x="188485" y="21076930"/>
                    </a:lnTo>
                    <a:lnTo>
                      <a:pt x="0" y="21734932"/>
                    </a:lnTo>
                    <a:lnTo>
                      <a:pt x="475739" y="22152023"/>
                    </a:lnTo>
                    <a:lnTo>
                      <a:pt x="849916" y="22708227"/>
                    </a:lnTo>
                    <a:lnTo>
                      <a:pt x="1987690" y="23269987"/>
                    </a:lnTo>
                    <a:lnTo>
                      <a:pt x="4569941" y="23452057"/>
                    </a:lnTo>
                    <a:lnTo>
                      <a:pt x="6344368" y="22812535"/>
                    </a:lnTo>
                    <a:lnTo>
                      <a:pt x="7808628" y="21797675"/>
                    </a:lnTo>
                    <a:lnTo>
                      <a:pt x="9529300" y="21333205"/>
                    </a:lnTo>
                    <a:lnTo>
                      <a:pt x="11443075" y="19949852"/>
                    </a:lnTo>
                    <a:lnTo>
                      <a:pt x="16116145" y="17888446"/>
                    </a:lnTo>
                    <a:lnTo>
                      <a:pt x="15238791" y="14488741"/>
                    </a:lnTo>
                    <a:lnTo>
                      <a:pt x="15794397" y="13055399"/>
                    </a:lnTo>
                    <a:lnTo>
                      <a:pt x="16295260" y="12407896"/>
                    </a:lnTo>
                    <a:lnTo>
                      <a:pt x="17703716" y="13188354"/>
                    </a:lnTo>
                    <a:lnTo>
                      <a:pt x="18420598" y="12419876"/>
                    </a:lnTo>
                    <a:lnTo>
                      <a:pt x="18567515" y="11466542"/>
                    </a:lnTo>
                    <a:lnTo>
                      <a:pt x="19452105" y="11117841"/>
                    </a:lnTo>
                    <a:lnTo>
                      <a:pt x="19342194" y="10778439"/>
                    </a:lnTo>
                    <a:lnTo>
                      <a:pt x="19567828" y="10454978"/>
                    </a:lnTo>
                    <a:lnTo>
                      <a:pt x="18788981" y="7958873"/>
                    </a:lnTo>
                    <a:lnTo>
                      <a:pt x="18861548" y="7627613"/>
                    </a:lnTo>
                    <a:lnTo>
                      <a:pt x="18726660" y="4219049"/>
                    </a:lnTo>
                    <a:lnTo>
                      <a:pt x="18161962" y="2832051"/>
                    </a:lnTo>
                    <a:lnTo>
                      <a:pt x="14279138" y="1476989"/>
                    </a:lnTo>
                    <a:lnTo>
                      <a:pt x="12820576" y="628663"/>
                    </a:lnTo>
                    <a:lnTo>
                      <a:pt x="10603570" y="115591"/>
                    </a:lnTo>
                    <a:lnTo>
                      <a:pt x="8855209" y="0"/>
                    </a:lnTo>
                    <a:lnTo>
                      <a:pt x="8202335" y="524872"/>
                    </a:lnTo>
                    <a:lnTo>
                      <a:pt x="6890083" y="2610056"/>
                    </a:lnTo>
                    <a:lnTo>
                      <a:pt x="4013627" y="2275154"/>
                    </a:lnTo>
                    <a:lnTo>
                      <a:pt x="3083955" y="2771893"/>
                    </a:lnTo>
                    <a:close/>
                  </a:path>
                </a:pathLst>
              </a:custGeom>
              <a:grp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sp>
            <p:nvSpPr>
              <p:cNvPr id="75" name="任意多边形 74"/>
              <p:cNvSpPr>
                <a:spLocks noChangeAspect="1"/>
              </p:cNvSpPr>
              <p:nvPr/>
            </p:nvSpPr>
            <p:spPr bwMode="auto">
              <a:xfrm>
                <a:off x="11266860" y="5250743"/>
                <a:ext cx="5981" cy="6400"/>
              </a:xfrm>
              <a:custGeom>
                <a:avLst/>
                <a:gdLst/>
                <a:ahLst/>
                <a:cxnLst/>
                <a:rect l="0" t="0" r="r" b="b"/>
                <a:pathLst>
                  <a:path w="5981" h="6400">
                    <a:moveTo>
                      <a:pt x="0" y="434"/>
                    </a:moveTo>
                    <a:lnTo>
                      <a:pt x="186" y="1365"/>
                    </a:lnTo>
                    <a:lnTo>
                      <a:pt x="584" y="1667"/>
                    </a:lnTo>
                    <a:lnTo>
                      <a:pt x="817" y="1974"/>
                    </a:lnTo>
                    <a:lnTo>
                      <a:pt x="1096" y="2403"/>
                    </a:lnTo>
                    <a:lnTo>
                      <a:pt x="1146" y="2499"/>
                    </a:lnTo>
                    <a:lnTo>
                      <a:pt x="1178" y="3004"/>
                    </a:lnTo>
                    <a:lnTo>
                      <a:pt x="1122" y="4257"/>
                    </a:lnTo>
                    <a:lnTo>
                      <a:pt x="1101" y="5029"/>
                    </a:lnTo>
                    <a:lnTo>
                      <a:pt x="934" y="5097"/>
                    </a:lnTo>
                    <a:cubicBezTo>
                      <a:pt x="933" y="5176"/>
                      <a:pt x="933" y="5255"/>
                      <a:pt x="933" y="5334"/>
                    </a:cubicBezTo>
                    <a:lnTo>
                      <a:pt x="1054" y="5502"/>
                    </a:lnTo>
                    <a:lnTo>
                      <a:pt x="906" y="5921"/>
                    </a:lnTo>
                    <a:lnTo>
                      <a:pt x="934" y="6027"/>
                    </a:lnTo>
                    <a:lnTo>
                      <a:pt x="1494" y="6400"/>
                    </a:lnTo>
                    <a:lnTo>
                      <a:pt x="1671" y="6303"/>
                    </a:lnTo>
                    <a:lnTo>
                      <a:pt x="1848" y="6142"/>
                    </a:lnTo>
                    <a:lnTo>
                      <a:pt x="1991" y="5994"/>
                    </a:lnTo>
                    <a:lnTo>
                      <a:pt x="2162" y="5961"/>
                    </a:lnTo>
                    <a:lnTo>
                      <a:pt x="2311" y="6143"/>
                    </a:lnTo>
                    <a:lnTo>
                      <a:pt x="2445" y="6068"/>
                    </a:lnTo>
                    <a:lnTo>
                      <a:pt x="3168" y="6029"/>
                    </a:lnTo>
                    <a:lnTo>
                      <a:pt x="3543" y="5842"/>
                    </a:lnTo>
                    <a:lnTo>
                      <a:pt x="3422" y="5688"/>
                    </a:lnTo>
                    <a:lnTo>
                      <a:pt x="3039" y="5612"/>
                    </a:lnTo>
                    <a:lnTo>
                      <a:pt x="3002" y="5477"/>
                    </a:lnTo>
                    <a:lnTo>
                      <a:pt x="3190" y="4902"/>
                    </a:lnTo>
                    <a:lnTo>
                      <a:pt x="3358" y="4651"/>
                    </a:lnTo>
                    <a:lnTo>
                      <a:pt x="3555" y="4577"/>
                    </a:lnTo>
                    <a:lnTo>
                      <a:pt x="3809" y="4714"/>
                    </a:lnTo>
                    <a:lnTo>
                      <a:pt x="4087" y="4785"/>
                    </a:lnTo>
                    <a:lnTo>
                      <a:pt x="4483" y="4636"/>
                    </a:lnTo>
                    <a:lnTo>
                      <a:pt x="4517" y="4512"/>
                    </a:lnTo>
                    <a:lnTo>
                      <a:pt x="4630" y="4377"/>
                    </a:lnTo>
                    <a:lnTo>
                      <a:pt x="4727" y="4342"/>
                    </a:lnTo>
                    <a:lnTo>
                      <a:pt x="5058" y="4417"/>
                    </a:lnTo>
                    <a:lnTo>
                      <a:pt x="5220" y="4218"/>
                    </a:lnTo>
                    <a:lnTo>
                      <a:pt x="5408" y="4164"/>
                    </a:lnTo>
                    <a:lnTo>
                      <a:pt x="5405" y="3969"/>
                    </a:lnTo>
                    <a:lnTo>
                      <a:pt x="5245" y="3762"/>
                    </a:lnTo>
                    <a:lnTo>
                      <a:pt x="5158" y="3540"/>
                    </a:lnTo>
                    <a:lnTo>
                      <a:pt x="4911" y="3675"/>
                    </a:lnTo>
                    <a:lnTo>
                      <a:pt x="4986" y="3491"/>
                    </a:lnTo>
                    <a:lnTo>
                      <a:pt x="4857" y="3490"/>
                    </a:lnTo>
                    <a:lnTo>
                      <a:pt x="4764" y="3454"/>
                    </a:lnTo>
                    <a:lnTo>
                      <a:pt x="4626" y="3563"/>
                    </a:lnTo>
                    <a:lnTo>
                      <a:pt x="4404" y="3490"/>
                    </a:lnTo>
                    <a:lnTo>
                      <a:pt x="4321" y="3342"/>
                    </a:lnTo>
                    <a:lnTo>
                      <a:pt x="4322" y="3503"/>
                    </a:lnTo>
                    <a:lnTo>
                      <a:pt x="4184" y="3501"/>
                    </a:lnTo>
                    <a:lnTo>
                      <a:pt x="4113" y="3296"/>
                    </a:lnTo>
                    <a:lnTo>
                      <a:pt x="4122" y="3133"/>
                    </a:lnTo>
                    <a:lnTo>
                      <a:pt x="4456" y="2762"/>
                    </a:lnTo>
                    <a:cubicBezTo>
                      <a:pt x="4456" y="2720"/>
                      <a:pt x="4456" y="2679"/>
                      <a:pt x="4456" y="2637"/>
                    </a:cubicBezTo>
                    <a:lnTo>
                      <a:pt x="4321" y="2639"/>
                    </a:lnTo>
                    <a:lnTo>
                      <a:pt x="3925" y="2948"/>
                    </a:lnTo>
                    <a:lnTo>
                      <a:pt x="3951" y="3057"/>
                    </a:lnTo>
                    <a:lnTo>
                      <a:pt x="3790" y="3205"/>
                    </a:lnTo>
                    <a:lnTo>
                      <a:pt x="3760" y="3105"/>
                    </a:lnTo>
                    <a:lnTo>
                      <a:pt x="3759" y="3044"/>
                    </a:lnTo>
                    <a:lnTo>
                      <a:pt x="3823" y="2981"/>
                    </a:lnTo>
                    <a:lnTo>
                      <a:pt x="3885" y="2849"/>
                    </a:lnTo>
                    <a:lnTo>
                      <a:pt x="3913" y="2763"/>
                    </a:lnTo>
                    <a:lnTo>
                      <a:pt x="3916" y="2642"/>
                    </a:lnTo>
                    <a:lnTo>
                      <a:pt x="3897" y="2549"/>
                    </a:lnTo>
                    <a:lnTo>
                      <a:pt x="3898" y="2462"/>
                    </a:lnTo>
                    <a:lnTo>
                      <a:pt x="4018" y="2447"/>
                    </a:lnTo>
                    <a:lnTo>
                      <a:pt x="4176" y="2384"/>
                    </a:lnTo>
                    <a:lnTo>
                      <a:pt x="4300" y="2343"/>
                    </a:lnTo>
                    <a:lnTo>
                      <a:pt x="4501" y="2330"/>
                    </a:lnTo>
                    <a:lnTo>
                      <a:pt x="4632" y="2342"/>
                    </a:lnTo>
                    <a:lnTo>
                      <a:pt x="4704" y="2222"/>
                    </a:lnTo>
                    <a:lnTo>
                      <a:pt x="4692" y="2076"/>
                    </a:lnTo>
                    <a:lnTo>
                      <a:pt x="4516" y="1965"/>
                    </a:lnTo>
                    <a:lnTo>
                      <a:pt x="4480" y="1832"/>
                    </a:lnTo>
                    <a:lnTo>
                      <a:pt x="4392" y="1745"/>
                    </a:lnTo>
                    <a:lnTo>
                      <a:pt x="4212" y="1710"/>
                    </a:lnTo>
                    <a:lnTo>
                      <a:pt x="4153" y="1598"/>
                    </a:lnTo>
                    <a:lnTo>
                      <a:pt x="4077" y="1503"/>
                    </a:lnTo>
                    <a:lnTo>
                      <a:pt x="3966" y="1455"/>
                    </a:lnTo>
                    <a:lnTo>
                      <a:pt x="3867" y="1416"/>
                    </a:lnTo>
                    <a:lnTo>
                      <a:pt x="3774" y="1427"/>
                    </a:lnTo>
                    <a:lnTo>
                      <a:pt x="3760" y="1338"/>
                    </a:lnTo>
                    <a:lnTo>
                      <a:pt x="3687" y="1293"/>
                    </a:lnTo>
                    <a:lnTo>
                      <a:pt x="3768" y="1253"/>
                    </a:lnTo>
                    <a:lnTo>
                      <a:pt x="5056" y="2107"/>
                    </a:lnTo>
                    <a:lnTo>
                      <a:pt x="5591" y="3603"/>
                    </a:lnTo>
                    <a:lnTo>
                      <a:pt x="5981" y="3466"/>
                    </a:lnTo>
                    <a:lnTo>
                      <a:pt x="4847" y="64"/>
                    </a:lnTo>
                    <a:lnTo>
                      <a:pt x="4613" y="106"/>
                    </a:lnTo>
                    <a:lnTo>
                      <a:pt x="4606" y="297"/>
                    </a:lnTo>
                    <a:lnTo>
                      <a:pt x="4534" y="307"/>
                    </a:lnTo>
                    <a:lnTo>
                      <a:pt x="3962" y="519"/>
                    </a:lnTo>
                    <a:lnTo>
                      <a:pt x="3143" y="249"/>
                    </a:lnTo>
                    <a:lnTo>
                      <a:pt x="2369" y="107"/>
                    </a:lnTo>
                    <a:lnTo>
                      <a:pt x="1774" y="0"/>
                    </a:lnTo>
                    <a:lnTo>
                      <a:pt x="1239" y="12"/>
                    </a:lnTo>
                    <a:lnTo>
                      <a:pt x="265" y="222"/>
                    </a:lnTo>
                    <a:lnTo>
                      <a:pt x="0" y="434"/>
                    </a:lnTo>
                    <a:close/>
                  </a:path>
                </a:pathLst>
              </a:custGeom>
              <a:grp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sz="800" kern="0">
                  <a:solidFill>
                    <a:sysClr val="windowText" lastClr="000000"/>
                  </a:solidFill>
                  <a:latin typeface="微软雅黑" pitchFamily="34" charset="-122"/>
                  <a:ea typeface="微软雅黑" pitchFamily="34" charset="-122"/>
                </a:endParaRPr>
              </a:p>
            </p:txBody>
          </p:sp>
        </p:grpSp>
        <p:sp>
          <p:nvSpPr>
            <p:cNvPr id="39" name="guangdong"/>
            <p:cNvSpPr>
              <a:spLocks/>
            </p:cNvSpPr>
            <p:nvPr/>
          </p:nvSpPr>
          <p:spPr bwMode="auto">
            <a:xfrm>
              <a:off x="8755031" y="4044498"/>
              <a:ext cx="1022670" cy="908470"/>
            </a:xfrm>
            <a:custGeom>
              <a:avLst/>
              <a:gdLst/>
              <a:ahLst/>
              <a:cxnLst>
                <a:cxn ang="0">
                  <a:pos x="75" y="1745"/>
                </a:cxn>
                <a:cxn ang="0">
                  <a:pos x="0" y="1955"/>
                </a:cxn>
                <a:cxn ang="0">
                  <a:pos x="65" y="2090"/>
                </a:cxn>
                <a:cxn ang="0">
                  <a:pos x="135" y="2210"/>
                </a:cxn>
                <a:cxn ang="0">
                  <a:pos x="240" y="2190"/>
                </a:cxn>
                <a:cxn ang="0">
                  <a:pos x="280" y="2080"/>
                </a:cxn>
                <a:cxn ang="0">
                  <a:pos x="250" y="1980"/>
                </a:cxn>
                <a:cxn ang="0">
                  <a:pos x="340" y="1815"/>
                </a:cxn>
                <a:cxn ang="0">
                  <a:pos x="585" y="1665"/>
                </a:cxn>
                <a:cxn ang="0">
                  <a:pos x="750" y="1565"/>
                </a:cxn>
                <a:cxn ang="0">
                  <a:pos x="955" y="1555"/>
                </a:cxn>
                <a:cxn ang="0">
                  <a:pos x="1065" y="1530"/>
                </a:cxn>
                <a:cxn ang="0">
                  <a:pos x="1190" y="1470"/>
                </a:cxn>
                <a:cxn ang="0">
                  <a:pos x="1235" y="1360"/>
                </a:cxn>
                <a:cxn ang="0">
                  <a:pos x="1340" y="1325"/>
                </a:cxn>
                <a:cxn ang="0">
                  <a:pos x="1427" y="1374"/>
                </a:cxn>
                <a:cxn ang="0">
                  <a:pos x="1427" y="1345"/>
                </a:cxn>
                <a:cxn ang="0">
                  <a:pos x="1404" y="1303"/>
                </a:cxn>
                <a:cxn ang="0">
                  <a:pos x="1410" y="1266"/>
                </a:cxn>
                <a:cxn ang="0">
                  <a:pos x="1370" y="1175"/>
                </a:cxn>
                <a:cxn ang="0">
                  <a:pos x="1285" y="1050"/>
                </a:cxn>
                <a:cxn ang="0">
                  <a:pos x="1370" y="940"/>
                </a:cxn>
                <a:cxn ang="0">
                  <a:pos x="1390" y="1050"/>
                </a:cxn>
                <a:cxn ang="0">
                  <a:pos x="1490" y="1160"/>
                </a:cxn>
                <a:cxn ang="0">
                  <a:pos x="1550" y="1190"/>
                </a:cxn>
                <a:cxn ang="0">
                  <a:pos x="1670" y="1165"/>
                </a:cxn>
                <a:cxn ang="0">
                  <a:pos x="1740" y="1085"/>
                </a:cxn>
                <a:cxn ang="0">
                  <a:pos x="1800" y="1105"/>
                </a:cxn>
                <a:cxn ang="0">
                  <a:pos x="1900" y="1050"/>
                </a:cxn>
                <a:cxn ang="0">
                  <a:pos x="2055" y="1050"/>
                </a:cxn>
                <a:cxn ang="0">
                  <a:pos x="2275" y="980"/>
                </a:cxn>
                <a:cxn ang="0">
                  <a:pos x="2455" y="825"/>
                </a:cxn>
                <a:cxn ang="0">
                  <a:pos x="2550" y="645"/>
                </a:cxn>
                <a:cxn ang="0">
                  <a:pos x="2560" y="385"/>
                </a:cxn>
                <a:cxn ang="0">
                  <a:pos x="2455" y="260"/>
                </a:cxn>
                <a:cxn ang="0">
                  <a:pos x="2250" y="155"/>
                </a:cxn>
                <a:cxn ang="0">
                  <a:pos x="2110" y="140"/>
                </a:cxn>
                <a:cxn ang="0">
                  <a:pos x="2085" y="275"/>
                </a:cxn>
                <a:cxn ang="0">
                  <a:pos x="1965" y="235"/>
                </a:cxn>
                <a:cxn ang="0">
                  <a:pos x="1775" y="315"/>
                </a:cxn>
                <a:cxn ang="0">
                  <a:pos x="1575" y="395"/>
                </a:cxn>
                <a:cxn ang="0">
                  <a:pos x="1575" y="185"/>
                </a:cxn>
                <a:cxn ang="0">
                  <a:pos x="1600" y="0"/>
                </a:cxn>
                <a:cxn ang="0">
                  <a:pos x="1395" y="85"/>
                </a:cxn>
                <a:cxn ang="0">
                  <a:pos x="1180" y="55"/>
                </a:cxn>
                <a:cxn ang="0">
                  <a:pos x="995" y="135"/>
                </a:cxn>
                <a:cxn ang="0">
                  <a:pos x="985" y="290"/>
                </a:cxn>
                <a:cxn ang="0">
                  <a:pos x="855" y="175"/>
                </a:cxn>
                <a:cxn ang="0">
                  <a:pos x="735" y="280"/>
                </a:cxn>
                <a:cxn ang="0">
                  <a:pos x="675" y="385"/>
                </a:cxn>
                <a:cxn ang="0">
                  <a:pos x="700" y="600"/>
                </a:cxn>
                <a:cxn ang="0">
                  <a:pos x="615" y="790"/>
                </a:cxn>
                <a:cxn ang="0">
                  <a:pos x="580" y="1025"/>
                </a:cxn>
                <a:cxn ang="0">
                  <a:pos x="490" y="1235"/>
                </a:cxn>
                <a:cxn ang="0">
                  <a:pos x="380" y="1405"/>
                </a:cxn>
                <a:cxn ang="0">
                  <a:pos x="260" y="1545"/>
                </a:cxn>
                <a:cxn ang="0">
                  <a:pos x="85" y="1575"/>
                </a:cxn>
                <a:cxn ang="0">
                  <a:pos x="10" y="1685"/>
                </a:cxn>
              </a:cxnLst>
              <a:rect l="0" t="0" r="r" b="b"/>
              <a:pathLst>
                <a:path w="2575" h="2225">
                  <a:moveTo>
                    <a:pt x="10" y="1685"/>
                  </a:moveTo>
                  <a:lnTo>
                    <a:pt x="75" y="1745"/>
                  </a:lnTo>
                  <a:lnTo>
                    <a:pt x="20" y="1865"/>
                  </a:lnTo>
                  <a:lnTo>
                    <a:pt x="0" y="1955"/>
                  </a:lnTo>
                  <a:lnTo>
                    <a:pt x="55" y="2020"/>
                  </a:lnTo>
                  <a:lnTo>
                    <a:pt x="65" y="2090"/>
                  </a:lnTo>
                  <a:lnTo>
                    <a:pt x="130" y="2145"/>
                  </a:lnTo>
                  <a:lnTo>
                    <a:pt x="135" y="2210"/>
                  </a:lnTo>
                  <a:lnTo>
                    <a:pt x="200" y="2225"/>
                  </a:lnTo>
                  <a:lnTo>
                    <a:pt x="240" y="2190"/>
                  </a:lnTo>
                  <a:lnTo>
                    <a:pt x="325" y="2155"/>
                  </a:lnTo>
                  <a:lnTo>
                    <a:pt x="280" y="2080"/>
                  </a:lnTo>
                  <a:lnTo>
                    <a:pt x="285" y="2025"/>
                  </a:lnTo>
                  <a:lnTo>
                    <a:pt x="250" y="1980"/>
                  </a:lnTo>
                  <a:lnTo>
                    <a:pt x="275" y="1915"/>
                  </a:lnTo>
                  <a:lnTo>
                    <a:pt x="340" y="1815"/>
                  </a:lnTo>
                  <a:lnTo>
                    <a:pt x="455" y="1720"/>
                  </a:lnTo>
                  <a:lnTo>
                    <a:pt x="585" y="1665"/>
                  </a:lnTo>
                  <a:lnTo>
                    <a:pt x="705" y="1675"/>
                  </a:lnTo>
                  <a:lnTo>
                    <a:pt x="750" y="1565"/>
                  </a:lnTo>
                  <a:lnTo>
                    <a:pt x="855" y="1525"/>
                  </a:lnTo>
                  <a:lnTo>
                    <a:pt x="955" y="1555"/>
                  </a:lnTo>
                  <a:lnTo>
                    <a:pt x="975" y="1485"/>
                  </a:lnTo>
                  <a:lnTo>
                    <a:pt x="1065" y="1530"/>
                  </a:lnTo>
                  <a:lnTo>
                    <a:pt x="1120" y="1450"/>
                  </a:lnTo>
                  <a:lnTo>
                    <a:pt x="1190" y="1470"/>
                  </a:lnTo>
                  <a:lnTo>
                    <a:pt x="1195" y="1425"/>
                  </a:lnTo>
                  <a:lnTo>
                    <a:pt x="1235" y="1360"/>
                  </a:lnTo>
                  <a:lnTo>
                    <a:pt x="1265" y="1385"/>
                  </a:lnTo>
                  <a:lnTo>
                    <a:pt x="1340" y="1325"/>
                  </a:lnTo>
                  <a:lnTo>
                    <a:pt x="1428" y="1395"/>
                  </a:lnTo>
                  <a:lnTo>
                    <a:pt x="1427" y="1374"/>
                  </a:lnTo>
                  <a:lnTo>
                    <a:pt x="1425" y="1360"/>
                  </a:lnTo>
                  <a:lnTo>
                    <a:pt x="1427" y="1345"/>
                  </a:lnTo>
                  <a:lnTo>
                    <a:pt x="1418" y="1335"/>
                  </a:lnTo>
                  <a:lnTo>
                    <a:pt x="1404" y="1303"/>
                  </a:lnTo>
                  <a:lnTo>
                    <a:pt x="1407" y="1285"/>
                  </a:lnTo>
                  <a:lnTo>
                    <a:pt x="1410" y="1266"/>
                  </a:lnTo>
                  <a:lnTo>
                    <a:pt x="1419" y="1266"/>
                  </a:lnTo>
                  <a:lnTo>
                    <a:pt x="1370" y="1175"/>
                  </a:lnTo>
                  <a:lnTo>
                    <a:pt x="1325" y="1095"/>
                  </a:lnTo>
                  <a:lnTo>
                    <a:pt x="1285" y="1050"/>
                  </a:lnTo>
                  <a:lnTo>
                    <a:pt x="1315" y="970"/>
                  </a:lnTo>
                  <a:lnTo>
                    <a:pt x="1370" y="940"/>
                  </a:lnTo>
                  <a:lnTo>
                    <a:pt x="1405" y="975"/>
                  </a:lnTo>
                  <a:lnTo>
                    <a:pt x="1390" y="1050"/>
                  </a:lnTo>
                  <a:lnTo>
                    <a:pt x="1460" y="1105"/>
                  </a:lnTo>
                  <a:lnTo>
                    <a:pt x="1490" y="1160"/>
                  </a:lnTo>
                  <a:lnTo>
                    <a:pt x="1510" y="1175"/>
                  </a:lnTo>
                  <a:lnTo>
                    <a:pt x="1550" y="1190"/>
                  </a:lnTo>
                  <a:lnTo>
                    <a:pt x="1605" y="1180"/>
                  </a:lnTo>
                  <a:lnTo>
                    <a:pt x="1670" y="1165"/>
                  </a:lnTo>
                  <a:lnTo>
                    <a:pt x="1665" y="1110"/>
                  </a:lnTo>
                  <a:lnTo>
                    <a:pt x="1740" y="1085"/>
                  </a:lnTo>
                  <a:lnTo>
                    <a:pt x="1790" y="1025"/>
                  </a:lnTo>
                  <a:lnTo>
                    <a:pt x="1800" y="1105"/>
                  </a:lnTo>
                  <a:lnTo>
                    <a:pt x="1860" y="1100"/>
                  </a:lnTo>
                  <a:lnTo>
                    <a:pt x="1900" y="1050"/>
                  </a:lnTo>
                  <a:lnTo>
                    <a:pt x="1995" y="995"/>
                  </a:lnTo>
                  <a:lnTo>
                    <a:pt x="2055" y="1050"/>
                  </a:lnTo>
                  <a:lnTo>
                    <a:pt x="2145" y="1035"/>
                  </a:lnTo>
                  <a:lnTo>
                    <a:pt x="2275" y="980"/>
                  </a:lnTo>
                  <a:lnTo>
                    <a:pt x="2355" y="900"/>
                  </a:lnTo>
                  <a:lnTo>
                    <a:pt x="2455" y="825"/>
                  </a:lnTo>
                  <a:lnTo>
                    <a:pt x="2525" y="750"/>
                  </a:lnTo>
                  <a:lnTo>
                    <a:pt x="2550" y="645"/>
                  </a:lnTo>
                  <a:lnTo>
                    <a:pt x="2575" y="495"/>
                  </a:lnTo>
                  <a:lnTo>
                    <a:pt x="2560" y="385"/>
                  </a:lnTo>
                  <a:lnTo>
                    <a:pt x="2500" y="330"/>
                  </a:lnTo>
                  <a:lnTo>
                    <a:pt x="2455" y="260"/>
                  </a:lnTo>
                  <a:lnTo>
                    <a:pt x="2370" y="260"/>
                  </a:lnTo>
                  <a:lnTo>
                    <a:pt x="2250" y="155"/>
                  </a:lnTo>
                  <a:lnTo>
                    <a:pt x="2160" y="170"/>
                  </a:lnTo>
                  <a:lnTo>
                    <a:pt x="2110" y="140"/>
                  </a:lnTo>
                  <a:lnTo>
                    <a:pt x="2065" y="180"/>
                  </a:lnTo>
                  <a:lnTo>
                    <a:pt x="2085" y="275"/>
                  </a:lnTo>
                  <a:lnTo>
                    <a:pt x="2050" y="315"/>
                  </a:lnTo>
                  <a:lnTo>
                    <a:pt x="1965" y="235"/>
                  </a:lnTo>
                  <a:lnTo>
                    <a:pt x="1895" y="240"/>
                  </a:lnTo>
                  <a:lnTo>
                    <a:pt x="1775" y="315"/>
                  </a:lnTo>
                  <a:lnTo>
                    <a:pt x="1665" y="320"/>
                  </a:lnTo>
                  <a:lnTo>
                    <a:pt x="1575" y="395"/>
                  </a:lnTo>
                  <a:lnTo>
                    <a:pt x="1505" y="325"/>
                  </a:lnTo>
                  <a:lnTo>
                    <a:pt x="1575" y="185"/>
                  </a:lnTo>
                  <a:lnTo>
                    <a:pt x="1695" y="105"/>
                  </a:lnTo>
                  <a:lnTo>
                    <a:pt x="1600" y="0"/>
                  </a:lnTo>
                  <a:lnTo>
                    <a:pt x="1520" y="90"/>
                  </a:lnTo>
                  <a:lnTo>
                    <a:pt x="1395" y="85"/>
                  </a:lnTo>
                  <a:lnTo>
                    <a:pt x="1270" y="100"/>
                  </a:lnTo>
                  <a:lnTo>
                    <a:pt x="1180" y="55"/>
                  </a:lnTo>
                  <a:lnTo>
                    <a:pt x="1080" y="75"/>
                  </a:lnTo>
                  <a:lnTo>
                    <a:pt x="995" y="135"/>
                  </a:lnTo>
                  <a:lnTo>
                    <a:pt x="1080" y="220"/>
                  </a:lnTo>
                  <a:lnTo>
                    <a:pt x="985" y="290"/>
                  </a:lnTo>
                  <a:lnTo>
                    <a:pt x="925" y="210"/>
                  </a:lnTo>
                  <a:lnTo>
                    <a:pt x="855" y="175"/>
                  </a:lnTo>
                  <a:lnTo>
                    <a:pt x="765" y="185"/>
                  </a:lnTo>
                  <a:lnTo>
                    <a:pt x="735" y="280"/>
                  </a:lnTo>
                  <a:lnTo>
                    <a:pt x="740" y="340"/>
                  </a:lnTo>
                  <a:lnTo>
                    <a:pt x="675" y="385"/>
                  </a:lnTo>
                  <a:lnTo>
                    <a:pt x="770" y="500"/>
                  </a:lnTo>
                  <a:lnTo>
                    <a:pt x="700" y="600"/>
                  </a:lnTo>
                  <a:lnTo>
                    <a:pt x="710" y="715"/>
                  </a:lnTo>
                  <a:lnTo>
                    <a:pt x="615" y="790"/>
                  </a:lnTo>
                  <a:lnTo>
                    <a:pt x="585" y="890"/>
                  </a:lnTo>
                  <a:lnTo>
                    <a:pt x="580" y="1025"/>
                  </a:lnTo>
                  <a:lnTo>
                    <a:pt x="565" y="1140"/>
                  </a:lnTo>
                  <a:lnTo>
                    <a:pt x="490" y="1235"/>
                  </a:lnTo>
                  <a:lnTo>
                    <a:pt x="395" y="1300"/>
                  </a:lnTo>
                  <a:lnTo>
                    <a:pt x="380" y="1405"/>
                  </a:lnTo>
                  <a:lnTo>
                    <a:pt x="265" y="1465"/>
                  </a:lnTo>
                  <a:lnTo>
                    <a:pt x="260" y="1545"/>
                  </a:lnTo>
                  <a:lnTo>
                    <a:pt x="165" y="1540"/>
                  </a:lnTo>
                  <a:lnTo>
                    <a:pt x="85" y="1575"/>
                  </a:lnTo>
                  <a:lnTo>
                    <a:pt x="85" y="1665"/>
                  </a:lnTo>
                  <a:lnTo>
                    <a:pt x="10" y="1685"/>
                  </a:lnTo>
                  <a:close/>
                </a:path>
              </a:pathLst>
            </a:custGeom>
            <a:solidFill>
              <a:srgbClr val="974807"/>
            </a:solidFill>
            <a:ln w="19050" cmpd="sng">
              <a:solidFill>
                <a:schemeClr val="bg1">
                  <a:lumMod val="50000"/>
                </a:schemeClr>
              </a:solidFill>
              <a:prstDash val="solid"/>
              <a:round/>
              <a:headEnd/>
              <a:tailEnd/>
            </a:ln>
            <a:effectLst>
              <a:outerShdw dist="28398" dir="6993903" algn="ctr" rotWithShape="0">
                <a:srgbClr val="B2B2B2">
                  <a:alpha val="50000"/>
                </a:srgbClr>
              </a:outerShdw>
            </a:effectLst>
          </p:spPr>
          <p:txBody>
            <a:bodyPr wrap="square"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zh-CN" altLang="en-US" sz="800" b="1" kern="0">
                <a:solidFill>
                  <a:srgbClr val="000000"/>
                </a:solidFill>
                <a:latin typeface="微软雅黑" pitchFamily="34" charset="-122"/>
                <a:ea typeface="微软雅黑" pitchFamily="34" charset="-122"/>
              </a:endParaRPr>
            </a:p>
          </p:txBody>
        </p:sp>
        <p:sp>
          <p:nvSpPr>
            <p:cNvPr id="40" name="TextBox 38"/>
            <p:cNvSpPr txBox="1"/>
            <p:nvPr/>
          </p:nvSpPr>
          <p:spPr>
            <a:xfrm>
              <a:off x="8181951" y="1335272"/>
              <a:ext cx="73866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内蒙古</a:t>
              </a:r>
            </a:p>
          </p:txBody>
        </p:sp>
        <p:sp>
          <p:nvSpPr>
            <p:cNvPr id="41" name="TextBox 39"/>
            <p:cNvSpPr txBox="1"/>
            <p:nvPr/>
          </p:nvSpPr>
          <p:spPr>
            <a:xfrm>
              <a:off x="8963001" y="1792471"/>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河北</a:t>
              </a:r>
            </a:p>
          </p:txBody>
        </p:sp>
        <p:sp>
          <p:nvSpPr>
            <p:cNvPr id="42" name="TextBox 40"/>
            <p:cNvSpPr txBox="1"/>
            <p:nvPr/>
          </p:nvSpPr>
          <p:spPr>
            <a:xfrm>
              <a:off x="8591526" y="2021071"/>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 山西</a:t>
              </a:r>
            </a:p>
          </p:txBody>
        </p:sp>
        <p:sp>
          <p:nvSpPr>
            <p:cNvPr id="43" name="TextBox 41"/>
            <p:cNvSpPr txBox="1"/>
            <p:nvPr/>
          </p:nvSpPr>
          <p:spPr>
            <a:xfrm>
              <a:off x="9363051" y="2097272"/>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 山东</a:t>
              </a:r>
            </a:p>
          </p:txBody>
        </p:sp>
        <p:sp>
          <p:nvSpPr>
            <p:cNvPr id="44" name="TextBox 42"/>
            <p:cNvSpPr txBox="1"/>
            <p:nvPr/>
          </p:nvSpPr>
          <p:spPr>
            <a:xfrm>
              <a:off x="9631814" y="2539202"/>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 江苏</a:t>
              </a:r>
            </a:p>
          </p:txBody>
        </p:sp>
        <p:sp>
          <p:nvSpPr>
            <p:cNvPr id="45" name="TextBox 43"/>
            <p:cNvSpPr txBox="1"/>
            <p:nvPr/>
          </p:nvSpPr>
          <p:spPr>
            <a:xfrm>
              <a:off x="9355589" y="2767801"/>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 安徽</a:t>
              </a:r>
            </a:p>
          </p:txBody>
        </p:sp>
        <p:sp>
          <p:nvSpPr>
            <p:cNvPr id="46" name="TextBox 44"/>
            <p:cNvSpPr txBox="1"/>
            <p:nvPr/>
          </p:nvSpPr>
          <p:spPr>
            <a:xfrm>
              <a:off x="9810726" y="3192647"/>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 浙江</a:t>
              </a:r>
            </a:p>
          </p:txBody>
        </p:sp>
        <p:sp>
          <p:nvSpPr>
            <p:cNvPr id="47" name="TextBox 45"/>
            <p:cNvSpPr txBox="1"/>
            <p:nvPr/>
          </p:nvSpPr>
          <p:spPr>
            <a:xfrm>
              <a:off x="9601176" y="3726048"/>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福建</a:t>
              </a:r>
            </a:p>
          </p:txBody>
        </p:sp>
        <p:sp>
          <p:nvSpPr>
            <p:cNvPr id="48" name="TextBox 46"/>
            <p:cNvSpPr txBox="1"/>
            <p:nvPr/>
          </p:nvSpPr>
          <p:spPr>
            <a:xfrm>
              <a:off x="10058376" y="4030847"/>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 台湾</a:t>
              </a:r>
            </a:p>
          </p:txBody>
        </p:sp>
        <p:sp>
          <p:nvSpPr>
            <p:cNvPr id="49" name="TextBox 47"/>
            <p:cNvSpPr txBox="1"/>
            <p:nvPr/>
          </p:nvSpPr>
          <p:spPr>
            <a:xfrm>
              <a:off x="9372576" y="4402321"/>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香港 </a:t>
              </a:r>
            </a:p>
          </p:txBody>
        </p:sp>
        <p:sp>
          <p:nvSpPr>
            <p:cNvPr id="50" name="TextBox 48"/>
            <p:cNvSpPr txBox="1"/>
            <p:nvPr/>
          </p:nvSpPr>
          <p:spPr>
            <a:xfrm>
              <a:off x="9143976" y="4592821"/>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澳门 </a:t>
              </a:r>
            </a:p>
          </p:txBody>
        </p:sp>
        <p:sp>
          <p:nvSpPr>
            <p:cNvPr id="51" name="TextBox 49"/>
            <p:cNvSpPr txBox="1"/>
            <p:nvPr/>
          </p:nvSpPr>
          <p:spPr>
            <a:xfrm>
              <a:off x="8572476" y="5021445"/>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海南</a:t>
              </a:r>
            </a:p>
          </p:txBody>
        </p:sp>
        <p:sp>
          <p:nvSpPr>
            <p:cNvPr id="52" name="TextBox 50"/>
            <p:cNvSpPr txBox="1"/>
            <p:nvPr/>
          </p:nvSpPr>
          <p:spPr>
            <a:xfrm>
              <a:off x="9067776" y="4183248"/>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广东</a:t>
              </a:r>
            </a:p>
          </p:txBody>
        </p:sp>
        <p:sp>
          <p:nvSpPr>
            <p:cNvPr id="53" name="TextBox 51"/>
            <p:cNvSpPr txBox="1"/>
            <p:nvPr/>
          </p:nvSpPr>
          <p:spPr>
            <a:xfrm>
              <a:off x="8362926" y="4240396"/>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广西</a:t>
              </a:r>
            </a:p>
          </p:txBody>
        </p:sp>
        <p:sp>
          <p:nvSpPr>
            <p:cNvPr id="54" name="TextBox 52"/>
            <p:cNvSpPr txBox="1"/>
            <p:nvPr/>
          </p:nvSpPr>
          <p:spPr>
            <a:xfrm>
              <a:off x="8686922" y="3572221"/>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湖南</a:t>
              </a:r>
            </a:p>
          </p:txBody>
        </p:sp>
        <p:sp>
          <p:nvSpPr>
            <p:cNvPr id="55" name="TextBox 53"/>
            <p:cNvSpPr txBox="1"/>
            <p:nvPr/>
          </p:nvSpPr>
          <p:spPr>
            <a:xfrm>
              <a:off x="9236361" y="3482360"/>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江西 </a:t>
              </a:r>
            </a:p>
          </p:txBody>
        </p:sp>
        <p:sp>
          <p:nvSpPr>
            <p:cNvPr id="56" name="TextBox 54"/>
            <p:cNvSpPr txBox="1"/>
            <p:nvPr/>
          </p:nvSpPr>
          <p:spPr>
            <a:xfrm>
              <a:off x="8780625" y="3098548"/>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湖北 </a:t>
              </a:r>
            </a:p>
          </p:txBody>
        </p:sp>
        <p:sp>
          <p:nvSpPr>
            <p:cNvPr id="57" name="TextBox 55"/>
            <p:cNvSpPr txBox="1"/>
            <p:nvPr/>
          </p:nvSpPr>
          <p:spPr>
            <a:xfrm>
              <a:off x="8802590" y="2567068"/>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河南 </a:t>
              </a:r>
            </a:p>
          </p:txBody>
        </p:sp>
        <p:sp>
          <p:nvSpPr>
            <p:cNvPr id="58" name="TextBox 56"/>
            <p:cNvSpPr txBox="1"/>
            <p:nvPr/>
          </p:nvSpPr>
          <p:spPr>
            <a:xfrm>
              <a:off x="8069538" y="3280927"/>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重庆 </a:t>
              </a:r>
            </a:p>
          </p:txBody>
        </p:sp>
        <p:sp>
          <p:nvSpPr>
            <p:cNvPr id="59" name="TextBox 57"/>
            <p:cNvSpPr txBox="1"/>
            <p:nvPr/>
          </p:nvSpPr>
          <p:spPr>
            <a:xfrm>
              <a:off x="8202518" y="2562486"/>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陕西 </a:t>
              </a:r>
            </a:p>
          </p:txBody>
        </p:sp>
        <p:sp>
          <p:nvSpPr>
            <p:cNvPr id="60" name="TextBox 58"/>
            <p:cNvSpPr txBox="1"/>
            <p:nvPr/>
          </p:nvSpPr>
          <p:spPr>
            <a:xfrm>
              <a:off x="7931747" y="2083525"/>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宁夏 </a:t>
              </a:r>
            </a:p>
          </p:txBody>
        </p:sp>
        <p:sp>
          <p:nvSpPr>
            <p:cNvPr id="61" name="TextBox 59"/>
            <p:cNvSpPr txBox="1"/>
            <p:nvPr/>
          </p:nvSpPr>
          <p:spPr>
            <a:xfrm>
              <a:off x="6730196" y="1610557"/>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甘肃 </a:t>
              </a:r>
            </a:p>
          </p:txBody>
        </p:sp>
        <p:sp>
          <p:nvSpPr>
            <p:cNvPr id="62" name="TextBox 60"/>
            <p:cNvSpPr txBox="1"/>
            <p:nvPr/>
          </p:nvSpPr>
          <p:spPr>
            <a:xfrm>
              <a:off x="6588567" y="2265859"/>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青海 </a:t>
              </a:r>
            </a:p>
          </p:txBody>
        </p:sp>
        <p:sp>
          <p:nvSpPr>
            <p:cNvPr id="63" name="TextBox 61"/>
            <p:cNvSpPr txBox="1"/>
            <p:nvPr/>
          </p:nvSpPr>
          <p:spPr>
            <a:xfrm>
              <a:off x="5353026" y="1245647"/>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新疆 </a:t>
              </a:r>
            </a:p>
          </p:txBody>
        </p:sp>
        <p:sp>
          <p:nvSpPr>
            <p:cNvPr id="64" name="TextBox 62"/>
            <p:cNvSpPr txBox="1"/>
            <p:nvPr/>
          </p:nvSpPr>
          <p:spPr>
            <a:xfrm>
              <a:off x="5421114" y="2822197"/>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西藏 </a:t>
              </a:r>
            </a:p>
          </p:txBody>
        </p:sp>
        <p:sp>
          <p:nvSpPr>
            <p:cNvPr id="65" name="TextBox 63"/>
            <p:cNvSpPr txBox="1"/>
            <p:nvPr/>
          </p:nvSpPr>
          <p:spPr>
            <a:xfrm>
              <a:off x="8067797" y="3762724"/>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贵州 </a:t>
              </a:r>
            </a:p>
          </p:txBody>
        </p:sp>
        <p:sp>
          <p:nvSpPr>
            <p:cNvPr id="66" name="TextBox 64"/>
            <p:cNvSpPr txBox="1"/>
            <p:nvPr/>
          </p:nvSpPr>
          <p:spPr>
            <a:xfrm>
              <a:off x="7390952" y="3152274"/>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四川 </a:t>
              </a:r>
            </a:p>
          </p:txBody>
        </p:sp>
        <p:sp>
          <p:nvSpPr>
            <p:cNvPr id="67" name="TextBox 65"/>
            <p:cNvSpPr txBox="1"/>
            <p:nvPr/>
          </p:nvSpPr>
          <p:spPr>
            <a:xfrm>
              <a:off x="7274231" y="4171624"/>
              <a:ext cx="630462"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dirty="0">
                  <a:latin typeface="微软雅黑" pitchFamily="34" charset="-122"/>
                  <a:ea typeface="微软雅黑" pitchFamily="34" charset="-122"/>
                </a:rPr>
                <a:t>云南 </a:t>
              </a:r>
            </a:p>
          </p:txBody>
        </p:sp>
        <p:sp>
          <p:nvSpPr>
            <p:cNvPr id="68" name="TextBox 66"/>
            <p:cNvSpPr txBox="1"/>
            <p:nvPr/>
          </p:nvSpPr>
          <p:spPr>
            <a:xfrm>
              <a:off x="9810726" y="1154294"/>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辽宁</a:t>
              </a:r>
            </a:p>
          </p:txBody>
        </p:sp>
        <p:sp>
          <p:nvSpPr>
            <p:cNvPr id="69" name="TextBox 67"/>
            <p:cNvSpPr txBox="1"/>
            <p:nvPr/>
          </p:nvSpPr>
          <p:spPr>
            <a:xfrm>
              <a:off x="10131708" y="700071"/>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吉林</a:t>
              </a:r>
            </a:p>
          </p:txBody>
        </p:sp>
        <p:sp>
          <p:nvSpPr>
            <p:cNvPr id="70" name="TextBox 68"/>
            <p:cNvSpPr txBox="1"/>
            <p:nvPr/>
          </p:nvSpPr>
          <p:spPr>
            <a:xfrm>
              <a:off x="10125584" y="125596"/>
              <a:ext cx="73866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黑龙江</a:t>
              </a:r>
            </a:p>
          </p:txBody>
        </p:sp>
        <p:sp>
          <p:nvSpPr>
            <p:cNvPr id="71" name="TextBox 70"/>
            <p:cNvSpPr txBox="1"/>
            <p:nvPr/>
          </p:nvSpPr>
          <p:spPr>
            <a:xfrm>
              <a:off x="9134451" y="1487672"/>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北京</a:t>
              </a:r>
            </a:p>
          </p:txBody>
        </p:sp>
        <p:sp>
          <p:nvSpPr>
            <p:cNvPr id="72" name="TextBox 71"/>
            <p:cNvSpPr txBox="1"/>
            <p:nvPr/>
          </p:nvSpPr>
          <p:spPr>
            <a:xfrm>
              <a:off x="9334476" y="1716271"/>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dirty="0">
                  <a:latin typeface="微软雅黑" pitchFamily="34" charset="-122"/>
                  <a:ea typeface="微软雅黑" pitchFamily="34" charset="-122"/>
                </a:rPr>
                <a:t>天津</a:t>
              </a:r>
            </a:p>
          </p:txBody>
        </p:sp>
        <p:sp>
          <p:nvSpPr>
            <p:cNvPr id="73" name="TextBox 73"/>
            <p:cNvSpPr txBox="1"/>
            <p:nvPr/>
          </p:nvSpPr>
          <p:spPr>
            <a:xfrm>
              <a:off x="10144101" y="2840224"/>
              <a:ext cx="584775" cy="34901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CN" altLang="en-US" sz="800">
                  <a:latin typeface="微软雅黑" pitchFamily="34" charset="-122"/>
                  <a:ea typeface="微软雅黑" pitchFamily="34" charset="-122"/>
                </a:rPr>
                <a:t>上海</a:t>
              </a:r>
            </a:p>
          </p:txBody>
        </p:sp>
      </p:grpSp>
      <p:pic>
        <p:nvPicPr>
          <p:cNvPr id="76" name="Picture 2"/>
          <p:cNvPicPr>
            <a:picLocks noChangeAspect="1" noChangeArrowheads="1"/>
          </p:cNvPicPr>
          <p:nvPr/>
        </p:nvPicPr>
        <p:blipFill>
          <a:blip r:embed="rId3"/>
          <a:srcRect/>
          <a:stretch>
            <a:fillRect/>
          </a:stretch>
        </p:blipFill>
        <p:spPr bwMode="auto">
          <a:xfrm>
            <a:off x="4500562" y="4643446"/>
            <a:ext cx="1197820" cy="1128715"/>
          </a:xfrm>
          <a:prstGeom prst="rect">
            <a:avLst/>
          </a:prstGeom>
          <a:noFill/>
          <a:ln w="9525">
            <a:noFill/>
            <a:miter lim="800000"/>
            <a:headEnd/>
            <a:tailEnd/>
          </a:ln>
          <a:effectLst/>
        </p:spPr>
      </p:pic>
      <p:sp>
        <p:nvSpPr>
          <p:cNvPr id="78" name="标题 2"/>
          <p:cNvSpPr>
            <a:spLocks noGrp="1"/>
          </p:cNvSpPr>
          <p:nvPr>
            <p:ph type="title"/>
            <p:custDataLst>
              <p:tags r:id="rId1"/>
            </p:custDataLst>
          </p:nvPr>
        </p:nvSpPr>
        <p:spPr>
          <a:xfrm>
            <a:off x="681288" y="1214422"/>
            <a:ext cx="1747572" cy="481256"/>
          </a:xfrm>
        </p:spPr>
        <p:txBody>
          <a:bodyPr/>
          <a:lstStyle/>
          <a:p>
            <a:r>
              <a:rPr lang="zh-CN" altLang="en-US" dirty="0" smtClean="0">
                <a:latin typeface="黑体" pitchFamily="49" charset="-122"/>
                <a:ea typeface="黑体" pitchFamily="49" charset="-122"/>
              </a:rPr>
              <a:t>资金监督</a:t>
            </a:r>
            <a:endParaRPr lang="zh-CN" altLang="zh-CN" dirty="0">
              <a:latin typeface="黑体" pitchFamily="49" charset="-122"/>
              <a:ea typeface="黑体" pitchFamily="49" charset="-122"/>
              <a:cs typeface="Arial Unicode MS"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768826"/>
            <a:ext cx="8424936" cy="4874884"/>
          </a:xfrm>
        </p:spPr>
        <p:txBody>
          <a:bodyPr/>
          <a:lstStyle/>
          <a:p>
            <a:pPr>
              <a:lnSpc>
                <a:spcPct val="150000"/>
              </a:lnSpc>
              <a:spcBef>
                <a:spcPts val="0"/>
              </a:spcBef>
              <a:spcAft>
                <a:spcPts val="0"/>
              </a:spcAft>
              <a:buNone/>
            </a:pPr>
            <a:r>
              <a:rPr lang="zh-CN" altLang="en-US" sz="2400" dirty="0" smtClean="0">
                <a:solidFill>
                  <a:srgbClr val="000066"/>
                </a:solidFill>
                <a:latin typeface="Times New Roman" pitchFamily="18" charset="0"/>
                <a:ea typeface="黑体" pitchFamily="49" charset="-122"/>
                <a:cs typeface="Times New Roman" pitchFamily="18" charset="0"/>
              </a:rPr>
              <a:t>项目的主要类型</a:t>
            </a:r>
            <a:r>
              <a:rPr lang="zh-CN" altLang="en-US" sz="2000" b="0" dirty="0" smtClean="0">
                <a:solidFill>
                  <a:srgbClr val="000066"/>
                </a:solidFill>
                <a:latin typeface="Times New Roman" pitchFamily="18" charset="0"/>
                <a:ea typeface="黑体" pitchFamily="49" charset="-122"/>
                <a:cs typeface="Times New Roman" pitchFamily="18" charset="0"/>
              </a:rPr>
              <a:t>（</a:t>
            </a:r>
            <a:r>
              <a:rPr lang="en-US" altLang="en-US" sz="2000" b="0" dirty="0" smtClean="0">
                <a:solidFill>
                  <a:srgbClr val="000066"/>
                </a:solidFill>
                <a:latin typeface="Times New Roman" pitchFamily="18" charset="0"/>
                <a:ea typeface="黑体" pitchFamily="49" charset="-122"/>
                <a:cs typeface="Times New Roman" pitchFamily="18" charset="0"/>
              </a:rPr>
              <a:t>9</a:t>
            </a:r>
            <a:r>
              <a:rPr lang="zh-CN" altLang="en-US" sz="2000" b="0" dirty="0" smtClean="0">
                <a:solidFill>
                  <a:srgbClr val="000066"/>
                </a:solidFill>
                <a:latin typeface="Times New Roman" pitchFamily="18" charset="0"/>
                <a:ea typeface="黑体" pitchFamily="49" charset="-122"/>
                <a:cs typeface="Times New Roman" pitchFamily="18" charset="0"/>
              </a:rPr>
              <a:t>类）</a:t>
            </a:r>
            <a:endParaRPr lang="en-US" altLang="zh-CN" sz="2000" b="0" dirty="0" smtClean="0">
              <a:solidFill>
                <a:srgbClr val="000066"/>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面上项目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重点项目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重大项目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青年科学基金项目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地区科学基金项目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优秀青年科学基金项目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国家杰出青年科学基金项目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创新研究群体项目</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spcBef>
                <a:spcPts val="0"/>
              </a:spcBef>
              <a:spcAft>
                <a:spcPts val="0"/>
              </a:spcAft>
            </a:pPr>
            <a:r>
              <a:rPr lang="zh-CN" altLang="en-US" sz="2000" dirty="0" smtClean="0">
                <a:solidFill>
                  <a:schemeClr val="tx2"/>
                </a:solidFill>
                <a:latin typeface="Times New Roman" pitchFamily="18" charset="0"/>
                <a:ea typeface="黑体" pitchFamily="49" charset="-122"/>
                <a:cs typeface="Times New Roman" pitchFamily="18" charset="0"/>
              </a:rPr>
              <a:t>仪器项目（</a:t>
            </a:r>
            <a:r>
              <a:rPr lang="zh-CN" altLang="en-US" sz="2000" dirty="0" smtClean="0">
                <a:solidFill>
                  <a:srgbClr val="FF0000"/>
                </a:solidFill>
                <a:latin typeface="Times New Roman" pitchFamily="18" charset="0"/>
                <a:ea typeface="黑体" pitchFamily="49" charset="-122"/>
                <a:cs typeface="Times New Roman" pitchFamily="18" charset="0"/>
              </a:rPr>
              <a:t>现已停止，避免对成本补偿式资助项目开展重复检查</a:t>
            </a:r>
            <a:r>
              <a:rPr lang="zh-CN" altLang="en-US" sz="2000" dirty="0" smtClean="0">
                <a:solidFill>
                  <a:schemeClr val="bg1">
                    <a:lumMod val="25000"/>
                  </a:schemeClr>
                </a:solidFill>
                <a:latin typeface="Times New Roman" pitchFamily="18" charset="0"/>
                <a:ea typeface="黑体" pitchFamily="49" charset="-122"/>
                <a:cs typeface="Times New Roman" pitchFamily="18" charset="0"/>
              </a:rPr>
              <a:t>）</a:t>
            </a:r>
            <a:endParaRPr lang="zh-CN" altLang="en-US" sz="2000" dirty="0">
              <a:solidFill>
                <a:schemeClr val="bg1">
                  <a:lumMod val="25000"/>
                </a:schemeClr>
              </a:solidFill>
              <a:latin typeface="Times New Roman" pitchFamily="18" charset="0"/>
              <a:ea typeface="黑体" pitchFamily="49" charset="-122"/>
              <a:cs typeface="Times New Roman" pitchFamily="18" charset="0"/>
            </a:endParaRPr>
          </a:p>
        </p:txBody>
      </p:sp>
      <p:sp>
        <p:nvSpPr>
          <p:cNvPr id="5" name="标题 2"/>
          <p:cNvSpPr>
            <a:spLocks noGrp="1"/>
          </p:cNvSpPr>
          <p:nvPr>
            <p:ph type="title"/>
            <p:custDataLst>
              <p:tags r:id="rId1"/>
            </p:custDataLst>
          </p:nvPr>
        </p:nvSpPr>
        <p:spPr>
          <a:xfrm>
            <a:off x="681288" y="1214422"/>
            <a:ext cx="1747572" cy="481256"/>
          </a:xfrm>
        </p:spPr>
        <p:txBody>
          <a:bodyPr/>
          <a:lstStyle/>
          <a:p>
            <a:r>
              <a:rPr lang="zh-CN" altLang="en-US" dirty="0" smtClean="0">
                <a:latin typeface="黑体" pitchFamily="49" charset="-122"/>
                <a:ea typeface="黑体" pitchFamily="49" charset="-122"/>
              </a:rPr>
              <a:t>资金监督</a:t>
            </a:r>
            <a:endParaRPr lang="zh-CN" altLang="zh-CN" dirty="0">
              <a:latin typeface="黑体" pitchFamily="49" charset="-122"/>
              <a:ea typeface="黑体" pitchFamily="49" charset="-122"/>
              <a:cs typeface="Arial Unicode MS"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标题 1"/>
          <p:cNvSpPr>
            <a:spLocks noGrp="1"/>
          </p:cNvSpPr>
          <p:nvPr>
            <p:ph type="title"/>
          </p:nvPr>
        </p:nvSpPr>
        <p:spPr>
          <a:xfrm>
            <a:off x="395288" y="1142984"/>
            <a:ext cx="6034100" cy="571504"/>
          </a:xfrm>
        </p:spPr>
        <p:txBody>
          <a:bodyPr/>
          <a:lstStyle/>
          <a:p>
            <a:pPr eaLnBrk="1" hangingPunct="1"/>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zh-CN" altLang="en-US" dirty="0" smtClean="0">
                <a:latin typeface="Times New Roman" pitchFamily="18" charset="0"/>
                <a:ea typeface="黑体" pitchFamily="49" charset="-122"/>
                <a:cs typeface="Times New Roman" pitchFamily="18" charset="0"/>
              </a:rPr>
              <a:t>科学基金科研诚信工作</a:t>
            </a:r>
            <a:r>
              <a:rPr lang="en-US" altLang="zh-CN" sz="2400" dirty="0" smtClean="0">
                <a:latin typeface="Times New Roman" pitchFamily="18" charset="0"/>
                <a:ea typeface="黑体" pitchFamily="49" charset="-122"/>
                <a:cs typeface="Times New Roman" pitchFamily="18" charset="0"/>
              </a:rPr>
              <a:t>-</a:t>
            </a:r>
            <a:r>
              <a:rPr lang="zh-CN" altLang="en-US" sz="2400" dirty="0" smtClean="0">
                <a:solidFill>
                  <a:srgbClr val="C00000"/>
                </a:solidFill>
                <a:latin typeface="Times New Roman" pitchFamily="18" charset="0"/>
                <a:ea typeface="黑体" pitchFamily="49" charset="-122"/>
                <a:cs typeface="Times New Roman" pitchFamily="18" charset="0"/>
              </a:rPr>
              <a:t>我们在做什么？</a:t>
            </a:r>
          </a:p>
        </p:txBody>
      </p:sp>
      <p:graphicFrame>
        <p:nvGraphicFramePr>
          <p:cNvPr id="4" name="图示 3"/>
          <p:cNvGraphicFramePr/>
          <p:nvPr/>
        </p:nvGraphicFramePr>
        <p:xfrm>
          <a:off x="857224" y="1928802"/>
          <a:ext cx="757242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857364"/>
            <a:ext cx="8715436" cy="1017232"/>
          </a:xfrm>
        </p:spPr>
        <p:txBody>
          <a:bodyPr/>
          <a:lstStyle/>
          <a:p>
            <a:r>
              <a:rPr lang="zh-CN" altLang="en-US" dirty="0" smtClean="0">
                <a:solidFill>
                  <a:srgbClr val="000066"/>
                </a:solidFill>
                <a:latin typeface="Times New Roman" pitchFamily="18" charset="0"/>
                <a:ea typeface="黑体" pitchFamily="49" charset="-122"/>
                <a:cs typeface="Times New Roman" pitchFamily="18" charset="0"/>
              </a:rPr>
              <a:t>每年检查项目数</a:t>
            </a:r>
            <a:r>
              <a:rPr lang="en-US" altLang="en-US" dirty="0" smtClean="0">
                <a:solidFill>
                  <a:srgbClr val="C00000"/>
                </a:solidFill>
                <a:latin typeface="Times New Roman" pitchFamily="18" charset="0"/>
                <a:ea typeface="黑体" pitchFamily="49" charset="-122"/>
                <a:cs typeface="Times New Roman" pitchFamily="18" charset="0"/>
              </a:rPr>
              <a:t>400</a:t>
            </a:r>
            <a:r>
              <a:rPr lang="zh-CN" altLang="en-US" dirty="0" smtClean="0">
                <a:solidFill>
                  <a:srgbClr val="C00000"/>
                </a:solidFill>
                <a:latin typeface="Times New Roman" pitchFamily="18" charset="0"/>
                <a:ea typeface="黑体" pitchFamily="49" charset="-122"/>
                <a:cs typeface="Times New Roman" pitchFamily="18" charset="0"/>
              </a:rPr>
              <a:t>项</a:t>
            </a:r>
            <a:r>
              <a:rPr lang="zh-CN" altLang="en-US" dirty="0" smtClean="0">
                <a:solidFill>
                  <a:srgbClr val="002060"/>
                </a:solidFill>
                <a:latin typeface="Times New Roman" pitchFamily="18" charset="0"/>
                <a:ea typeface="黑体" pitchFamily="49" charset="-122"/>
                <a:cs typeface="Times New Roman" pitchFamily="18" charset="0"/>
              </a:rPr>
              <a:t>左右（</a:t>
            </a:r>
            <a:r>
              <a:rPr lang="en-US" altLang="zh-CN" dirty="0" smtClean="0">
                <a:solidFill>
                  <a:srgbClr val="002060"/>
                </a:solidFill>
                <a:latin typeface="Times New Roman" pitchFamily="18" charset="0"/>
                <a:ea typeface="黑体" pitchFamily="49" charset="-122"/>
                <a:cs typeface="Times New Roman" pitchFamily="18" charset="0"/>
              </a:rPr>
              <a:t>2018</a:t>
            </a:r>
            <a:r>
              <a:rPr lang="zh-CN" altLang="en-US" dirty="0" smtClean="0">
                <a:solidFill>
                  <a:srgbClr val="002060"/>
                </a:solidFill>
                <a:latin typeface="Times New Roman" pitchFamily="18" charset="0"/>
                <a:ea typeface="黑体" pitchFamily="49" charset="-122"/>
                <a:cs typeface="Times New Roman" pitchFamily="18" charset="0"/>
              </a:rPr>
              <a:t>年委内机构改革有所减少）</a:t>
            </a:r>
            <a:endParaRPr lang="en-US" altLang="zh-CN" dirty="0" smtClean="0">
              <a:solidFill>
                <a:srgbClr val="002060"/>
              </a:solidFill>
              <a:latin typeface="Times New Roman" pitchFamily="18" charset="0"/>
              <a:ea typeface="黑体" pitchFamily="49" charset="-122"/>
              <a:cs typeface="Times New Roman" pitchFamily="18" charset="0"/>
            </a:endParaRPr>
          </a:p>
          <a:p>
            <a:r>
              <a:rPr lang="zh-CN" altLang="en-US" dirty="0" smtClean="0">
                <a:solidFill>
                  <a:srgbClr val="000066"/>
                </a:solidFill>
                <a:latin typeface="Times New Roman" pitchFamily="18" charset="0"/>
                <a:ea typeface="黑体" pitchFamily="49" charset="-122"/>
                <a:cs typeface="Times New Roman" pitchFamily="18" charset="0"/>
              </a:rPr>
              <a:t>计划每年检查资金总额达到结题总经费的</a:t>
            </a:r>
            <a:r>
              <a:rPr lang="en-US" altLang="zh-CN" dirty="0" smtClean="0">
                <a:solidFill>
                  <a:srgbClr val="000066"/>
                </a:solidFill>
                <a:latin typeface="Times New Roman" pitchFamily="18" charset="0"/>
                <a:ea typeface="黑体" pitchFamily="49" charset="-122"/>
                <a:cs typeface="Times New Roman" pitchFamily="18" charset="0"/>
              </a:rPr>
              <a:t>3%</a:t>
            </a:r>
            <a:r>
              <a:rPr lang="zh-CN" altLang="en-US" dirty="0" smtClean="0">
                <a:solidFill>
                  <a:srgbClr val="000066"/>
                </a:solidFill>
                <a:latin typeface="Times New Roman" pitchFamily="18" charset="0"/>
                <a:ea typeface="黑体" pitchFamily="49" charset="-122"/>
                <a:cs typeface="Times New Roman" pitchFamily="18" charset="0"/>
              </a:rPr>
              <a:t>。</a:t>
            </a:r>
            <a:endParaRPr lang="en-US" altLang="zh-CN" dirty="0" smtClean="0">
              <a:solidFill>
                <a:srgbClr val="000066"/>
              </a:solidFill>
              <a:latin typeface="Times New Roman" pitchFamily="18" charset="0"/>
              <a:ea typeface="黑体" pitchFamily="49" charset="-122"/>
              <a:cs typeface="Times New Roman" pitchFamily="18" charset="0"/>
            </a:endParaRPr>
          </a:p>
          <a:p>
            <a:endParaRPr lang="en-US" altLang="zh-CN" dirty="0" smtClean="0">
              <a:solidFill>
                <a:srgbClr val="000066"/>
              </a:solidFill>
              <a:latin typeface="Times New Roman" pitchFamily="18" charset="0"/>
              <a:ea typeface="黑体" pitchFamily="49" charset="-122"/>
              <a:cs typeface="Times New Roman" pitchFamily="18" charset="0"/>
            </a:endParaRPr>
          </a:p>
          <a:p>
            <a:pPr>
              <a:buNone/>
            </a:pPr>
            <a:endParaRPr lang="zh-CN" altLang="en-US" dirty="0">
              <a:latin typeface="Times New Roman" pitchFamily="18" charset="0"/>
              <a:ea typeface="黑体" pitchFamily="49" charset="-122"/>
              <a:cs typeface="Times New Roman" pitchFamily="18" charset="0"/>
            </a:endParaRPr>
          </a:p>
        </p:txBody>
      </p:sp>
      <p:graphicFrame>
        <p:nvGraphicFramePr>
          <p:cNvPr id="4" name="Group 154"/>
          <p:cNvGraphicFramePr>
            <a:graphicFrameLocks/>
          </p:cNvGraphicFramePr>
          <p:nvPr/>
        </p:nvGraphicFramePr>
        <p:xfrm>
          <a:off x="285720" y="3081704"/>
          <a:ext cx="8643999" cy="3061940"/>
        </p:xfrm>
        <a:graphic>
          <a:graphicData uri="http://schemas.openxmlformats.org/drawingml/2006/table">
            <a:tbl>
              <a:tblPr/>
              <a:tblGrid>
                <a:gridCol w="1857388"/>
                <a:gridCol w="1214446"/>
                <a:gridCol w="1357322"/>
                <a:gridCol w="928694"/>
                <a:gridCol w="1143008"/>
                <a:gridCol w="1071570"/>
                <a:gridCol w="1071571"/>
              </a:tblGrid>
              <a:tr h="972559">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年度</a:t>
                      </a:r>
                    </a:p>
                  </a:txBody>
                  <a:tcPr marT="45739" marB="45739" anchor="ctr" horzOverflow="overflow">
                    <a:lnL cap="flat">
                      <a:noFill/>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上年度全国结题项目总数</a:t>
                      </a:r>
                    </a:p>
                  </a:txBody>
                  <a:tcPr marT="45739" marB="45739" anchor="ctr" horzOverflow="overflow">
                    <a:lnL w="12700"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上年度结题项目总经费</a:t>
                      </a:r>
                    </a:p>
                  </a:txBody>
                  <a:tcPr marT="45739" marB="45739"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检查项目数</a:t>
                      </a:r>
                    </a:p>
                  </a:txBody>
                  <a:tcPr marT="45739" marB="45739"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抽查项目数占比</a:t>
                      </a:r>
                    </a:p>
                  </a:txBody>
                  <a:tcPr marT="45739" marB="45739"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检查资金额度</a:t>
                      </a:r>
                    </a:p>
                  </a:txBody>
                  <a:tcPr marT="45739" marB="45739" anchor="ctr" horzOverflow="overflow">
                    <a:lnL>
                      <a:noFill/>
                    </a:lnL>
                    <a:lnR>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zh-CN" altLang="en-US" sz="1800" b="1" u="none" strike="noStrike" kern="1200" dirty="0" smtClean="0">
                          <a:solidFill>
                            <a:schemeClr val="lt1"/>
                          </a:solidFill>
                          <a:latin typeface="Times New Roman" pitchFamily="18" charset="0"/>
                          <a:ea typeface="黑体" pitchFamily="49" charset="-122"/>
                          <a:cs typeface="Times New Roman" pitchFamily="18" charset="0"/>
                        </a:rPr>
                        <a:t>检查金额占比</a:t>
                      </a:r>
                    </a:p>
                  </a:txBody>
                  <a:tcPr marT="45739" marB="45739" anchor="ctr" horzOverflow="overflow">
                    <a:lnL>
                      <a:noFill/>
                    </a:lnL>
                    <a:lnR cap="flat">
                      <a:noFill/>
                    </a:lnR>
                    <a:lnT w="285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solidFill>
                  </a:tcPr>
                </a:tc>
              </a:tr>
              <a:tr h="728207">
                <a:tc>
                  <a:txBody>
                    <a:bodyPr/>
                    <a:lstStyle/>
                    <a:p>
                      <a:pPr algn="ctr" fontAlgn="ctr"/>
                      <a:r>
                        <a:rPr lang="en-US" altLang="zh-CN" sz="1800" b="1" u="none" strike="noStrike" dirty="0" smtClean="0">
                          <a:latin typeface="Times New Roman" pitchFamily="18" charset="0"/>
                          <a:ea typeface="黑体" pitchFamily="49" charset="-122"/>
                          <a:cs typeface="Times New Roman" pitchFamily="18" charset="0"/>
                        </a:rPr>
                        <a:t>2017</a:t>
                      </a:r>
                      <a:r>
                        <a:rPr lang="zh-CN" altLang="en-US" sz="1800" b="1" u="none" strike="noStrike" dirty="0" smtClean="0">
                          <a:latin typeface="Times New Roman" pitchFamily="18" charset="0"/>
                          <a:ea typeface="黑体" pitchFamily="49" charset="-122"/>
                          <a:cs typeface="Times New Roman" pitchFamily="18" charset="0"/>
                        </a:rPr>
                        <a:t>年</a:t>
                      </a:r>
                      <a:endParaRPr lang="en-US" altLang="zh-CN" sz="1800" b="1" u="none" strike="noStrike" dirty="0" smtClean="0">
                        <a:latin typeface="Times New Roman" pitchFamily="18" charset="0"/>
                        <a:ea typeface="黑体" pitchFamily="49" charset="-122"/>
                        <a:cs typeface="Times New Roman" pitchFamily="18" charset="0"/>
                      </a:endParaRPr>
                    </a:p>
                    <a:p>
                      <a:pPr algn="ctr" fontAlgn="ctr"/>
                      <a:r>
                        <a:rPr lang="en-US" altLang="zh-CN" sz="1800" b="1" u="none" strike="noStrike" dirty="0" smtClean="0">
                          <a:latin typeface="Times New Roman" pitchFamily="18" charset="0"/>
                          <a:ea typeface="黑体" pitchFamily="49" charset="-122"/>
                          <a:cs typeface="Times New Roman" pitchFamily="18" charset="0"/>
                        </a:rPr>
                        <a:t>(</a:t>
                      </a:r>
                      <a:r>
                        <a:rPr lang="zh-CN" altLang="en-US" sz="1800" b="1" u="none" strike="noStrike" dirty="0" smtClean="0">
                          <a:latin typeface="Times New Roman" pitchFamily="18" charset="0"/>
                          <a:ea typeface="黑体" pitchFamily="49" charset="-122"/>
                          <a:cs typeface="Times New Roman" pitchFamily="18" charset="0"/>
                        </a:rPr>
                        <a:t>湖南</a:t>
                      </a:r>
                      <a:r>
                        <a:rPr lang="en-US" altLang="zh-CN" sz="1800" b="1" u="none" strike="noStrike" dirty="0" smtClean="0">
                          <a:latin typeface="Times New Roman" pitchFamily="18" charset="0"/>
                          <a:ea typeface="黑体" pitchFamily="49" charset="-122"/>
                          <a:cs typeface="Times New Roman" pitchFamily="18" charset="0"/>
                        </a:rPr>
                        <a:t>/</a:t>
                      </a:r>
                      <a:r>
                        <a:rPr lang="zh-CN" altLang="en-US" sz="1800" b="1" u="none" strike="noStrike" dirty="0" smtClean="0">
                          <a:latin typeface="Times New Roman" pitchFamily="18" charset="0"/>
                          <a:ea typeface="黑体" pitchFamily="49" charset="-122"/>
                          <a:cs typeface="Times New Roman" pitchFamily="18" charset="0"/>
                        </a:rPr>
                        <a:t>安徽</a:t>
                      </a:r>
                      <a:r>
                        <a:rPr lang="en-US" altLang="zh-CN" sz="1800" b="1" u="none" strike="noStrike" dirty="0" smtClean="0">
                          <a:latin typeface="Times New Roman" pitchFamily="18" charset="0"/>
                          <a:ea typeface="黑体" pitchFamily="49" charset="-122"/>
                          <a:cs typeface="Times New Roman" pitchFamily="18" charset="0"/>
                        </a:rPr>
                        <a:t>/</a:t>
                      </a:r>
                      <a:r>
                        <a:rPr lang="zh-CN" altLang="en-US" sz="1800" b="1" u="none" strike="noStrike" dirty="0" smtClean="0">
                          <a:latin typeface="Times New Roman" pitchFamily="18" charset="0"/>
                          <a:ea typeface="黑体" pitchFamily="49" charset="-122"/>
                          <a:cs typeface="Times New Roman" pitchFamily="18" charset="0"/>
                        </a:rPr>
                        <a:t>江西</a:t>
                      </a:r>
                      <a:r>
                        <a:rPr lang="en-US" altLang="zh-CN" sz="1800" b="1" u="none" strike="noStrike" dirty="0" smtClean="0">
                          <a:latin typeface="Times New Roman" pitchFamily="18" charset="0"/>
                          <a:ea typeface="黑体" pitchFamily="49" charset="-122"/>
                          <a:cs typeface="Times New Roman" pitchFamily="18" charset="0"/>
                        </a:rPr>
                        <a:t>)</a:t>
                      </a:r>
                      <a:endParaRPr lang="en-US" altLang="zh-CN" sz="1800" b="1" i="0" u="none" strike="noStrike" dirty="0">
                        <a:solidFill>
                          <a:srgbClr val="000000"/>
                        </a:solidFill>
                        <a:latin typeface="Times New Roman" pitchFamily="18" charset="0"/>
                        <a:ea typeface="黑体" pitchFamily="49" charset="-122"/>
                        <a:cs typeface="Times New Roman" pitchFamily="18" charset="0"/>
                      </a:endParaRPr>
                    </a:p>
                  </a:txBody>
                  <a:tcPr marL="7620" marR="7620" marT="762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39091</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229.37</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401</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rgbClr val="C00000"/>
                          </a:solidFill>
                          <a:latin typeface="Times New Roman" pitchFamily="18" charset="0"/>
                          <a:ea typeface="黑体" pitchFamily="49" charset="-122"/>
                          <a:cs typeface="Times New Roman" pitchFamily="18" charset="0"/>
                        </a:rPr>
                        <a:t>1.03%</a:t>
                      </a:r>
                      <a:endParaRPr lang="zh-CN" altLang="zh-CN" sz="1800" b="1" u="none" strike="noStrike" kern="1200" dirty="0">
                        <a:solidFill>
                          <a:srgbClr val="C00000"/>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3.92</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rgbClr val="C00000"/>
                          </a:solidFill>
                          <a:latin typeface="Times New Roman" pitchFamily="18" charset="0"/>
                          <a:ea typeface="黑体" pitchFamily="49" charset="-122"/>
                          <a:cs typeface="Times New Roman" pitchFamily="18" charset="0"/>
                        </a:rPr>
                        <a:t>1.71%</a:t>
                      </a:r>
                      <a:endParaRPr lang="zh-CN" altLang="zh-CN" sz="1800" b="1" u="none" strike="noStrike" kern="1200" dirty="0">
                        <a:solidFill>
                          <a:srgbClr val="C00000"/>
                        </a:solidFill>
                        <a:latin typeface="Times New Roman" pitchFamily="18" charset="0"/>
                        <a:ea typeface="黑体" pitchFamily="49"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r>
              <a:tr h="583365">
                <a:tc>
                  <a:txBody>
                    <a:bodyPr/>
                    <a:lstStyle/>
                    <a:p>
                      <a:pPr algn="ctr" fontAlgn="ctr"/>
                      <a:r>
                        <a:rPr lang="en-US" altLang="zh-CN" sz="1800" b="1" u="none" strike="noStrike" dirty="0" smtClean="0">
                          <a:latin typeface="Times New Roman" pitchFamily="18" charset="0"/>
                          <a:ea typeface="黑体" pitchFamily="49" charset="-122"/>
                          <a:cs typeface="Times New Roman" pitchFamily="18" charset="0"/>
                        </a:rPr>
                        <a:t>2018</a:t>
                      </a:r>
                      <a:r>
                        <a:rPr lang="zh-CN" altLang="en-US" sz="1800" b="1" u="none" strike="noStrike" dirty="0" smtClean="0">
                          <a:latin typeface="Times New Roman" pitchFamily="18" charset="0"/>
                          <a:ea typeface="黑体" pitchFamily="49" charset="-122"/>
                          <a:cs typeface="Times New Roman" pitchFamily="18" charset="0"/>
                        </a:rPr>
                        <a:t>年</a:t>
                      </a:r>
                      <a:endParaRPr lang="en-US" altLang="zh-CN" sz="1800" b="1" u="none" strike="noStrike" dirty="0" smtClean="0">
                        <a:latin typeface="Times New Roman" pitchFamily="18" charset="0"/>
                        <a:ea typeface="黑体" pitchFamily="49" charset="-122"/>
                        <a:cs typeface="Times New Roman" pitchFamily="18" charset="0"/>
                      </a:endParaRPr>
                    </a:p>
                    <a:p>
                      <a:pPr algn="ctr" fontAlgn="ctr"/>
                      <a:r>
                        <a:rPr lang="zh-CN" altLang="en-US" sz="1800" b="1" u="none" strike="noStrike" spc="-100" baseline="0" dirty="0" smtClean="0">
                          <a:latin typeface="Times New Roman" pitchFamily="18" charset="0"/>
                          <a:ea typeface="黑体" pitchFamily="49" charset="-122"/>
                          <a:cs typeface="Times New Roman" pitchFamily="18" charset="0"/>
                        </a:rPr>
                        <a:t>（山东</a:t>
                      </a:r>
                      <a:r>
                        <a:rPr lang="en-US" altLang="zh-CN" sz="1800" b="1" u="none" strike="noStrike" spc="-100" baseline="0" dirty="0" smtClean="0">
                          <a:latin typeface="Times New Roman" pitchFamily="18" charset="0"/>
                          <a:ea typeface="黑体" pitchFamily="49" charset="-122"/>
                          <a:cs typeface="Times New Roman" pitchFamily="18" charset="0"/>
                        </a:rPr>
                        <a:t>/</a:t>
                      </a:r>
                      <a:r>
                        <a:rPr lang="zh-CN" altLang="en-US" sz="1800" b="1" u="none" strike="noStrike" spc="-100" baseline="0" dirty="0" smtClean="0">
                          <a:latin typeface="Times New Roman" pitchFamily="18" charset="0"/>
                          <a:ea typeface="黑体" pitchFamily="49" charset="-122"/>
                          <a:cs typeface="Times New Roman" pitchFamily="18" charset="0"/>
                        </a:rPr>
                        <a:t>湖南</a:t>
                      </a:r>
                      <a:r>
                        <a:rPr lang="en-US" altLang="zh-CN" sz="1800" b="1" u="none" strike="noStrike" spc="-100" baseline="0" dirty="0" smtClean="0">
                          <a:latin typeface="Times New Roman" pitchFamily="18" charset="0"/>
                          <a:ea typeface="黑体" pitchFamily="49" charset="-122"/>
                          <a:cs typeface="Times New Roman" pitchFamily="18" charset="0"/>
                        </a:rPr>
                        <a:t>/</a:t>
                      </a:r>
                      <a:r>
                        <a:rPr lang="zh-CN" altLang="en-US" sz="1800" b="1" u="none" strike="noStrike" spc="-100" baseline="0" dirty="0" smtClean="0">
                          <a:latin typeface="Times New Roman" pitchFamily="18" charset="0"/>
                          <a:ea typeface="黑体" pitchFamily="49" charset="-122"/>
                          <a:cs typeface="Times New Roman" pitchFamily="18" charset="0"/>
                        </a:rPr>
                        <a:t>广东）</a:t>
                      </a:r>
                      <a:endParaRPr lang="zh-CN" altLang="en-US" sz="1800" b="1" i="0" u="none" strike="noStrike" spc="-100" baseline="0" dirty="0">
                        <a:solidFill>
                          <a:srgbClr val="000000"/>
                        </a:solidFill>
                        <a:latin typeface="Times New Roman" pitchFamily="18" charset="0"/>
                        <a:ea typeface="黑体" pitchFamily="49" charset="-122"/>
                        <a:cs typeface="Times New Roman" pitchFamily="18" charset="0"/>
                      </a:endParaRPr>
                    </a:p>
                  </a:txBody>
                  <a:tcPr marL="7620" marR="7620" marT="762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39719</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235.49</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207</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800" b="1" u="none" strike="noStrike" kern="1200" dirty="0" smtClean="0">
                          <a:solidFill>
                            <a:srgbClr val="C00000"/>
                          </a:solidFill>
                          <a:latin typeface="Times New Roman" pitchFamily="18" charset="0"/>
                          <a:ea typeface="黑体" pitchFamily="49" charset="-122"/>
                          <a:cs typeface="Times New Roman" pitchFamily="18" charset="0"/>
                        </a:rPr>
                        <a:t>0.52%</a:t>
                      </a:r>
                      <a:endParaRPr lang="zh-CN" altLang="zh-CN" sz="1800" b="1" u="none" strike="noStrike" kern="1200" dirty="0">
                        <a:solidFill>
                          <a:srgbClr val="C00000"/>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2.49</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spcAft>
                          <a:spcPts val="0"/>
                        </a:spcAft>
                      </a:pPr>
                      <a:r>
                        <a:rPr lang="en-US" altLang="zh-CN" sz="1800" b="1" u="none" strike="noStrike" kern="1200" dirty="0" smtClean="0">
                          <a:solidFill>
                            <a:srgbClr val="C00000"/>
                          </a:solidFill>
                          <a:latin typeface="Times New Roman" pitchFamily="18" charset="0"/>
                          <a:ea typeface="黑体" pitchFamily="49" charset="-122"/>
                          <a:cs typeface="Times New Roman" pitchFamily="18" charset="0"/>
                        </a:rPr>
                        <a:t>1.06%</a:t>
                      </a:r>
                      <a:endParaRPr lang="zh-CN" altLang="zh-CN" sz="1800" b="1" u="none" strike="noStrike" kern="1200" dirty="0">
                        <a:solidFill>
                          <a:srgbClr val="C00000"/>
                        </a:solidFill>
                        <a:latin typeface="Times New Roman" pitchFamily="18" charset="0"/>
                        <a:ea typeface="黑体" pitchFamily="49"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a:noFill/>
                    </a:lnTlToBr>
                    <a:lnBlToTr>
                      <a:noFill/>
                    </a:lnBlToTr>
                    <a:noFill/>
                  </a:tcPr>
                </a:tc>
              </a:tr>
              <a:tr h="777809">
                <a:tc>
                  <a:txBody>
                    <a:bodyPr/>
                    <a:lstStyle/>
                    <a:p>
                      <a:pPr algn="ctr" fontAlgn="ctr"/>
                      <a:r>
                        <a:rPr lang="en-US" altLang="zh-CN" sz="1800" b="1" u="none" strike="noStrike" dirty="0" smtClean="0">
                          <a:latin typeface="Times New Roman" pitchFamily="18" charset="0"/>
                          <a:ea typeface="黑体" pitchFamily="49" charset="-122"/>
                          <a:cs typeface="Times New Roman" pitchFamily="18" charset="0"/>
                        </a:rPr>
                        <a:t>2019</a:t>
                      </a:r>
                      <a:r>
                        <a:rPr lang="zh-CN" altLang="en-US" sz="1800" b="1" u="none" strike="noStrike" dirty="0" smtClean="0">
                          <a:latin typeface="Times New Roman" pitchFamily="18" charset="0"/>
                          <a:ea typeface="黑体" pitchFamily="49" charset="-122"/>
                          <a:cs typeface="Times New Roman" pitchFamily="18" charset="0"/>
                        </a:rPr>
                        <a:t>年</a:t>
                      </a:r>
                      <a:endParaRPr lang="en-US" altLang="zh-CN" sz="1800" b="1" u="none" strike="noStrike" dirty="0" smtClean="0">
                        <a:latin typeface="Times New Roman" pitchFamily="18" charset="0"/>
                        <a:ea typeface="黑体" pitchFamily="49" charset="-122"/>
                        <a:cs typeface="Times New Roman" pitchFamily="18" charset="0"/>
                      </a:endParaRPr>
                    </a:p>
                    <a:p>
                      <a:pPr algn="ctr" fontAlgn="ctr"/>
                      <a:r>
                        <a:rPr lang="zh-CN" altLang="en-US" sz="1800" b="1" u="none" strike="noStrike" dirty="0" smtClean="0">
                          <a:latin typeface="Times New Roman" pitchFamily="18" charset="0"/>
                          <a:ea typeface="黑体" pitchFamily="49" charset="-122"/>
                          <a:cs typeface="Times New Roman" pitchFamily="18" charset="0"/>
                        </a:rPr>
                        <a:t>（上海</a:t>
                      </a:r>
                      <a:r>
                        <a:rPr lang="en-US" altLang="zh-CN" sz="1800" b="1" u="none" strike="noStrike" dirty="0" smtClean="0">
                          <a:latin typeface="Times New Roman" pitchFamily="18" charset="0"/>
                          <a:ea typeface="黑体" pitchFamily="49" charset="-122"/>
                          <a:cs typeface="Times New Roman" pitchFamily="18" charset="0"/>
                        </a:rPr>
                        <a:t>/</a:t>
                      </a:r>
                      <a:r>
                        <a:rPr lang="zh-CN" altLang="en-US" sz="1800" b="1" u="none" strike="noStrike" dirty="0" smtClean="0">
                          <a:latin typeface="Times New Roman" pitchFamily="18" charset="0"/>
                          <a:ea typeface="黑体" pitchFamily="49" charset="-122"/>
                          <a:cs typeface="Times New Roman" pitchFamily="18" charset="0"/>
                        </a:rPr>
                        <a:t>广西）</a:t>
                      </a:r>
                      <a:endParaRPr lang="zh-CN" altLang="en-US" sz="1800" b="1" i="0" u="none" strike="noStrike" dirty="0">
                        <a:solidFill>
                          <a:srgbClr val="000000"/>
                        </a:solidFill>
                        <a:latin typeface="Times New Roman" pitchFamily="18" charset="0"/>
                        <a:ea typeface="黑体" pitchFamily="49" charset="-122"/>
                        <a:cs typeface="Times New Roman" pitchFamily="18" charset="0"/>
                      </a:endParaRPr>
                    </a:p>
                  </a:txBody>
                  <a:tcPr marL="7620" marR="7620" marT="7620" marB="0" anchor="ctr">
                    <a:lnL cap="flat">
                      <a:noFill/>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38725</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w="12700" cap="flat" cmpd="sng" algn="ctr">
                      <a:solidFill>
                        <a:schemeClr val="accent2"/>
                      </a:solidFill>
                      <a:prstDash val="solid"/>
                      <a:round/>
                      <a:headEnd type="none" w="med" len="med"/>
                      <a:tailEnd type="none" w="med" len="med"/>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227.58</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546</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rgbClr val="C00000"/>
                          </a:solidFill>
                          <a:latin typeface="Times New Roman" pitchFamily="18" charset="0"/>
                          <a:ea typeface="黑体" pitchFamily="49" charset="-122"/>
                          <a:cs typeface="Times New Roman" pitchFamily="18" charset="0"/>
                        </a:rPr>
                        <a:t>1.41%</a:t>
                      </a:r>
                      <a:endParaRPr lang="zh-CN" altLang="zh-CN" sz="1800" b="1" u="none" strike="noStrike" kern="1200" dirty="0">
                        <a:solidFill>
                          <a:srgbClr val="C00000"/>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chemeClr val="dk1"/>
                          </a:solidFill>
                          <a:latin typeface="Times New Roman" pitchFamily="18" charset="0"/>
                          <a:ea typeface="黑体" pitchFamily="49" charset="-122"/>
                          <a:cs typeface="Times New Roman" pitchFamily="18" charset="0"/>
                        </a:rPr>
                        <a:t>7.62</a:t>
                      </a:r>
                      <a:endParaRPr lang="zh-CN" altLang="zh-CN" sz="1800" b="1" u="none" strike="noStrike" kern="1200" dirty="0">
                        <a:solidFill>
                          <a:schemeClr val="dk1"/>
                        </a:solidFill>
                        <a:latin typeface="Times New Roman" pitchFamily="18" charset="0"/>
                        <a:ea typeface="黑体" pitchFamily="49" charset="-122"/>
                        <a:cs typeface="Times New Roman" pitchFamily="18" charset="0"/>
                      </a:endParaRPr>
                    </a:p>
                  </a:txBody>
                  <a:tcPr marL="68578" marR="68578" marT="0" marB="0" anchor="ctr">
                    <a:lnL>
                      <a:noFill/>
                    </a:lnL>
                    <a:lnR>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algn="ctr" defTabSz="914400" rtl="0" eaLnBrk="1" fontAlgn="ctr" latinLnBrk="0" hangingPunct="1">
                        <a:spcAft>
                          <a:spcPts val="0"/>
                        </a:spcAft>
                      </a:pPr>
                      <a:r>
                        <a:rPr lang="en-US" altLang="zh-CN" sz="1800" b="1" u="none" strike="noStrike" kern="1200" dirty="0" smtClean="0">
                          <a:solidFill>
                            <a:srgbClr val="C00000"/>
                          </a:solidFill>
                          <a:latin typeface="Times New Roman" pitchFamily="18" charset="0"/>
                          <a:ea typeface="黑体" pitchFamily="49" charset="-122"/>
                          <a:cs typeface="Times New Roman" pitchFamily="18" charset="0"/>
                        </a:rPr>
                        <a:t>3.35%</a:t>
                      </a:r>
                      <a:endParaRPr lang="zh-CN" altLang="zh-CN" sz="1800" b="1" u="none" strike="noStrike" kern="1200" dirty="0">
                        <a:solidFill>
                          <a:srgbClr val="C00000"/>
                        </a:solidFill>
                        <a:latin typeface="Times New Roman" pitchFamily="18" charset="0"/>
                        <a:ea typeface="黑体" pitchFamily="49" charset="-122"/>
                        <a:cs typeface="Times New Roman" pitchFamily="18" charset="0"/>
                      </a:endParaRPr>
                    </a:p>
                  </a:txBody>
                  <a:tcPr marL="68578" marR="68578" marT="0" marB="0" anchor="ctr">
                    <a:lnL>
                      <a:noFill/>
                    </a:lnL>
                    <a:lnR cap="flat">
                      <a:noFill/>
                    </a:lnR>
                    <a:lnT w="31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7847370" y="6286520"/>
            <a:ext cx="1082348" cy="307777"/>
          </a:xfrm>
          <a:prstGeom prst="rect">
            <a:avLst/>
          </a:prstGeom>
          <a:noFill/>
        </p:spPr>
        <p:txBody>
          <a:bodyPr wrap="none" rtlCol="0">
            <a:spAutoFit/>
          </a:bodyPr>
          <a:lstStyle/>
          <a:p>
            <a:r>
              <a:rPr lang="zh-CN" altLang="en-US" sz="1400" b="1" dirty="0" smtClean="0">
                <a:solidFill>
                  <a:schemeClr val="accent3">
                    <a:lumMod val="50000"/>
                  </a:schemeClr>
                </a:solidFill>
                <a:latin typeface="+mn-ea"/>
                <a:ea typeface="+mn-ea"/>
              </a:rPr>
              <a:t>单位：亿元</a:t>
            </a:r>
            <a:endParaRPr lang="zh-CN" altLang="en-US" sz="1400" b="1" dirty="0">
              <a:solidFill>
                <a:schemeClr val="accent3">
                  <a:lumMod val="50000"/>
                </a:schemeClr>
              </a:solidFill>
              <a:latin typeface="+mn-ea"/>
              <a:ea typeface="+mn-ea"/>
            </a:endParaRPr>
          </a:p>
        </p:txBody>
      </p:sp>
      <p:sp>
        <p:nvSpPr>
          <p:cNvPr id="8" name="标题 2"/>
          <p:cNvSpPr>
            <a:spLocks noGrp="1"/>
          </p:cNvSpPr>
          <p:nvPr>
            <p:ph type="title"/>
            <p:custDataLst>
              <p:tags r:id="rId1"/>
            </p:custDataLst>
          </p:nvPr>
        </p:nvSpPr>
        <p:spPr>
          <a:xfrm>
            <a:off x="681288" y="1214422"/>
            <a:ext cx="1747572" cy="481256"/>
          </a:xfrm>
        </p:spPr>
        <p:txBody>
          <a:bodyPr/>
          <a:lstStyle/>
          <a:p>
            <a:r>
              <a:rPr lang="zh-CN" altLang="en-US" dirty="0" smtClean="0">
                <a:latin typeface="黑体" pitchFamily="49" charset="-122"/>
                <a:ea typeface="黑体" pitchFamily="49" charset="-122"/>
              </a:rPr>
              <a:t>资金监督</a:t>
            </a:r>
            <a:endParaRPr lang="zh-CN" altLang="zh-CN" dirty="0">
              <a:latin typeface="黑体" pitchFamily="49" charset="-122"/>
              <a:ea typeface="黑体" pitchFamily="49" charset="-122"/>
              <a:cs typeface="Arial Unicode MS"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857364"/>
            <a:ext cx="8501122" cy="3643338"/>
          </a:xfrm>
        </p:spPr>
        <p:txBody>
          <a:bodyPr/>
          <a:lstStyle/>
          <a:p>
            <a:pPr>
              <a:lnSpc>
                <a:spcPct val="150000"/>
              </a:lnSpc>
              <a:buNone/>
            </a:pPr>
            <a:r>
              <a:rPr lang="zh-CN" altLang="en-US" sz="2400" dirty="0" smtClean="0">
                <a:latin typeface="Times New Roman" pitchFamily="18" charset="0"/>
                <a:ea typeface="黑体" pitchFamily="49" charset="-122"/>
                <a:cs typeface="Times New Roman" pitchFamily="18" charset="0"/>
              </a:rPr>
              <a:t>依托单位法人主体责任落实和制度执行情况</a:t>
            </a:r>
            <a:endParaRPr lang="en-US" altLang="zh-CN" sz="2400" dirty="0" smtClean="0">
              <a:latin typeface="Times New Roman" pitchFamily="18" charset="0"/>
              <a:ea typeface="黑体" pitchFamily="49" charset="-122"/>
              <a:cs typeface="Times New Roman" pitchFamily="18" charset="0"/>
            </a:endParaRPr>
          </a:p>
          <a:p>
            <a:pPr>
              <a:lnSpc>
                <a:spcPct val="150000"/>
              </a:lnSpc>
            </a:pPr>
            <a:r>
              <a:rPr lang="zh-CN" altLang="en-US" sz="2000" dirty="0" smtClean="0">
                <a:solidFill>
                  <a:schemeClr val="tx2"/>
                </a:solidFill>
                <a:latin typeface="Times New Roman" pitchFamily="18" charset="0"/>
                <a:ea typeface="黑体" pitchFamily="49" charset="-122"/>
                <a:cs typeface="Times New Roman" pitchFamily="18" charset="0"/>
              </a:rPr>
              <a:t>基本</a:t>
            </a:r>
            <a:r>
              <a:rPr lang="zh-CN" altLang="en-US" sz="2000" dirty="0" smtClean="0">
                <a:solidFill>
                  <a:srgbClr val="0070C0"/>
                </a:solidFill>
                <a:latin typeface="Times New Roman" pitchFamily="18" charset="0"/>
                <a:ea typeface="黑体" pitchFamily="49" charset="-122"/>
                <a:cs typeface="Times New Roman" pitchFamily="18" charset="0"/>
              </a:rPr>
              <a:t>建立了</a:t>
            </a:r>
            <a:r>
              <a:rPr lang="zh-CN" altLang="en-US" sz="2000" dirty="0">
                <a:solidFill>
                  <a:schemeClr val="tx2"/>
                </a:solidFill>
                <a:latin typeface="Times New Roman" pitchFamily="18" charset="0"/>
                <a:ea typeface="黑体" pitchFamily="49" charset="-122"/>
                <a:cs typeface="Times New Roman" pitchFamily="18" charset="0"/>
              </a:rPr>
              <a:t>较为健全的科研经费</a:t>
            </a:r>
            <a:r>
              <a:rPr lang="zh-CN" altLang="en-US" sz="2000" dirty="0" smtClean="0">
                <a:solidFill>
                  <a:srgbClr val="0070C0"/>
                </a:solidFill>
                <a:latin typeface="Times New Roman" pitchFamily="18" charset="0"/>
                <a:ea typeface="黑体" pitchFamily="49" charset="-122"/>
                <a:cs typeface="Times New Roman" pitchFamily="18" charset="0"/>
              </a:rPr>
              <a:t>分级管理体制。</a:t>
            </a:r>
            <a:r>
              <a:rPr lang="zh-CN" altLang="en-US" sz="2000" dirty="0" smtClean="0">
                <a:solidFill>
                  <a:schemeClr val="tx1"/>
                </a:solidFill>
                <a:latin typeface="Times New Roman" pitchFamily="18" charset="0"/>
                <a:ea typeface="黑体" pitchFamily="49" charset="-122"/>
                <a:cs typeface="Times New Roman" pitchFamily="18" charset="0"/>
              </a:rPr>
              <a:t>明确了</a:t>
            </a:r>
            <a:r>
              <a:rPr lang="zh-CN" altLang="en-US" sz="2000" dirty="0">
                <a:solidFill>
                  <a:schemeClr val="tx1"/>
                </a:solidFill>
                <a:latin typeface="Times New Roman" pitchFamily="18" charset="0"/>
                <a:ea typeface="黑体" pitchFamily="49" charset="-122"/>
                <a:cs typeface="Times New Roman" pitchFamily="18" charset="0"/>
              </a:rPr>
              <a:t>各职能部门、项目负责人在科研经费使用和管理中应承担的</a:t>
            </a:r>
            <a:r>
              <a:rPr lang="zh-CN" altLang="en-US" sz="2000" dirty="0" smtClean="0">
                <a:solidFill>
                  <a:schemeClr val="tx1"/>
                </a:solidFill>
                <a:latin typeface="Times New Roman" pitchFamily="18" charset="0"/>
                <a:ea typeface="黑体" pitchFamily="49" charset="-122"/>
                <a:cs typeface="Times New Roman" pitchFamily="18" charset="0"/>
              </a:rPr>
              <a:t>职责和权利，</a:t>
            </a:r>
            <a:r>
              <a:rPr lang="zh-CN" altLang="en-US" sz="2000" dirty="0">
                <a:solidFill>
                  <a:schemeClr val="tx1"/>
                </a:solidFill>
                <a:latin typeface="Times New Roman" pitchFamily="18" charset="0"/>
                <a:ea typeface="黑体" pitchFamily="49" charset="-122"/>
                <a:cs typeface="Times New Roman" pitchFamily="18" charset="0"/>
              </a:rPr>
              <a:t>基本能够在项目管理中</a:t>
            </a:r>
            <a:r>
              <a:rPr lang="zh-CN" altLang="en-US" sz="2000" dirty="0" smtClean="0">
                <a:solidFill>
                  <a:schemeClr val="tx1"/>
                </a:solidFill>
                <a:latin typeface="Times New Roman" pitchFamily="18" charset="0"/>
                <a:ea typeface="黑体" pitchFamily="49" charset="-122"/>
                <a:cs typeface="Times New Roman" pitchFamily="18" charset="0"/>
              </a:rPr>
              <a:t>发挥重要作用。</a:t>
            </a:r>
            <a:endParaRPr lang="en-US" altLang="zh-CN" sz="2000" dirty="0" smtClean="0">
              <a:solidFill>
                <a:schemeClr val="tx1"/>
              </a:solidFill>
              <a:latin typeface="Times New Roman" pitchFamily="18" charset="0"/>
              <a:ea typeface="黑体" pitchFamily="49" charset="-122"/>
              <a:cs typeface="Times New Roman" pitchFamily="18" charset="0"/>
            </a:endParaRPr>
          </a:p>
          <a:p>
            <a:pPr>
              <a:lnSpc>
                <a:spcPct val="150000"/>
              </a:lnSpc>
            </a:pPr>
            <a:r>
              <a:rPr lang="zh-CN" altLang="en-US" sz="2000" dirty="0">
                <a:solidFill>
                  <a:schemeClr val="tx2"/>
                </a:solidFill>
                <a:latin typeface="Times New Roman" pitchFamily="18" charset="0"/>
                <a:ea typeface="黑体" pitchFamily="49" charset="-122"/>
                <a:cs typeface="Times New Roman" pitchFamily="18" charset="0"/>
              </a:rPr>
              <a:t>绝大部分单位</a:t>
            </a:r>
            <a:r>
              <a:rPr lang="zh-CN" altLang="en-US" sz="2000" dirty="0">
                <a:solidFill>
                  <a:srgbClr val="0070C0"/>
                </a:solidFill>
                <a:latin typeface="Times New Roman" pitchFamily="18" charset="0"/>
                <a:ea typeface="黑体" pitchFamily="49" charset="-122"/>
                <a:cs typeface="Times New Roman" pitchFamily="18" charset="0"/>
              </a:rPr>
              <a:t>建立了</a:t>
            </a:r>
            <a:r>
              <a:rPr lang="zh-CN" altLang="en-US" sz="2000" dirty="0">
                <a:solidFill>
                  <a:schemeClr val="tx2"/>
                </a:solidFill>
                <a:latin typeface="Times New Roman" pitchFamily="18" charset="0"/>
                <a:ea typeface="黑体" pitchFamily="49" charset="-122"/>
                <a:cs typeface="Times New Roman" pitchFamily="18" charset="0"/>
              </a:rPr>
              <a:t>较为完善</a:t>
            </a:r>
            <a:r>
              <a:rPr lang="zh-CN" altLang="en-US" sz="2000" dirty="0" smtClean="0">
                <a:solidFill>
                  <a:schemeClr val="tx2"/>
                </a:solidFill>
                <a:latin typeface="Times New Roman" pitchFamily="18" charset="0"/>
                <a:ea typeface="黑体" pitchFamily="49" charset="-122"/>
                <a:cs typeface="Times New Roman" pitchFamily="18" charset="0"/>
              </a:rPr>
              <a:t>的科学基金</a:t>
            </a:r>
            <a:r>
              <a:rPr lang="zh-CN" altLang="en-US" sz="2000" dirty="0" smtClean="0">
                <a:solidFill>
                  <a:srgbClr val="0070C0"/>
                </a:solidFill>
                <a:latin typeface="Times New Roman" pitchFamily="18" charset="0"/>
                <a:ea typeface="黑体" pitchFamily="49" charset="-122"/>
                <a:cs typeface="Times New Roman" pitchFamily="18" charset="0"/>
              </a:rPr>
              <a:t>内部</a:t>
            </a:r>
            <a:r>
              <a:rPr lang="zh-CN" altLang="en-US" sz="2000" dirty="0">
                <a:solidFill>
                  <a:srgbClr val="0070C0"/>
                </a:solidFill>
                <a:latin typeface="Times New Roman" pitchFamily="18" charset="0"/>
                <a:ea typeface="黑体" pitchFamily="49" charset="-122"/>
                <a:cs typeface="Times New Roman" pitchFamily="18" charset="0"/>
              </a:rPr>
              <a:t>控制制度</a:t>
            </a:r>
            <a:r>
              <a:rPr lang="zh-CN" altLang="en-US" sz="2000" dirty="0" smtClean="0">
                <a:solidFill>
                  <a:srgbClr val="0070C0"/>
                </a:solidFill>
                <a:latin typeface="Times New Roman" pitchFamily="18" charset="0"/>
                <a:ea typeface="黑体" pitchFamily="49" charset="-122"/>
                <a:cs typeface="Times New Roman" pitchFamily="18" charset="0"/>
              </a:rPr>
              <a:t>。</a:t>
            </a:r>
            <a:r>
              <a:rPr lang="zh-CN" altLang="en-US" sz="2000" dirty="0">
                <a:solidFill>
                  <a:schemeClr val="tx2"/>
                </a:solidFill>
                <a:latin typeface="Times New Roman" pitchFamily="18" charset="0"/>
                <a:ea typeface="黑体" pitchFamily="49" charset="-122"/>
                <a:cs typeface="Times New Roman" pitchFamily="18" charset="0"/>
              </a:rPr>
              <a:t>例如</a:t>
            </a:r>
            <a:r>
              <a:rPr lang="zh-CN" altLang="en-US" sz="2000" dirty="0" smtClean="0">
                <a:solidFill>
                  <a:schemeClr val="tx2"/>
                </a:solidFill>
                <a:latin typeface="Times New Roman" pitchFamily="18" charset="0"/>
                <a:ea typeface="黑体" pitchFamily="49" charset="-122"/>
                <a:cs typeface="Times New Roman" pitchFamily="18" charset="0"/>
              </a:rPr>
              <a:t>，科研经费管理</a:t>
            </a:r>
            <a:r>
              <a:rPr lang="en-US" altLang="zh-CN" sz="2000" dirty="0" smtClean="0">
                <a:solidFill>
                  <a:schemeClr val="tx2"/>
                </a:solidFill>
                <a:latin typeface="Times New Roman" pitchFamily="18" charset="0"/>
                <a:ea typeface="黑体" pitchFamily="49" charset="-122"/>
                <a:cs typeface="Times New Roman" pitchFamily="18" charset="0"/>
              </a:rPr>
              <a:t>/</a:t>
            </a:r>
            <a:r>
              <a:rPr lang="zh-CN" altLang="en-US" sz="2000" dirty="0" smtClean="0">
                <a:solidFill>
                  <a:schemeClr val="tx2"/>
                </a:solidFill>
                <a:latin typeface="Times New Roman" pitchFamily="18" charset="0"/>
                <a:ea typeface="黑体" pitchFamily="49" charset="-122"/>
                <a:cs typeface="Times New Roman" pitchFamily="18" charset="0"/>
              </a:rPr>
              <a:t>劳务费管理</a:t>
            </a:r>
            <a:r>
              <a:rPr lang="en-US" altLang="zh-CN" sz="2000" dirty="0" smtClean="0">
                <a:solidFill>
                  <a:schemeClr val="tx2"/>
                </a:solidFill>
                <a:latin typeface="Times New Roman" pitchFamily="18" charset="0"/>
                <a:ea typeface="黑体" pitchFamily="49" charset="-122"/>
                <a:cs typeface="Times New Roman" pitchFamily="18" charset="0"/>
              </a:rPr>
              <a:t>/</a:t>
            </a:r>
            <a:r>
              <a:rPr lang="zh-CN" altLang="en-US" sz="2000" dirty="0" smtClean="0">
                <a:solidFill>
                  <a:schemeClr val="tx2"/>
                </a:solidFill>
                <a:latin typeface="Times New Roman" pitchFamily="18" charset="0"/>
                <a:ea typeface="黑体" pitchFamily="49" charset="-122"/>
                <a:cs typeface="Times New Roman" pitchFamily="18" charset="0"/>
              </a:rPr>
              <a:t>预算管理</a:t>
            </a:r>
            <a:r>
              <a:rPr lang="en-US" altLang="zh-CN" sz="2000" dirty="0" smtClean="0">
                <a:solidFill>
                  <a:schemeClr val="tx2"/>
                </a:solidFill>
                <a:latin typeface="Times New Roman" pitchFamily="18" charset="0"/>
                <a:ea typeface="黑体" pitchFamily="49" charset="-122"/>
                <a:cs typeface="Times New Roman" pitchFamily="18" charset="0"/>
              </a:rPr>
              <a:t>/</a:t>
            </a:r>
            <a:r>
              <a:rPr lang="zh-CN" altLang="en-US" sz="2000" dirty="0" smtClean="0">
                <a:solidFill>
                  <a:schemeClr val="tx2"/>
                </a:solidFill>
                <a:latin typeface="Times New Roman" pitchFamily="18" charset="0"/>
                <a:ea typeface="黑体" pitchFamily="49" charset="-122"/>
                <a:cs typeface="Times New Roman" pitchFamily="18" charset="0"/>
              </a:rPr>
              <a:t>经费报销管理</a:t>
            </a:r>
            <a:r>
              <a:rPr lang="en-US" altLang="zh-CN" sz="2000" dirty="0" smtClean="0">
                <a:solidFill>
                  <a:schemeClr val="tx2"/>
                </a:solidFill>
                <a:latin typeface="Times New Roman" pitchFamily="18" charset="0"/>
                <a:ea typeface="黑体" pitchFamily="49" charset="-122"/>
                <a:cs typeface="Times New Roman" pitchFamily="18" charset="0"/>
              </a:rPr>
              <a:t>/</a:t>
            </a:r>
            <a:r>
              <a:rPr lang="zh-CN" altLang="en-US" sz="2000" dirty="0" smtClean="0">
                <a:solidFill>
                  <a:schemeClr val="tx2"/>
                </a:solidFill>
                <a:latin typeface="Times New Roman" pitchFamily="18" charset="0"/>
                <a:ea typeface="黑体" pitchFamily="49" charset="-122"/>
                <a:cs typeface="Times New Roman" pitchFamily="18" charset="0"/>
              </a:rPr>
              <a:t>采购管理等制度。</a:t>
            </a:r>
            <a:endParaRPr lang="en-US" altLang="zh-CN" sz="2000" dirty="0" smtClean="0">
              <a:solidFill>
                <a:schemeClr val="tx2"/>
              </a:solidFill>
              <a:latin typeface="Times New Roman" pitchFamily="18" charset="0"/>
              <a:ea typeface="黑体" pitchFamily="49" charset="-122"/>
              <a:cs typeface="Times New Roman" pitchFamily="18" charset="0"/>
            </a:endParaRPr>
          </a:p>
          <a:p>
            <a:pPr>
              <a:lnSpc>
                <a:spcPct val="150000"/>
              </a:lnSpc>
            </a:pPr>
            <a:r>
              <a:rPr lang="zh-CN" altLang="en-US" sz="2000" dirty="0" smtClean="0">
                <a:solidFill>
                  <a:schemeClr val="tx2"/>
                </a:solidFill>
                <a:latin typeface="Times New Roman" pitchFamily="18" charset="0"/>
                <a:ea typeface="黑体" pitchFamily="49" charset="-122"/>
                <a:cs typeface="Times New Roman" pitchFamily="18" charset="0"/>
              </a:rPr>
              <a:t>能够</a:t>
            </a:r>
            <a:r>
              <a:rPr lang="zh-CN" altLang="en-US" sz="2000" dirty="0" smtClean="0">
                <a:solidFill>
                  <a:srgbClr val="0070C0"/>
                </a:solidFill>
                <a:latin typeface="Times New Roman" pitchFamily="18" charset="0"/>
                <a:ea typeface="黑体" pitchFamily="49" charset="-122"/>
                <a:cs typeface="Times New Roman" pitchFamily="18" charset="0"/>
              </a:rPr>
              <a:t>规范执行相关制度</a:t>
            </a:r>
            <a:r>
              <a:rPr lang="zh-CN" altLang="en-US" sz="2000" dirty="0" smtClean="0">
                <a:solidFill>
                  <a:schemeClr val="tx2"/>
                </a:solidFill>
                <a:latin typeface="Times New Roman" pitchFamily="18" charset="0"/>
                <a:ea typeface="黑体" pitchFamily="49" charset="-122"/>
                <a:cs typeface="Times New Roman" pitchFamily="18" charset="0"/>
              </a:rPr>
              <a:t>。未发现截留挪用资金及重大违纪违规问题。</a:t>
            </a:r>
            <a:endParaRPr lang="en-US" altLang="zh-CN" sz="2000" dirty="0" smtClean="0">
              <a:solidFill>
                <a:schemeClr val="tx2"/>
              </a:solidFill>
              <a:latin typeface="Times New Roman" pitchFamily="18" charset="0"/>
              <a:ea typeface="黑体" pitchFamily="49" charset="-122"/>
              <a:cs typeface="Times New Roman" pitchFamily="18" charset="0"/>
            </a:endParaRPr>
          </a:p>
        </p:txBody>
      </p:sp>
      <p:sp>
        <p:nvSpPr>
          <p:cNvPr id="5" name="标题 2"/>
          <p:cNvSpPr>
            <a:spLocks noGrp="1"/>
          </p:cNvSpPr>
          <p:nvPr>
            <p:ph type="title"/>
            <p:custDataLst>
              <p:tags r:id="rId1"/>
            </p:custDataLst>
          </p:nvPr>
        </p:nvSpPr>
        <p:spPr>
          <a:xfrm>
            <a:off x="681288" y="1214422"/>
            <a:ext cx="1747572" cy="481256"/>
          </a:xfrm>
        </p:spPr>
        <p:txBody>
          <a:bodyPr/>
          <a:lstStyle/>
          <a:p>
            <a:r>
              <a:rPr lang="zh-CN" altLang="en-US" dirty="0" smtClean="0">
                <a:latin typeface="黑体" pitchFamily="49" charset="-122"/>
                <a:ea typeface="黑体" pitchFamily="49" charset="-122"/>
              </a:rPr>
              <a:t>资金监督</a:t>
            </a:r>
            <a:endParaRPr lang="zh-CN" altLang="zh-CN" dirty="0">
              <a:latin typeface="黑体" pitchFamily="49" charset="-122"/>
              <a:ea typeface="黑体" pitchFamily="49" charset="-122"/>
              <a:cs typeface="Arial Unicode MS"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0"/>
            <a:ext cx="9144000" cy="942982"/>
          </a:xfrm>
        </p:spPr>
        <p:txBody>
          <a:bodyPr>
            <a:noAutofit/>
          </a:bodyPr>
          <a:lstStyle/>
          <a:p>
            <a:pPr algn="ctr">
              <a:lnSpc>
                <a:spcPct val="150000"/>
              </a:lnSpc>
            </a:pPr>
            <a:r>
              <a:rPr lang="zh-CN" altLang="en-US" sz="2800" b="1" dirty="0" smtClean="0">
                <a:solidFill>
                  <a:schemeClr val="accent1">
                    <a:lumMod val="50000"/>
                  </a:schemeClr>
                </a:solidFill>
                <a:latin typeface="微软雅黑" pitchFamily="34" charset="-122"/>
                <a:ea typeface="微软雅黑" pitchFamily="34" charset="-122"/>
              </a:rPr>
              <a:t>                                         监督检查中发现的问题</a:t>
            </a:r>
          </a:p>
        </p:txBody>
      </p:sp>
      <p:sp>
        <p:nvSpPr>
          <p:cNvPr id="5" name="矩形 4"/>
          <p:cNvSpPr/>
          <p:nvPr/>
        </p:nvSpPr>
        <p:spPr>
          <a:xfrm>
            <a:off x="0" y="1142984"/>
            <a:ext cx="8715436" cy="461665"/>
          </a:xfrm>
          <a:prstGeom prst="rect">
            <a:avLst/>
          </a:prstGeom>
        </p:spPr>
        <p:txBody>
          <a:bodyPr wrap="square">
            <a:spAutoFit/>
          </a:bodyPr>
          <a:lstStyle/>
          <a:p>
            <a:pPr>
              <a:spcBef>
                <a:spcPts val="600"/>
              </a:spcBef>
            </a:pPr>
            <a:r>
              <a:rPr lang="zh-CN" altLang="en-US" sz="2400" b="1" dirty="0" smtClean="0">
                <a:solidFill>
                  <a:srgbClr val="A50021"/>
                </a:solidFill>
                <a:latin typeface="微软雅黑" pitchFamily="34" charset="-122"/>
                <a:ea typeface="微软雅黑" pitchFamily="34" charset="-122"/>
              </a:rPr>
              <a:t>（一）常见问题</a:t>
            </a:r>
            <a:endParaRPr lang="en-US" altLang="zh-CN" sz="2400" b="1" dirty="0" smtClean="0">
              <a:solidFill>
                <a:srgbClr val="A50021"/>
              </a:solidFill>
              <a:latin typeface="微软雅黑" pitchFamily="34" charset="-122"/>
              <a:ea typeface="微软雅黑" pitchFamily="34" charset="-122"/>
            </a:endParaRPr>
          </a:p>
        </p:txBody>
      </p:sp>
      <p:sp>
        <p:nvSpPr>
          <p:cNvPr id="6" name="矩形 5"/>
          <p:cNvSpPr/>
          <p:nvPr/>
        </p:nvSpPr>
        <p:spPr>
          <a:xfrm>
            <a:off x="214282" y="1785926"/>
            <a:ext cx="8786874" cy="4429226"/>
          </a:xfrm>
          <a:prstGeom prst="rect">
            <a:avLst/>
          </a:prstGeom>
        </p:spPr>
        <p:txBody>
          <a:bodyPr wrap="square">
            <a:spAutoFit/>
          </a:bodyPr>
          <a:lstStyle/>
          <a:p>
            <a:pPr marL="342900" indent="-342900">
              <a:lnSpc>
                <a:spcPct val="150000"/>
              </a:lnSpc>
              <a:spcBef>
                <a:spcPts val="600"/>
              </a:spcBef>
              <a:buAutoNum type="arabicPeriod"/>
            </a:pPr>
            <a:r>
              <a:rPr lang="zh-CN" altLang="en-US" b="1" dirty="0" smtClean="0">
                <a:solidFill>
                  <a:srgbClr val="002060"/>
                </a:solidFill>
                <a:latin typeface="微软雅黑" pitchFamily="34" charset="-122"/>
                <a:ea typeface="微软雅黑" pitchFamily="34" charset="-122"/>
              </a:rPr>
              <a:t>超范围列支。</a:t>
            </a:r>
            <a:r>
              <a:rPr lang="zh-CN" altLang="en-US" dirty="0" smtClean="0">
                <a:solidFill>
                  <a:srgbClr val="002060"/>
                </a:solidFill>
                <a:latin typeface="微软雅黑" pitchFamily="34" charset="-122"/>
                <a:ea typeface="微软雅黑" pitchFamily="34" charset="-122"/>
              </a:rPr>
              <a:t>主要包括：在设备费中列支通用办公设备和用品、办公家具；在材料费中列支通用的办公用品、维修费；专家咨询费中列支论文答辩费、学生论文装订费等；会议费中列支研究生暑期培训会议费；结余经费列支课程研修班报名费。</a:t>
            </a:r>
            <a:endParaRPr lang="en-US" altLang="zh-CN" dirty="0" smtClean="0">
              <a:solidFill>
                <a:srgbClr val="002060"/>
              </a:solidFill>
              <a:latin typeface="微软雅黑" pitchFamily="34" charset="-122"/>
              <a:ea typeface="微软雅黑" pitchFamily="34" charset="-122"/>
            </a:endParaRPr>
          </a:p>
          <a:p>
            <a:pPr marL="342900" indent="-342900">
              <a:lnSpc>
                <a:spcPct val="150000"/>
              </a:lnSpc>
              <a:spcBef>
                <a:spcPts val="600"/>
              </a:spcBef>
              <a:buAutoNum type="arabicPeriod"/>
            </a:pPr>
            <a:r>
              <a:rPr lang="zh-CN" altLang="en-US" b="1" dirty="0" smtClean="0">
                <a:solidFill>
                  <a:srgbClr val="002060"/>
                </a:solidFill>
                <a:latin typeface="微软雅黑" pitchFamily="34" charset="-122"/>
                <a:ea typeface="微软雅黑" pitchFamily="34" charset="-122"/>
              </a:rPr>
              <a:t>预算调剂未履行审批手续</a:t>
            </a:r>
            <a:r>
              <a:rPr lang="zh-CN" altLang="en-US" dirty="0" smtClean="0">
                <a:solidFill>
                  <a:srgbClr val="002060"/>
                </a:solidFill>
                <a:latin typeface="微软雅黑" pitchFamily="34" charset="-122"/>
                <a:ea typeface="微软雅黑" pitchFamily="34" charset="-122"/>
              </a:rPr>
              <a:t>。对某地区的检查发现， 被抽查单位和被抽查项目中存在预算调剂未履行审批手续的分别占</a:t>
            </a:r>
            <a:r>
              <a:rPr lang="en-US" altLang="zh-CN" dirty="0" smtClean="0">
                <a:solidFill>
                  <a:srgbClr val="002060"/>
                </a:solidFill>
                <a:latin typeface="微软雅黑" pitchFamily="34" charset="-122"/>
                <a:ea typeface="微软雅黑" pitchFamily="34" charset="-122"/>
              </a:rPr>
              <a:t>93.33%</a:t>
            </a:r>
            <a:r>
              <a:rPr lang="zh-CN" altLang="en-US" dirty="0" smtClean="0">
                <a:solidFill>
                  <a:srgbClr val="002060"/>
                </a:solidFill>
                <a:latin typeface="微软雅黑" pitchFamily="34" charset="-122"/>
                <a:ea typeface="微软雅黑" pitchFamily="34" charset="-122"/>
              </a:rPr>
              <a:t>和</a:t>
            </a:r>
            <a:r>
              <a:rPr lang="en-US" altLang="zh-CN" dirty="0" smtClean="0">
                <a:solidFill>
                  <a:srgbClr val="002060"/>
                </a:solidFill>
                <a:latin typeface="微软雅黑" pitchFamily="34" charset="-122"/>
                <a:ea typeface="微软雅黑" pitchFamily="34" charset="-122"/>
              </a:rPr>
              <a:t>29.71%</a:t>
            </a:r>
            <a:r>
              <a:rPr lang="zh-CN" altLang="en-US" dirty="0" smtClean="0">
                <a:solidFill>
                  <a:srgbClr val="002060"/>
                </a:solidFill>
                <a:latin typeface="微软雅黑" pitchFamily="34" charset="-122"/>
                <a:ea typeface="微软雅黑" pitchFamily="34" charset="-122"/>
              </a:rPr>
              <a:t>，涉及总金额</a:t>
            </a:r>
            <a:r>
              <a:rPr lang="en-US" altLang="zh-CN" dirty="0" smtClean="0">
                <a:solidFill>
                  <a:srgbClr val="002060"/>
                </a:solidFill>
                <a:latin typeface="微软雅黑" pitchFamily="34" charset="-122"/>
                <a:ea typeface="微软雅黑" pitchFamily="34" charset="-122"/>
              </a:rPr>
              <a:t>952.41</a:t>
            </a:r>
            <a:r>
              <a:rPr lang="zh-CN" altLang="en-US" dirty="0" smtClean="0">
                <a:solidFill>
                  <a:srgbClr val="002060"/>
                </a:solidFill>
                <a:latin typeface="微软雅黑" pitchFamily="34" charset="-122"/>
                <a:ea typeface="微软雅黑" pitchFamily="34" charset="-122"/>
              </a:rPr>
              <a:t>万元。</a:t>
            </a:r>
            <a:endParaRPr lang="en-US" altLang="zh-CN" dirty="0" smtClean="0">
              <a:solidFill>
                <a:srgbClr val="002060"/>
              </a:solidFill>
              <a:latin typeface="微软雅黑" pitchFamily="34" charset="-122"/>
              <a:ea typeface="微软雅黑" pitchFamily="34" charset="-122"/>
            </a:endParaRPr>
          </a:p>
          <a:p>
            <a:pPr marL="342900" indent="-342900">
              <a:lnSpc>
                <a:spcPct val="150000"/>
              </a:lnSpc>
              <a:spcBef>
                <a:spcPts val="600"/>
              </a:spcBef>
              <a:buAutoNum type="arabicPeriod"/>
            </a:pPr>
            <a:r>
              <a:rPr lang="zh-CN" altLang="en-US" b="1" dirty="0" smtClean="0">
                <a:solidFill>
                  <a:srgbClr val="002060"/>
                </a:solidFill>
                <a:latin typeface="微软雅黑" pitchFamily="34" charset="-122"/>
                <a:ea typeface="微软雅黑" pitchFamily="34" charset="-122"/>
              </a:rPr>
              <a:t>结题决算与账面支出不符。</a:t>
            </a:r>
            <a:r>
              <a:rPr lang="zh-CN" altLang="en-US" dirty="0" smtClean="0">
                <a:solidFill>
                  <a:srgbClr val="002060"/>
                </a:solidFill>
                <a:latin typeface="微软雅黑" pitchFamily="34" charset="-122"/>
                <a:ea typeface="微软雅黑" pitchFamily="34" charset="-122"/>
              </a:rPr>
              <a:t>对某地区的检查发现，所有被抽查单位均存在结题决算与账面支出不符的问题；从项目数量看，</a:t>
            </a:r>
            <a:r>
              <a:rPr lang="en-US" altLang="zh-CN" dirty="0" smtClean="0">
                <a:solidFill>
                  <a:srgbClr val="002060"/>
                </a:solidFill>
                <a:latin typeface="微软雅黑" pitchFamily="34" charset="-122"/>
                <a:ea typeface="微软雅黑" pitchFamily="34" charset="-122"/>
              </a:rPr>
              <a:t>74.24%</a:t>
            </a:r>
            <a:r>
              <a:rPr lang="zh-CN" altLang="en-US" dirty="0" smtClean="0">
                <a:solidFill>
                  <a:srgbClr val="002060"/>
                </a:solidFill>
                <a:latin typeface="微软雅黑" pitchFamily="34" charset="-122"/>
                <a:ea typeface="微软雅黑" pitchFamily="34" charset="-122"/>
              </a:rPr>
              <a:t>的项目存在这个问题。</a:t>
            </a:r>
            <a:endParaRPr lang="en-US" altLang="zh-CN" dirty="0" smtClean="0">
              <a:solidFill>
                <a:srgbClr val="002060"/>
              </a:solidFill>
              <a:latin typeface="微软雅黑" pitchFamily="34" charset="-122"/>
              <a:ea typeface="微软雅黑" pitchFamily="34" charset="-122"/>
            </a:endParaRPr>
          </a:p>
          <a:p>
            <a:pPr marL="342900" indent="-342900">
              <a:lnSpc>
                <a:spcPct val="150000"/>
              </a:lnSpc>
              <a:spcBef>
                <a:spcPts val="600"/>
              </a:spcBef>
              <a:buAutoNum type="arabicPeriod"/>
            </a:pPr>
            <a:r>
              <a:rPr lang="zh-CN" altLang="en-US" b="1" dirty="0" smtClean="0">
                <a:solidFill>
                  <a:srgbClr val="002060"/>
                </a:solidFill>
                <a:latin typeface="微软雅黑" pitchFamily="34" charset="-122"/>
                <a:ea typeface="微软雅黑" pitchFamily="34" charset="-122"/>
              </a:rPr>
              <a:t>燃料动力费列支依据不充分。</a:t>
            </a:r>
            <a:r>
              <a:rPr lang="zh-CN" altLang="en-US" dirty="0" smtClean="0">
                <a:solidFill>
                  <a:srgbClr val="002060"/>
                </a:solidFill>
                <a:latin typeface="微软雅黑" pitchFamily="34" charset="-122"/>
                <a:ea typeface="微软雅黑" pitchFamily="34" charset="-122"/>
              </a:rPr>
              <a:t>一些单位简单地按照项目预算足额提取，按照固定比例计提，按照人头均摊；或按照某项目当年收到拨款占该课题组当年收到总拨款的百分比进行分摊。</a:t>
            </a:r>
            <a:endParaRPr lang="en-US" altLang="zh-CN" dirty="0" smtClean="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0" y="-24"/>
            <a:ext cx="4572000" cy="942982"/>
          </a:xfrm>
        </p:spPr>
        <p:txBody>
          <a:bodyPr>
            <a:noAutofit/>
          </a:bodyPr>
          <a:lstStyle/>
          <a:p>
            <a:pPr>
              <a:lnSpc>
                <a:spcPct val="150000"/>
              </a:lnSpc>
            </a:pPr>
            <a:r>
              <a:rPr lang="zh-CN" altLang="en-US" sz="2800" b="1" dirty="0" smtClean="0">
                <a:solidFill>
                  <a:schemeClr val="accent1">
                    <a:lumMod val="50000"/>
                  </a:schemeClr>
                </a:solidFill>
                <a:latin typeface="微软雅黑" pitchFamily="34" charset="-122"/>
                <a:ea typeface="微软雅黑" pitchFamily="34" charset="-122"/>
              </a:rPr>
              <a:t>     监督检查中发现的问题</a:t>
            </a:r>
          </a:p>
        </p:txBody>
      </p:sp>
      <p:sp>
        <p:nvSpPr>
          <p:cNvPr id="5" name="矩形 4"/>
          <p:cNvSpPr/>
          <p:nvPr/>
        </p:nvSpPr>
        <p:spPr>
          <a:xfrm>
            <a:off x="214282" y="1221817"/>
            <a:ext cx="8715436" cy="461665"/>
          </a:xfrm>
          <a:prstGeom prst="rect">
            <a:avLst/>
          </a:prstGeom>
        </p:spPr>
        <p:txBody>
          <a:bodyPr wrap="square">
            <a:spAutoFit/>
          </a:bodyPr>
          <a:lstStyle/>
          <a:p>
            <a:pPr>
              <a:spcBef>
                <a:spcPts val="600"/>
              </a:spcBef>
            </a:pPr>
            <a:r>
              <a:rPr lang="zh-CN" altLang="en-US" sz="2400" b="1" dirty="0" smtClean="0">
                <a:solidFill>
                  <a:srgbClr val="A50021"/>
                </a:solidFill>
                <a:latin typeface="微软雅黑" pitchFamily="34" charset="-122"/>
                <a:ea typeface="微软雅黑" pitchFamily="34" charset="-122"/>
              </a:rPr>
              <a:t>（一）常见问题</a:t>
            </a:r>
            <a:endParaRPr lang="en-US" altLang="zh-CN" sz="2400" b="1" dirty="0" smtClean="0">
              <a:solidFill>
                <a:srgbClr val="A50021"/>
              </a:solidFill>
              <a:latin typeface="微软雅黑" pitchFamily="34" charset="-122"/>
              <a:ea typeface="微软雅黑" pitchFamily="34" charset="-122"/>
            </a:endParaRPr>
          </a:p>
        </p:txBody>
      </p:sp>
      <p:cxnSp>
        <p:nvCxnSpPr>
          <p:cNvPr id="4" name="直接连接符 3"/>
          <p:cNvCxnSpPr/>
          <p:nvPr/>
        </p:nvCxnSpPr>
        <p:spPr>
          <a:xfrm>
            <a:off x="0" y="972415"/>
            <a:ext cx="9144000"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4282" y="1885940"/>
            <a:ext cx="8858312" cy="2690288"/>
          </a:xfrm>
          <a:prstGeom prst="rect">
            <a:avLst/>
          </a:prstGeom>
        </p:spPr>
        <p:txBody>
          <a:bodyPr wrap="square">
            <a:spAutoFit/>
          </a:bodyPr>
          <a:lstStyle/>
          <a:p>
            <a:pPr marL="342900" indent="-342900">
              <a:lnSpc>
                <a:spcPct val="150000"/>
              </a:lnSpc>
              <a:spcBef>
                <a:spcPts val="600"/>
              </a:spcBef>
            </a:pPr>
            <a:r>
              <a:rPr lang="en-US" altLang="zh-CN" b="1" dirty="0" smtClean="0">
                <a:solidFill>
                  <a:srgbClr val="002060"/>
                </a:solidFill>
                <a:latin typeface="微软雅黑" pitchFamily="34" charset="-122"/>
                <a:ea typeface="微软雅黑" pitchFamily="34" charset="-122"/>
              </a:rPr>
              <a:t>5. </a:t>
            </a:r>
            <a:r>
              <a:rPr lang="zh-CN" altLang="en-US" b="1" dirty="0" smtClean="0">
                <a:solidFill>
                  <a:srgbClr val="002060"/>
                </a:solidFill>
                <a:latin typeface="微软雅黑" pitchFamily="34" charset="-122"/>
                <a:ea typeface="微软雅黑" pitchFamily="34" charset="-122"/>
              </a:rPr>
              <a:t>随意调帐且依据不充分</a:t>
            </a:r>
            <a:r>
              <a:rPr lang="zh-CN" altLang="en-US" dirty="0" smtClean="0">
                <a:solidFill>
                  <a:srgbClr val="002060"/>
                </a:solidFill>
                <a:latin typeface="微软雅黑" pitchFamily="34" charset="-122"/>
                <a:ea typeface="微软雅黑" pitchFamily="34" charset="-122"/>
              </a:rPr>
              <a:t>。对某地区的检查发现，</a:t>
            </a:r>
            <a:r>
              <a:rPr lang="en-US" altLang="zh-CN" dirty="0" smtClean="0">
                <a:solidFill>
                  <a:srgbClr val="002060"/>
                </a:solidFill>
                <a:latin typeface="微软雅黑" pitchFamily="34" charset="-122"/>
                <a:ea typeface="微软雅黑" pitchFamily="34" charset="-122"/>
              </a:rPr>
              <a:t>10%</a:t>
            </a:r>
            <a:r>
              <a:rPr lang="zh-CN" altLang="en-US" dirty="0" smtClean="0">
                <a:solidFill>
                  <a:srgbClr val="002060"/>
                </a:solidFill>
                <a:latin typeface="微软雅黑" pitchFamily="34" charset="-122"/>
                <a:ea typeface="微软雅黑" pitchFamily="34" charset="-122"/>
              </a:rPr>
              <a:t>以上的项目在项目执行周期内部因其他项目结题不合理、超支或无预算而调入科学基金项目列支；或者临近项目结题前为提高预算执行进度而随意从其他项目调入列支，总金额达</a:t>
            </a:r>
            <a:r>
              <a:rPr lang="en-US" altLang="zh-CN" dirty="0" smtClean="0">
                <a:solidFill>
                  <a:srgbClr val="002060"/>
                </a:solidFill>
                <a:latin typeface="微软雅黑" pitchFamily="34" charset="-122"/>
                <a:ea typeface="微软雅黑" pitchFamily="34" charset="-122"/>
              </a:rPr>
              <a:t>913.53</a:t>
            </a:r>
            <a:r>
              <a:rPr lang="zh-CN" altLang="en-US" dirty="0" smtClean="0">
                <a:solidFill>
                  <a:srgbClr val="002060"/>
                </a:solidFill>
                <a:latin typeface="微软雅黑" pitchFamily="34" charset="-122"/>
                <a:ea typeface="微软雅黑" pitchFamily="34" charset="-122"/>
              </a:rPr>
              <a:t>万元。</a:t>
            </a:r>
            <a:endParaRPr lang="en-US" altLang="zh-CN" dirty="0" smtClean="0">
              <a:solidFill>
                <a:srgbClr val="002060"/>
              </a:solidFill>
              <a:latin typeface="微软雅黑" pitchFamily="34" charset="-122"/>
              <a:ea typeface="微软雅黑" pitchFamily="34" charset="-122"/>
            </a:endParaRPr>
          </a:p>
          <a:p>
            <a:pPr marL="342900" indent="-342900">
              <a:lnSpc>
                <a:spcPct val="150000"/>
              </a:lnSpc>
              <a:spcBef>
                <a:spcPts val="600"/>
              </a:spcBef>
            </a:pPr>
            <a:r>
              <a:rPr lang="en-US" altLang="zh-CN" b="1" dirty="0" smtClean="0">
                <a:solidFill>
                  <a:srgbClr val="002060"/>
                </a:solidFill>
                <a:latin typeface="微软雅黑" pitchFamily="34" charset="-122"/>
                <a:ea typeface="微软雅黑" pitchFamily="34" charset="-122"/>
              </a:rPr>
              <a:t>6. </a:t>
            </a:r>
            <a:r>
              <a:rPr lang="zh-CN" altLang="en-US" b="1" dirty="0" smtClean="0">
                <a:solidFill>
                  <a:srgbClr val="002060"/>
                </a:solidFill>
                <a:latin typeface="微软雅黑" pitchFamily="34" charset="-122"/>
                <a:ea typeface="微软雅黑" pitchFamily="34" charset="-122"/>
              </a:rPr>
              <a:t>超预算列支设备费。</a:t>
            </a:r>
            <a:r>
              <a:rPr lang="zh-CN" altLang="en-US" dirty="0" smtClean="0">
                <a:solidFill>
                  <a:srgbClr val="002060"/>
                </a:solidFill>
                <a:latin typeface="微软雅黑" pitchFamily="34" charset="-122"/>
                <a:ea typeface="微软雅黑" pitchFamily="34" charset="-122"/>
              </a:rPr>
              <a:t>对某地区的检查发现，</a:t>
            </a:r>
            <a:r>
              <a:rPr lang="en-US" altLang="zh-CN" dirty="0" smtClean="0">
                <a:solidFill>
                  <a:srgbClr val="002060"/>
                </a:solidFill>
                <a:latin typeface="微软雅黑" pitchFamily="34" charset="-122"/>
                <a:ea typeface="微软雅黑" pitchFamily="34" charset="-122"/>
              </a:rPr>
              <a:t>66.67%</a:t>
            </a:r>
            <a:r>
              <a:rPr lang="zh-CN" altLang="en-US" dirty="0" smtClean="0">
                <a:solidFill>
                  <a:srgbClr val="002060"/>
                </a:solidFill>
                <a:latin typeface="微软雅黑" pitchFamily="34" charset="-122"/>
                <a:ea typeface="微软雅黑" pitchFamily="34" charset="-122"/>
              </a:rPr>
              <a:t>的单位存在超预算列支设备费。</a:t>
            </a:r>
            <a:endParaRPr lang="en-US" altLang="zh-CN" dirty="0" smtClean="0">
              <a:solidFill>
                <a:srgbClr val="002060"/>
              </a:solidFill>
              <a:latin typeface="微软雅黑" pitchFamily="34" charset="-122"/>
              <a:ea typeface="微软雅黑" pitchFamily="34" charset="-122"/>
            </a:endParaRPr>
          </a:p>
          <a:p>
            <a:pPr marL="342900" indent="-342900">
              <a:lnSpc>
                <a:spcPct val="150000"/>
              </a:lnSpc>
              <a:spcBef>
                <a:spcPts val="600"/>
              </a:spcBef>
            </a:pPr>
            <a:r>
              <a:rPr lang="en-US" altLang="zh-CN" b="1" dirty="0" smtClean="0">
                <a:solidFill>
                  <a:srgbClr val="002060"/>
                </a:solidFill>
                <a:latin typeface="微软雅黑" pitchFamily="34" charset="-122"/>
                <a:ea typeface="微软雅黑" pitchFamily="34" charset="-122"/>
              </a:rPr>
              <a:t>7. </a:t>
            </a:r>
            <a:r>
              <a:rPr lang="zh-CN" altLang="en-US" b="1" dirty="0" smtClean="0">
                <a:solidFill>
                  <a:srgbClr val="002060"/>
                </a:solidFill>
                <a:latin typeface="微软雅黑" pitchFamily="34" charset="-122"/>
                <a:ea typeface="微软雅黑" pitchFamily="34" charset="-122"/>
              </a:rPr>
              <a:t>项目经费来源与支出渠道不一致。</a:t>
            </a:r>
            <a:r>
              <a:rPr lang="zh-CN" altLang="en-US" dirty="0" smtClean="0">
                <a:solidFill>
                  <a:srgbClr val="002060"/>
                </a:solidFill>
                <a:latin typeface="微软雅黑" pitchFamily="34" charset="-122"/>
                <a:ea typeface="微软雅黑" pitchFamily="34" charset="-122"/>
              </a:rPr>
              <a:t>对某地区的检查发现，仍然有</a:t>
            </a:r>
            <a:r>
              <a:rPr lang="en-US" altLang="zh-CN" dirty="0" smtClean="0">
                <a:solidFill>
                  <a:srgbClr val="002060"/>
                </a:solidFill>
                <a:latin typeface="微软雅黑" pitchFamily="34" charset="-122"/>
                <a:ea typeface="微软雅黑" pitchFamily="34" charset="-122"/>
              </a:rPr>
              <a:t>5%</a:t>
            </a:r>
            <a:r>
              <a:rPr lang="zh-CN" altLang="en-US" dirty="0" smtClean="0">
                <a:solidFill>
                  <a:srgbClr val="002060"/>
                </a:solidFill>
                <a:latin typeface="微软雅黑" pitchFamily="34" charset="-122"/>
                <a:ea typeface="微软雅黑" pitchFamily="34" charset="-122"/>
              </a:rPr>
              <a:t>以上的单位未能做到统一管理，单独核算，专款专用。</a:t>
            </a:r>
            <a:endParaRPr lang="en-US" altLang="zh-CN" dirty="0" smtClean="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304670"/>
            <a:ext cx="8424936" cy="481256"/>
          </a:xfrm>
        </p:spPr>
        <p:txBody>
          <a:bodyPr/>
          <a:lstStyle/>
          <a:p>
            <a:pPr algn="ctr"/>
            <a:r>
              <a:rPr lang="zh-CN" altLang="en-US" dirty="0" smtClean="0"/>
              <a:t>进一步强化科学基金监督体系建设</a:t>
            </a:r>
            <a:endParaRPr lang="zh-CN" altLang="en-US" dirty="0"/>
          </a:p>
        </p:txBody>
      </p:sp>
      <p:sp>
        <p:nvSpPr>
          <p:cNvPr id="5" name="矩形 4"/>
          <p:cNvSpPr/>
          <p:nvPr/>
        </p:nvSpPr>
        <p:spPr>
          <a:xfrm>
            <a:off x="285720" y="2055864"/>
            <a:ext cx="8429684" cy="3016210"/>
          </a:xfrm>
          <a:prstGeom prst="rect">
            <a:avLst/>
          </a:prstGeom>
        </p:spPr>
        <p:txBody>
          <a:bodyPr wrap="square">
            <a:spAutoFit/>
          </a:bodyPr>
          <a:lstStyle/>
          <a:p>
            <a:pPr>
              <a:lnSpc>
                <a:spcPct val="150000"/>
              </a:lnSpc>
              <a:spcBef>
                <a:spcPts val="1200"/>
              </a:spcBef>
              <a:buFont typeface="Wingdings" pitchFamily="2" charset="2"/>
              <a:buChar char="n"/>
            </a:pPr>
            <a:r>
              <a:rPr lang="zh-CN" altLang="en-US" sz="2000" b="1" dirty="0" smtClean="0">
                <a:solidFill>
                  <a:srgbClr val="002060"/>
                </a:solidFill>
                <a:latin typeface="Times New Roman" pitchFamily="18" charset="0"/>
                <a:ea typeface="黑体" pitchFamily="49" charset="-122"/>
                <a:cs typeface="Times New Roman" pitchFamily="18" charset="0"/>
              </a:rPr>
              <a:t>立足新时代、开启新征程，</a:t>
            </a:r>
            <a:r>
              <a:rPr lang="en-US" altLang="en-US" sz="2000" b="1" dirty="0" smtClean="0">
                <a:solidFill>
                  <a:srgbClr val="002060"/>
                </a:solidFill>
                <a:latin typeface="Times New Roman" pitchFamily="18" charset="0"/>
                <a:ea typeface="黑体" pitchFamily="49" charset="-122"/>
                <a:cs typeface="Times New Roman" pitchFamily="18" charset="0"/>
              </a:rPr>
              <a:t>2018</a:t>
            </a:r>
            <a:r>
              <a:rPr lang="zh-CN" altLang="en-US" sz="2000" b="1" dirty="0" smtClean="0">
                <a:solidFill>
                  <a:srgbClr val="002060"/>
                </a:solidFill>
                <a:latin typeface="Times New Roman" pitchFamily="18" charset="0"/>
                <a:ea typeface="黑体" pitchFamily="49" charset="-122"/>
                <a:cs typeface="Times New Roman" pitchFamily="18" charset="0"/>
              </a:rPr>
              <a:t>年</a:t>
            </a:r>
            <a:r>
              <a:rPr lang="en-US" altLang="en-US" sz="2000" b="1" dirty="0" smtClean="0">
                <a:solidFill>
                  <a:srgbClr val="002060"/>
                </a:solidFill>
                <a:latin typeface="Times New Roman" pitchFamily="18" charset="0"/>
                <a:ea typeface="黑体" pitchFamily="49" charset="-122"/>
                <a:cs typeface="Times New Roman" pitchFamily="18" charset="0"/>
              </a:rPr>
              <a:t>5</a:t>
            </a:r>
            <a:r>
              <a:rPr lang="zh-CN" altLang="en-US" sz="2000" b="1" dirty="0" smtClean="0">
                <a:solidFill>
                  <a:srgbClr val="002060"/>
                </a:solidFill>
                <a:latin typeface="Times New Roman" pitchFamily="18" charset="0"/>
                <a:ea typeface="黑体" pitchFamily="49" charset="-122"/>
                <a:cs typeface="Times New Roman" pitchFamily="18" charset="0"/>
              </a:rPr>
              <a:t>月，中共中央办公厅、国务院办公厅印发了</a:t>
            </a:r>
            <a:r>
              <a:rPr lang="en-US" altLang="zh-CN" sz="2000" b="1" dirty="0" smtClean="0">
                <a:solidFill>
                  <a:srgbClr val="002060"/>
                </a:solidFill>
                <a:latin typeface="Times New Roman" pitchFamily="18" charset="0"/>
                <a:ea typeface="黑体" pitchFamily="49" charset="-122"/>
                <a:cs typeface="Times New Roman" pitchFamily="18" charset="0"/>
              </a:rPr>
              <a:t>《</a:t>
            </a:r>
            <a:r>
              <a:rPr lang="zh-CN" altLang="en-US" sz="2000" b="1" dirty="0" smtClean="0">
                <a:solidFill>
                  <a:srgbClr val="002060"/>
                </a:solidFill>
                <a:latin typeface="Times New Roman" pitchFamily="18" charset="0"/>
                <a:ea typeface="黑体" pitchFamily="49" charset="-122"/>
                <a:cs typeface="Times New Roman" pitchFamily="18" charset="0"/>
              </a:rPr>
              <a:t>关于进一步加强科研诚信建设的若干意见</a:t>
            </a:r>
            <a:r>
              <a:rPr lang="en-US" altLang="zh-CN" sz="2000" b="1" dirty="0" smtClean="0">
                <a:solidFill>
                  <a:srgbClr val="002060"/>
                </a:solidFill>
                <a:latin typeface="Times New Roman" pitchFamily="18" charset="0"/>
                <a:ea typeface="黑体" pitchFamily="49" charset="-122"/>
                <a:cs typeface="Times New Roman" pitchFamily="18" charset="0"/>
              </a:rPr>
              <a:t>》</a:t>
            </a:r>
            <a:r>
              <a:rPr lang="zh-CN" altLang="en-US" sz="2000" b="1" dirty="0" smtClean="0">
                <a:solidFill>
                  <a:srgbClr val="002060"/>
                </a:solidFill>
                <a:latin typeface="Times New Roman" pitchFamily="18" charset="0"/>
                <a:ea typeface="黑体" pitchFamily="49" charset="-122"/>
                <a:cs typeface="Times New Roman" pitchFamily="18" charset="0"/>
              </a:rPr>
              <a:t>，</a:t>
            </a:r>
            <a:r>
              <a:rPr lang="en-US" altLang="en-US" sz="2000" b="1" dirty="0" smtClean="0">
                <a:solidFill>
                  <a:srgbClr val="002060"/>
                </a:solidFill>
                <a:latin typeface="Times New Roman" pitchFamily="18" charset="0"/>
                <a:ea typeface="黑体" pitchFamily="49" charset="-122"/>
                <a:cs typeface="Times New Roman" pitchFamily="18" charset="0"/>
              </a:rPr>
              <a:t>2019</a:t>
            </a:r>
            <a:r>
              <a:rPr lang="zh-CN" altLang="en-US" sz="2000" b="1" dirty="0" smtClean="0">
                <a:solidFill>
                  <a:srgbClr val="002060"/>
                </a:solidFill>
                <a:latin typeface="Times New Roman" pitchFamily="18" charset="0"/>
                <a:ea typeface="黑体" pitchFamily="49" charset="-122"/>
                <a:cs typeface="Times New Roman" pitchFamily="18" charset="0"/>
              </a:rPr>
              <a:t>年</a:t>
            </a:r>
            <a:r>
              <a:rPr lang="en-US" altLang="en-US" sz="2000" b="1" dirty="0" smtClean="0">
                <a:solidFill>
                  <a:srgbClr val="002060"/>
                </a:solidFill>
                <a:latin typeface="Times New Roman" pitchFamily="18" charset="0"/>
                <a:ea typeface="黑体" pitchFamily="49" charset="-122"/>
                <a:cs typeface="Times New Roman" pitchFamily="18" charset="0"/>
              </a:rPr>
              <a:t>6</a:t>
            </a:r>
            <a:r>
              <a:rPr lang="zh-CN" altLang="en-US" sz="2000" b="1" dirty="0" smtClean="0">
                <a:solidFill>
                  <a:srgbClr val="002060"/>
                </a:solidFill>
                <a:latin typeface="Times New Roman" pitchFamily="18" charset="0"/>
                <a:ea typeface="黑体" pitchFamily="49" charset="-122"/>
                <a:cs typeface="Times New Roman" pitchFamily="18" charset="0"/>
              </a:rPr>
              <a:t>月，两办又印发了</a:t>
            </a:r>
            <a:r>
              <a:rPr lang="en-US" altLang="zh-CN" sz="2000" b="1" dirty="0" smtClean="0">
                <a:solidFill>
                  <a:srgbClr val="002060"/>
                </a:solidFill>
                <a:latin typeface="Times New Roman" pitchFamily="18" charset="0"/>
                <a:ea typeface="黑体" pitchFamily="49" charset="-122"/>
                <a:cs typeface="Times New Roman" pitchFamily="18" charset="0"/>
              </a:rPr>
              <a:t>《</a:t>
            </a:r>
            <a:r>
              <a:rPr lang="zh-CN" altLang="en-US" sz="2000" b="1" dirty="0" smtClean="0">
                <a:solidFill>
                  <a:srgbClr val="002060"/>
                </a:solidFill>
                <a:latin typeface="Times New Roman" pitchFamily="18" charset="0"/>
                <a:ea typeface="黑体" pitchFamily="49" charset="-122"/>
                <a:cs typeface="Times New Roman" pitchFamily="18" charset="0"/>
              </a:rPr>
              <a:t>关于进一步弘扬科学家精神加强作风和学风建设的意见</a:t>
            </a:r>
            <a:r>
              <a:rPr lang="en-US" altLang="zh-CN" sz="2000" b="1" dirty="0" smtClean="0">
                <a:solidFill>
                  <a:srgbClr val="002060"/>
                </a:solidFill>
                <a:latin typeface="Times New Roman" pitchFamily="18" charset="0"/>
                <a:ea typeface="黑体" pitchFamily="49" charset="-122"/>
                <a:cs typeface="Times New Roman" pitchFamily="18" charset="0"/>
              </a:rPr>
              <a:t>》</a:t>
            </a:r>
            <a:r>
              <a:rPr lang="zh-CN" altLang="en-US" sz="2000" b="1" dirty="0" smtClean="0">
                <a:solidFill>
                  <a:srgbClr val="002060"/>
                </a:solidFill>
                <a:latin typeface="Times New Roman" pitchFamily="18" charset="0"/>
                <a:ea typeface="黑体" pitchFamily="49" charset="-122"/>
                <a:cs typeface="Times New Roman" pitchFamily="18" charset="0"/>
              </a:rPr>
              <a:t>。</a:t>
            </a:r>
            <a:endParaRPr lang="en-US" altLang="zh-CN" sz="2000" b="1" dirty="0" smtClean="0">
              <a:solidFill>
                <a:srgbClr val="002060"/>
              </a:solidFill>
              <a:latin typeface="Times New Roman" pitchFamily="18" charset="0"/>
              <a:ea typeface="黑体" pitchFamily="49" charset="-122"/>
              <a:cs typeface="Times New Roman" pitchFamily="18" charset="0"/>
            </a:endParaRPr>
          </a:p>
          <a:p>
            <a:pPr>
              <a:lnSpc>
                <a:spcPct val="150000"/>
              </a:lnSpc>
              <a:spcBef>
                <a:spcPts val="1200"/>
              </a:spcBef>
              <a:buFont typeface="Wingdings" pitchFamily="2" charset="2"/>
              <a:buChar char="n"/>
            </a:pPr>
            <a:r>
              <a:rPr lang="zh-CN" altLang="en-US" sz="2000" b="1" dirty="0" smtClean="0">
                <a:solidFill>
                  <a:srgbClr val="002060"/>
                </a:solidFill>
                <a:latin typeface="Times New Roman" pitchFamily="18" charset="0"/>
                <a:ea typeface="黑体" pitchFamily="49" charset="-122"/>
                <a:cs typeface="Times New Roman" pitchFamily="18" charset="0"/>
              </a:rPr>
              <a:t>面对新的形势与需求，贯彻落实决策部署，推进与完善以诚信为基础的科学基金监督体系建设已成为当前重要和紧迫的任务。它既是深化科技体制改革的必然要求，也是实现新作为、谋求新发展的重要保障。</a:t>
            </a:r>
            <a:endParaRPr lang="zh-CN" altLang="en-US" sz="2000" b="1" dirty="0">
              <a:solidFill>
                <a:srgbClr val="002060"/>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1090356"/>
            <a:ext cx="8424936" cy="695570"/>
          </a:xfrm>
        </p:spPr>
        <p:txBody>
          <a:bodyPr/>
          <a:lstStyle/>
          <a:p>
            <a:pPr algn="ctr"/>
            <a:r>
              <a:rPr lang="zh-CN" altLang="en-US" sz="3200" dirty="0" smtClean="0"/>
              <a:t>下一步工作措施</a:t>
            </a:r>
            <a:endParaRPr lang="zh-CN" altLang="en-US" sz="3200" dirty="0"/>
          </a:p>
        </p:txBody>
      </p:sp>
      <p:graphicFrame>
        <p:nvGraphicFramePr>
          <p:cNvPr id="4" name="图示 3"/>
          <p:cNvGraphicFramePr/>
          <p:nvPr/>
        </p:nvGraphicFramePr>
        <p:xfrm>
          <a:off x="785786" y="2071678"/>
          <a:ext cx="785818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1206988"/>
            <a:ext cx="8424936" cy="578938"/>
          </a:xfrm>
        </p:spPr>
        <p:txBody>
          <a:bodyPr/>
          <a:lstStyle/>
          <a:p>
            <a:pPr algn="ctr"/>
            <a:r>
              <a:rPr lang="zh-CN" altLang="en-US" dirty="0" smtClean="0">
                <a:latin typeface="Times New Roman" pitchFamily="18" charset="0"/>
                <a:ea typeface="黑体" pitchFamily="49" charset="-122"/>
                <a:cs typeface="Times New Roman" pitchFamily="18" charset="0"/>
              </a:rPr>
              <a:t>全力推进全流程、全覆盖的监督体系建设</a:t>
            </a:r>
            <a:endParaRPr lang="zh-CN" altLang="en-US" dirty="0">
              <a:latin typeface="Times New Roman" pitchFamily="18" charset="0"/>
              <a:ea typeface="黑体" pitchFamily="49" charset="-122"/>
              <a:cs typeface="Times New Roman" pitchFamily="18" charset="0"/>
            </a:endParaRPr>
          </a:p>
        </p:txBody>
      </p:sp>
      <p:graphicFrame>
        <p:nvGraphicFramePr>
          <p:cNvPr id="6" name="图示 5"/>
          <p:cNvGraphicFramePr/>
          <p:nvPr/>
        </p:nvGraphicFramePr>
        <p:xfrm>
          <a:off x="142844" y="2714620"/>
          <a:ext cx="878687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1928794" y="1988098"/>
            <a:ext cx="5724644" cy="369332"/>
          </a:xfrm>
          <a:prstGeom prst="rect">
            <a:avLst/>
          </a:prstGeom>
        </p:spPr>
        <p:txBody>
          <a:bodyPr wrap="none">
            <a:spAutoFit/>
          </a:bodyPr>
          <a:lstStyle/>
          <a:p>
            <a:r>
              <a:rPr lang="zh-CN" altLang="en-US" b="1" dirty="0" smtClean="0">
                <a:solidFill>
                  <a:srgbClr val="002060"/>
                </a:solidFill>
                <a:latin typeface="Times New Roman" pitchFamily="18" charset="0"/>
                <a:ea typeface="黑体" pitchFamily="49" charset="-122"/>
                <a:cs typeface="Times New Roman" pitchFamily="18" charset="0"/>
              </a:rPr>
              <a:t>在委党组的坚强领导下，我办组织牵头起草了系列文件</a:t>
            </a:r>
            <a:endParaRPr lang="zh-CN" altLang="en-US" b="1" dirty="0">
              <a:solidFill>
                <a:srgbClr val="002060"/>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85860"/>
            <a:ext cx="8424936" cy="552694"/>
          </a:xfrm>
        </p:spPr>
        <p:txBody>
          <a:bodyPr/>
          <a:lstStyle/>
          <a:p>
            <a:pPr algn="ctr"/>
            <a:r>
              <a:rPr lang="zh-CN" altLang="en-US" dirty="0" smtClean="0"/>
              <a:t>推动修订规章制度</a:t>
            </a:r>
            <a:r>
              <a:rPr lang="en-US" altLang="zh-CN" dirty="0" smtClean="0"/>
              <a:t>-</a:t>
            </a:r>
            <a:r>
              <a:rPr lang="zh-CN" altLang="en-US" dirty="0" smtClean="0"/>
              <a:t>已进入委内立法程序</a:t>
            </a:r>
            <a:endParaRPr lang="zh-CN" altLang="en-US" dirty="0"/>
          </a:p>
        </p:txBody>
      </p:sp>
      <p:sp>
        <p:nvSpPr>
          <p:cNvPr id="3" name="内容占位符 2"/>
          <p:cNvSpPr>
            <a:spLocks noGrp="1"/>
          </p:cNvSpPr>
          <p:nvPr>
            <p:ph idx="1"/>
          </p:nvPr>
        </p:nvSpPr>
        <p:spPr>
          <a:xfrm>
            <a:off x="857224" y="2357430"/>
            <a:ext cx="7215238" cy="642942"/>
          </a:xfrm>
          <a:solidFill>
            <a:srgbClr val="002060"/>
          </a:solidFill>
        </p:spPr>
        <p:txBody>
          <a:bodyPr/>
          <a:lstStyle/>
          <a:p>
            <a:pPr algn="ctr">
              <a:buNone/>
            </a:pPr>
            <a:r>
              <a:rPr lang="en-US" altLang="zh-CN" sz="2400" dirty="0" smtClean="0">
                <a:solidFill>
                  <a:schemeClr val="bg2"/>
                </a:solidFill>
                <a:latin typeface="+mj-ea"/>
                <a:ea typeface="+mj-ea"/>
              </a:rPr>
              <a:t>《</a:t>
            </a:r>
            <a:r>
              <a:rPr lang="zh-CN" altLang="en-US" sz="2400" dirty="0" smtClean="0">
                <a:solidFill>
                  <a:schemeClr val="bg2"/>
                </a:solidFill>
                <a:latin typeface="+mj-ea"/>
                <a:ea typeface="+mj-ea"/>
              </a:rPr>
              <a:t>国家自然科学基金项目科研不端行为处理办法</a:t>
            </a:r>
            <a:r>
              <a:rPr lang="en-US" altLang="zh-CN" sz="2400" dirty="0" smtClean="0">
                <a:solidFill>
                  <a:schemeClr val="bg2"/>
                </a:solidFill>
                <a:latin typeface="+mj-ea"/>
                <a:ea typeface="+mj-ea"/>
              </a:rPr>
              <a:t>》</a:t>
            </a:r>
            <a:endParaRPr lang="zh-CN" altLang="en-US" sz="2400" dirty="0">
              <a:solidFill>
                <a:schemeClr val="bg2"/>
              </a:solidFill>
              <a:latin typeface="+mj-ea"/>
              <a:ea typeface="+mj-ea"/>
            </a:endParaRPr>
          </a:p>
        </p:txBody>
      </p:sp>
      <p:sp>
        <p:nvSpPr>
          <p:cNvPr id="4" name="内容占位符 2"/>
          <p:cNvSpPr txBox="1">
            <a:spLocks/>
          </p:cNvSpPr>
          <p:nvPr/>
        </p:nvSpPr>
        <p:spPr bwMode="auto">
          <a:xfrm>
            <a:off x="857224" y="3429000"/>
            <a:ext cx="7215238" cy="642942"/>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lgn="ctr" eaLnBrk="0" hangingPunct="0">
              <a:lnSpc>
                <a:spcPct val="125000"/>
              </a:lnSpc>
              <a:spcBef>
                <a:spcPts val="200"/>
              </a:spcBef>
              <a:spcAft>
                <a:spcPts val="200"/>
              </a:spcAft>
              <a:buClr>
                <a:srgbClr val="2D206F"/>
              </a:buClr>
              <a:buSzPct val="60000"/>
            </a:pPr>
            <a:r>
              <a:rPr lang="en-US" altLang="zh-CN" sz="2400" b="1" dirty="0" smtClean="0">
                <a:solidFill>
                  <a:schemeClr val="bg2"/>
                </a:solidFill>
                <a:latin typeface="+mj-ea"/>
                <a:ea typeface="+mj-ea"/>
              </a:rPr>
              <a:t>《</a:t>
            </a:r>
            <a:r>
              <a:rPr lang="zh-CN" altLang="en-US" sz="2400" b="1" dirty="0" smtClean="0">
                <a:solidFill>
                  <a:schemeClr val="bg2"/>
                </a:solidFill>
                <a:latin typeface="+mj-ea"/>
                <a:ea typeface="+mj-ea"/>
              </a:rPr>
              <a:t>国家自然科学基金委员会监督委员会章程</a:t>
            </a:r>
            <a:r>
              <a:rPr lang="en-US" altLang="zh-CN" sz="2400" b="1" dirty="0" smtClean="0">
                <a:solidFill>
                  <a:schemeClr val="bg2"/>
                </a:solidFill>
                <a:latin typeface="+mj-ea"/>
                <a:ea typeface="+mj-ea"/>
              </a:rPr>
              <a:t>》</a:t>
            </a:r>
            <a:endParaRPr kumimoji="0" lang="zh-CN" altLang="en-US" sz="2200" b="1" i="0" u="none" strike="noStrike" kern="1200" cap="none" spc="0" normalizeH="0" baseline="0" noProof="0" dirty="0">
              <a:ln>
                <a:noFill/>
              </a:ln>
              <a:solidFill>
                <a:schemeClr val="bg2"/>
              </a:solidFill>
              <a:effectLst/>
              <a:uLnTx/>
              <a:uFillTx/>
              <a:latin typeface="+mj-ea"/>
              <a:ea typeface="+mj-ea"/>
              <a:cs typeface="Arial Unicode MS" pitchFamily="34" charset="-122"/>
            </a:endParaRPr>
          </a:p>
        </p:txBody>
      </p:sp>
      <p:sp>
        <p:nvSpPr>
          <p:cNvPr id="5" name="内容占位符 2"/>
          <p:cNvSpPr txBox="1">
            <a:spLocks/>
          </p:cNvSpPr>
          <p:nvPr/>
        </p:nvSpPr>
        <p:spPr bwMode="auto">
          <a:xfrm>
            <a:off x="642910" y="4500570"/>
            <a:ext cx="7858180" cy="928694"/>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lgn="ctr" eaLnBrk="0" hangingPunct="0">
              <a:lnSpc>
                <a:spcPct val="125000"/>
              </a:lnSpc>
              <a:spcBef>
                <a:spcPts val="200"/>
              </a:spcBef>
              <a:spcAft>
                <a:spcPts val="200"/>
              </a:spcAft>
              <a:buClr>
                <a:srgbClr val="2D206F"/>
              </a:buClr>
              <a:buSzPct val="60000"/>
            </a:pPr>
            <a:r>
              <a:rPr lang="en-US" altLang="zh-CN" sz="2400" b="1" dirty="0" smtClean="0">
                <a:solidFill>
                  <a:schemeClr val="bg2"/>
                </a:solidFill>
                <a:latin typeface="+mj-ea"/>
                <a:ea typeface="+mj-ea"/>
              </a:rPr>
              <a:t>《</a:t>
            </a:r>
            <a:r>
              <a:rPr lang="zh-CN" altLang="en-US" sz="2400" b="1" dirty="0" smtClean="0">
                <a:solidFill>
                  <a:schemeClr val="bg2"/>
                </a:solidFill>
                <a:latin typeface="+mj-ea"/>
                <a:ea typeface="+mj-ea"/>
              </a:rPr>
              <a:t>国家自然科学基金资助项目资金监督和检查暂行办法</a:t>
            </a:r>
            <a:r>
              <a:rPr lang="en-US" altLang="zh-CN" sz="2400" b="1" dirty="0" smtClean="0">
                <a:solidFill>
                  <a:schemeClr val="bg2"/>
                </a:solidFill>
                <a:latin typeface="+mj-ea"/>
                <a:ea typeface="+mj-ea"/>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14422"/>
            <a:ext cx="8424936" cy="642942"/>
          </a:xfrm>
        </p:spPr>
        <p:txBody>
          <a:bodyPr/>
          <a:lstStyle/>
          <a:p>
            <a:pPr algn="ctr"/>
            <a:r>
              <a:rPr lang="zh-CN" altLang="en-US" dirty="0" smtClean="0"/>
              <a:t>启动规章制度的制定、修订</a:t>
            </a:r>
            <a:endParaRPr lang="zh-CN" altLang="en-US" dirty="0"/>
          </a:p>
        </p:txBody>
      </p:sp>
      <p:sp>
        <p:nvSpPr>
          <p:cNvPr id="6" name="矩形 5"/>
          <p:cNvSpPr/>
          <p:nvPr/>
        </p:nvSpPr>
        <p:spPr>
          <a:xfrm>
            <a:off x="571472" y="2000240"/>
            <a:ext cx="7929618" cy="1569660"/>
          </a:xfrm>
          <a:prstGeom prst="rect">
            <a:avLst/>
          </a:prstGeom>
        </p:spPr>
        <p:txBody>
          <a:bodyPr wrap="square">
            <a:spAutoFit/>
          </a:bodyPr>
          <a:lstStyle/>
          <a:p>
            <a:pPr>
              <a:lnSpc>
                <a:spcPct val="200000"/>
              </a:lnSpc>
              <a:buFont typeface="Wingdings" pitchFamily="2" charset="2"/>
              <a:buChar char="ü"/>
            </a:pPr>
            <a:r>
              <a:rPr lang="en-US" altLang="zh-CN" sz="2400" b="1" dirty="0" smtClean="0">
                <a:solidFill>
                  <a:srgbClr val="002060"/>
                </a:solidFill>
                <a:latin typeface="+mj-ea"/>
                <a:ea typeface="+mj-ea"/>
              </a:rPr>
              <a:t>《</a:t>
            </a:r>
            <a:r>
              <a:rPr lang="zh-CN" altLang="en-US" sz="2400" b="1" dirty="0" smtClean="0">
                <a:solidFill>
                  <a:srgbClr val="002060"/>
                </a:solidFill>
                <a:latin typeface="+mj-ea"/>
                <a:ea typeface="+mj-ea"/>
              </a:rPr>
              <a:t>国家自然科学基金监督工作管理办法</a:t>
            </a:r>
            <a:r>
              <a:rPr lang="en-US" altLang="zh-CN" sz="2400" b="1" dirty="0" smtClean="0">
                <a:solidFill>
                  <a:srgbClr val="002060"/>
                </a:solidFill>
                <a:latin typeface="+mj-ea"/>
                <a:ea typeface="+mj-ea"/>
              </a:rPr>
              <a:t>》</a:t>
            </a:r>
          </a:p>
          <a:p>
            <a:pPr>
              <a:lnSpc>
                <a:spcPct val="200000"/>
              </a:lnSpc>
              <a:buFont typeface="Wingdings" pitchFamily="2" charset="2"/>
              <a:buChar char="ü"/>
            </a:pPr>
            <a:r>
              <a:rPr lang="en-US" altLang="zh-CN" sz="2400" b="1" dirty="0" smtClean="0">
                <a:solidFill>
                  <a:srgbClr val="002060"/>
                </a:solidFill>
                <a:latin typeface="+mj-ea"/>
                <a:ea typeface="+mj-ea"/>
              </a:rPr>
              <a:t>《</a:t>
            </a:r>
            <a:r>
              <a:rPr lang="zh-CN" altLang="en-US" sz="2400" b="1" dirty="0" smtClean="0">
                <a:solidFill>
                  <a:srgbClr val="002060"/>
                </a:solidFill>
                <a:latin typeface="+mj-ea"/>
                <a:ea typeface="+mj-ea"/>
              </a:rPr>
              <a:t>国家自然科学基金项目科研人员行为规范</a:t>
            </a:r>
            <a:r>
              <a:rPr lang="en-US" altLang="zh-CN" sz="2400" b="1" dirty="0" smtClean="0">
                <a:solidFill>
                  <a:srgbClr val="002060"/>
                </a:solidFill>
                <a:latin typeface="+mj-ea"/>
                <a:ea typeface="+mj-ea"/>
              </a:rPr>
              <a:t>》</a:t>
            </a:r>
          </a:p>
        </p:txBody>
      </p:sp>
      <p:sp>
        <p:nvSpPr>
          <p:cNvPr id="4" name="矩形 3"/>
          <p:cNvSpPr/>
          <p:nvPr/>
        </p:nvSpPr>
        <p:spPr>
          <a:xfrm>
            <a:off x="428596" y="3786190"/>
            <a:ext cx="8143932" cy="830997"/>
          </a:xfrm>
          <a:prstGeom prst="rect">
            <a:avLst/>
          </a:prstGeom>
        </p:spPr>
        <p:txBody>
          <a:bodyPr wrap="square">
            <a:spAutoFit/>
          </a:bodyPr>
          <a:lstStyle/>
          <a:p>
            <a:pPr>
              <a:lnSpc>
                <a:spcPct val="200000"/>
              </a:lnSpc>
              <a:buFont typeface="Wingdings" pitchFamily="2" charset="2"/>
              <a:buChar char="ü"/>
            </a:pPr>
            <a:r>
              <a:rPr lang="zh-CN" altLang="en-US" sz="2400" b="1" dirty="0" smtClean="0">
                <a:solidFill>
                  <a:srgbClr val="FF0000"/>
                </a:solidFill>
                <a:latin typeface="+mj-ea"/>
                <a:ea typeface="+mj-ea"/>
              </a:rPr>
              <a:t>适时启动修订</a:t>
            </a:r>
            <a:r>
              <a:rPr lang="en-US" altLang="zh-CN" sz="2400" b="1" dirty="0" smtClean="0">
                <a:solidFill>
                  <a:srgbClr val="002060"/>
                </a:solidFill>
                <a:latin typeface="+mj-ea"/>
                <a:ea typeface="+mj-ea"/>
              </a:rPr>
              <a:t>《</a:t>
            </a:r>
            <a:r>
              <a:rPr lang="zh-CN" altLang="en-US" sz="2400" b="1" dirty="0" smtClean="0">
                <a:solidFill>
                  <a:srgbClr val="002060"/>
                </a:solidFill>
                <a:latin typeface="+mj-ea"/>
                <a:ea typeface="+mj-ea"/>
              </a:rPr>
              <a:t>国家自然科学基金项目评审专家行为规范</a:t>
            </a:r>
            <a:r>
              <a:rPr lang="en-US" altLang="zh-CN" sz="2400" b="1" dirty="0" smtClean="0">
                <a:solidFill>
                  <a:srgbClr val="002060"/>
                </a:solidFill>
                <a:latin typeface="+mj-ea"/>
                <a:ea typeface="+mj-ea"/>
              </a:rPr>
              <a:t>》</a:t>
            </a:r>
            <a:endParaRPr lang="zh-CN" altLang="en-US" sz="2400" b="1" dirty="0">
              <a:solidFill>
                <a:srgbClr val="002060"/>
              </a:solidFill>
              <a:latin typeface="+mj-ea"/>
              <a:ea typeface="+mj-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10" y="3174872"/>
            <a:ext cx="7929618" cy="1754326"/>
          </a:xfrm>
          <a:prstGeom prst="rect">
            <a:avLst/>
          </a:prstGeom>
          <a:solidFill>
            <a:srgbClr val="0070C0"/>
          </a:solidFill>
        </p:spPr>
        <p:txBody>
          <a:bodyPr wrap="square">
            <a:spAutoFit/>
          </a:bodyPr>
          <a:lstStyle/>
          <a:p>
            <a:r>
              <a:rPr lang="zh-CN" altLang="en-US" b="1" dirty="0" smtClean="0">
                <a:latin typeface="Times New Roman" pitchFamily="18" charset="0"/>
                <a:ea typeface="黑体" pitchFamily="49" charset="-122"/>
                <a:cs typeface="Times New Roman" pitchFamily="18" charset="0"/>
              </a:rPr>
              <a:t>第十七条 调查应包括行政调查和学术评议。行政调查由单位组织对案件的事实情况进行调查</a:t>
            </a:r>
            <a:r>
              <a:rPr lang="en-US" altLang="zh-CN" b="1" dirty="0" smtClean="0">
                <a:latin typeface="Times New Roman" pitchFamily="18" charset="0"/>
                <a:ea typeface="黑体" pitchFamily="49" charset="-122"/>
                <a:cs typeface="Times New Roman" pitchFamily="18" charset="0"/>
              </a:rPr>
              <a:t>,</a:t>
            </a:r>
            <a:r>
              <a:rPr lang="zh-CN" altLang="en-US" b="1" dirty="0" smtClean="0">
                <a:latin typeface="Times New Roman" pitchFamily="18" charset="0"/>
                <a:ea typeface="黑体" pitchFamily="49" charset="-122"/>
                <a:cs typeface="Times New Roman" pitchFamily="18" charset="0"/>
              </a:rPr>
              <a:t>包括对相关原始数据、协议、发票等证明材料和研究过程、获利情况等进行核对验证。学术评议由单位委托本单位学术（学位、职称）委员会或根据需要组成专家组，对案件涉及的学术问题进行评议。专家组应不少于</a:t>
            </a:r>
            <a:r>
              <a:rPr lang="en-US" altLang="zh-CN" b="1" dirty="0" smtClean="0">
                <a:latin typeface="Times New Roman" pitchFamily="18" charset="0"/>
                <a:ea typeface="黑体" pitchFamily="49" charset="-122"/>
                <a:cs typeface="Times New Roman" pitchFamily="18" charset="0"/>
              </a:rPr>
              <a:t>5</a:t>
            </a:r>
            <a:r>
              <a:rPr lang="zh-CN" altLang="en-US" b="1" dirty="0" smtClean="0">
                <a:latin typeface="Times New Roman" pitchFamily="18" charset="0"/>
                <a:ea typeface="黑体" pitchFamily="49" charset="-122"/>
                <a:cs typeface="Times New Roman" pitchFamily="18" charset="0"/>
              </a:rPr>
              <a:t>人，根据需要由案件涉及领域的同行科技专家、管理专家、科研伦理专家等组成。</a:t>
            </a:r>
            <a:endParaRPr lang="zh-CN" altLang="en-US" b="1" dirty="0">
              <a:latin typeface="Times New Roman" pitchFamily="18" charset="0"/>
              <a:ea typeface="黑体" pitchFamily="49" charset="-122"/>
              <a:cs typeface="Times New Roman" pitchFamily="18" charset="0"/>
            </a:endParaRPr>
          </a:p>
        </p:txBody>
      </p:sp>
      <p:sp>
        <p:nvSpPr>
          <p:cNvPr id="6" name="矩形 5"/>
          <p:cNvSpPr/>
          <p:nvPr/>
        </p:nvSpPr>
        <p:spPr>
          <a:xfrm>
            <a:off x="642910" y="5086191"/>
            <a:ext cx="8001056" cy="1200329"/>
          </a:xfrm>
          <a:prstGeom prst="rect">
            <a:avLst/>
          </a:prstGeom>
          <a:solidFill>
            <a:srgbClr val="FF0000"/>
          </a:solidFill>
        </p:spPr>
        <p:txBody>
          <a:bodyPr wrap="square">
            <a:spAutoFit/>
          </a:bodyPr>
          <a:lstStyle/>
          <a:p>
            <a:r>
              <a:rPr lang="zh-CN" altLang="en-US" b="1" dirty="0" smtClean="0">
                <a:latin typeface="Times New Roman" pitchFamily="18" charset="0"/>
                <a:ea typeface="黑体" pitchFamily="49" charset="-122"/>
                <a:cs typeface="Times New Roman" pitchFamily="18" charset="0"/>
              </a:rPr>
              <a:t>第二十八条  科研失信行为责任人是党员或公职人员的，还应根据</a:t>
            </a:r>
            <a:r>
              <a:rPr lang="en-US" altLang="zh-CN" b="1" dirty="0" smtClean="0">
                <a:latin typeface="Times New Roman" pitchFamily="18" charset="0"/>
                <a:ea typeface="黑体" pitchFamily="49" charset="-122"/>
                <a:cs typeface="Times New Roman" pitchFamily="18" charset="0"/>
              </a:rPr>
              <a:t>《</a:t>
            </a:r>
            <a:r>
              <a:rPr lang="zh-CN" altLang="en-US" b="1" dirty="0" smtClean="0">
                <a:latin typeface="Times New Roman" pitchFamily="18" charset="0"/>
                <a:ea typeface="黑体" pitchFamily="49" charset="-122"/>
                <a:cs typeface="Times New Roman" pitchFamily="18" charset="0"/>
              </a:rPr>
              <a:t>中国共产党纪律处分条例</a:t>
            </a:r>
            <a:r>
              <a:rPr lang="en-US" altLang="zh-CN" b="1" dirty="0" smtClean="0">
                <a:latin typeface="Times New Roman" pitchFamily="18" charset="0"/>
                <a:ea typeface="黑体" pitchFamily="49" charset="-122"/>
                <a:cs typeface="Times New Roman" pitchFamily="18" charset="0"/>
              </a:rPr>
              <a:t>》</a:t>
            </a:r>
            <a:r>
              <a:rPr lang="zh-CN" altLang="en-US" b="1" dirty="0" smtClean="0">
                <a:latin typeface="Times New Roman" pitchFamily="18" charset="0"/>
                <a:ea typeface="黑体" pitchFamily="49" charset="-122"/>
                <a:cs typeface="Times New Roman" pitchFamily="18" charset="0"/>
              </a:rPr>
              <a:t>等规定，给予责任人党纪和政务处分。责任人是事业单位工作人员的，应按照干部人事管理权限，根据</a:t>
            </a:r>
            <a:r>
              <a:rPr lang="en-US" altLang="zh-CN" b="1" dirty="0" smtClean="0">
                <a:latin typeface="Times New Roman" pitchFamily="18" charset="0"/>
                <a:ea typeface="黑体" pitchFamily="49" charset="-122"/>
                <a:cs typeface="Times New Roman" pitchFamily="18" charset="0"/>
              </a:rPr>
              <a:t>《</a:t>
            </a:r>
            <a:r>
              <a:rPr lang="zh-CN" altLang="en-US" b="1" dirty="0" smtClean="0">
                <a:latin typeface="Times New Roman" pitchFamily="18" charset="0"/>
                <a:ea typeface="黑体" pitchFamily="49" charset="-122"/>
                <a:cs typeface="Times New Roman" pitchFamily="18" charset="0"/>
              </a:rPr>
              <a:t>事业单位工作人员处分暂行规定</a:t>
            </a:r>
            <a:r>
              <a:rPr lang="en-US" altLang="zh-CN" b="1" dirty="0" smtClean="0">
                <a:latin typeface="Times New Roman" pitchFamily="18" charset="0"/>
                <a:ea typeface="黑体" pitchFamily="49" charset="-122"/>
                <a:cs typeface="Times New Roman" pitchFamily="18" charset="0"/>
              </a:rPr>
              <a:t>》</a:t>
            </a:r>
            <a:r>
              <a:rPr lang="zh-CN" altLang="en-US" b="1" dirty="0" smtClean="0">
                <a:latin typeface="Times New Roman" pitchFamily="18" charset="0"/>
                <a:ea typeface="黑体" pitchFamily="49" charset="-122"/>
                <a:cs typeface="Times New Roman" pitchFamily="18" charset="0"/>
              </a:rPr>
              <a:t>给予处分。涉嫌违法犯罪的，应移送有关国家机关依法处理。</a:t>
            </a:r>
            <a:endParaRPr lang="zh-CN" altLang="en-US" b="1" dirty="0">
              <a:latin typeface="Times New Roman" pitchFamily="18" charset="0"/>
              <a:ea typeface="黑体" pitchFamily="49" charset="-122"/>
              <a:cs typeface="Times New Roman" pitchFamily="18" charset="0"/>
            </a:endParaRPr>
          </a:p>
        </p:txBody>
      </p:sp>
      <p:sp>
        <p:nvSpPr>
          <p:cNvPr id="7" name="标题 1"/>
          <p:cNvSpPr>
            <a:spLocks noGrp="1"/>
          </p:cNvSpPr>
          <p:nvPr>
            <p:ph type="title"/>
          </p:nvPr>
        </p:nvSpPr>
        <p:spPr>
          <a:xfrm>
            <a:off x="395536" y="1233232"/>
            <a:ext cx="8424936" cy="481256"/>
          </a:xfrm>
        </p:spPr>
        <p:txBody>
          <a:bodyPr/>
          <a:lstStyle/>
          <a:p>
            <a:pPr algn="ctr"/>
            <a:r>
              <a:rPr lang="zh-CN" altLang="en-US" dirty="0" smtClean="0">
                <a:latin typeface="黑体" pitchFamily="49" charset="-122"/>
                <a:ea typeface="黑体" pitchFamily="49" charset="-122"/>
              </a:rPr>
              <a:t>进一步加强对科研不端行为的惩戒力度</a:t>
            </a:r>
            <a:endParaRPr lang="zh-CN" altLang="en-US" dirty="0">
              <a:latin typeface="黑体" pitchFamily="49" charset="-122"/>
              <a:ea typeface="黑体" pitchFamily="49" charset="-122"/>
            </a:endParaRPr>
          </a:p>
        </p:txBody>
      </p:sp>
      <p:sp>
        <p:nvSpPr>
          <p:cNvPr id="8" name="内容占位符 2"/>
          <p:cNvSpPr>
            <a:spLocks noGrp="1"/>
          </p:cNvSpPr>
          <p:nvPr>
            <p:ph idx="1"/>
          </p:nvPr>
        </p:nvSpPr>
        <p:spPr>
          <a:xfrm>
            <a:off x="395536" y="1911702"/>
            <a:ext cx="8248430" cy="1088670"/>
          </a:xfrm>
        </p:spPr>
        <p:txBody>
          <a:bodyPr/>
          <a:lstStyle/>
          <a:p>
            <a:pPr>
              <a:lnSpc>
                <a:spcPct val="150000"/>
              </a:lnSpc>
            </a:pPr>
            <a:r>
              <a:rPr lang="en-US" altLang="zh-CN" sz="2000" dirty="0" smtClean="0">
                <a:latin typeface="Times New Roman" pitchFamily="18" charset="0"/>
                <a:ea typeface="黑体" pitchFamily="49" charset="-122"/>
                <a:cs typeface="Times New Roman" pitchFamily="18" charset="0"/>
              </a:rPr>
              <a:t>2019</a:t>
            </a:r>
            <a:r>
              <a:rPr lang="zh-CN" altLang="en-US" sz="2000" dirty="0" smtClean="0">
                <a:latin typeface="Times New Roman" pitchFamily="18" charset="0"/>
                <a:ea typeface="黑体" pitchFamily="49" charset="-122"/>
                <a:cs typeface="Times New Roman" pitchFamily="18" charset="0"/>
              </a:rPr>
              <a:t>年</a:t>
            </a:r>
            <a:r>
              <a:rPr lang="en-US" altLang="zh-CN" sz="2000" dirty="0" smtClean="0">
                <a:latin typeface="Times New Roman" pitchFamily="18" charset="0"/>
                <a:ea typeface="黑体" pitchFamily="49" charset="-122"/>
                <a:cs typeface="Times New Roman" pitchFamily="18" charset="0"/>
              </a:rPr>
              <a:t>9</a:t>
            </a:r>
            <a:r>
              <a:rPr lang="zh-CN" altLang="en-US" sz="2000" dirty="0" smtClean="0">
                <a:latin typeface="Times New Roman" pitchFamily="18" charset="0"/>
                <a:ea typeface="黑体" pitchFamily="49" charset="-122"/>
                <a:cs typeface="Times New Roman" pitchFamily="18" charset="0"/>
              </a:rPr>
              <a:t>月科技部和二十个部委联合印发</a:t>
            </a:r>
            <a:r>
              <a:rPr lang="en-US" altLang="zh-CN"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科研诚信案件调查处理规则（试行）</a:t>
            </a:r>
            <a:r>
              <a:rPr lang="en-US" altLang="zh-CN"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的通知，进一步加强科研失信行为的惩戒力度。</a:t>
            </a:r>
            <a:endParaRPr lang="zh-CN" altLang="en-US" sz="2000" dirty="0">
              <a:latin typeface="Times New Roman" pitchFamily="18" charset="0"/>
              <a:ea typeface="黑体" pitchFamily="49" charset="-122"/>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7"/>
          <p:cNvSpPr>
            <a:spLocks noChangeArrowheads="1"/>
          </p:cNvSpPr>
          <p:nvPr/>
        </p:nvSpPr>
        <p:spPr bwMode="auto">
          <a:xfrm>
            <a:off x="4643438" y="357166"/>
            <a:ext cx="2798762" cy="1000132"/>
          </a:xfrm>
          <a:prstGeom prst="ellipse">
            <a:avLst/>
          </a:prstGeom>
          <a:solidFill>
            <a:srgbClr val="FF0000">
              <a:alpha val="0"/>
            </a:srgbClr>
          </a:solidFill>
          <a:ln w="31750">
            <a:solidFill>
              <a:srgbClr val="00B0F0"/>
            </a:solidFill>
            <a:prstDash val="dash"/>
            <a:miter lim="800000"/>
            <a:headEnd/>
            <a:tailEnd/>
          </a:ln>
          <a:effectLst>
            <a:outerShdw blurRad="50800" dist="50800" dir="5400000" algn="ctr" rotWithShape="0">
              <a:srgbClr val="DDDDDD"/>
            </a:outerShdw>
          </a:effectLst>
        </p:spPr>
        <p:txBody>
          <a:bodyPr anchor="ctr" anchorCtr="1"/>
          <a:lstStyle/>
          <a:p>
            <a:pPr>
              <a:defRPr/>
            </a:pPr>
            <a:r>
              <a:rPr lang="zh-CN" altLang="en-US" sz="2800" b="1" dirty="0">
                <a:effectLst>
                  <a:outerShdw blurRad="38100" dist="38100" dir="2700000" algn="tl">
                    <a:srgbClr val="000000">
                      <a:alpha val="43137"/>
                    </a:srgbClr>
                  </a:outerShdw>
                </a:effectLst>
                <a:latin typeface="黑体" pitchFamily="2" charset="-122"/>
                <a:ea typeface="黑体" pitchFamily="2" charset="-122"/>
                <a:cs typeface="Times New Roman" pitchFamily="18" charset="0"/>
              </a:rPr>
              <a:t>监督委员会</a:t>
            </a:r>
          </a:p>
        </p:txBody>
      </p:sp>
      <p:sp>
        <p:nvSpPr>
          <p:cNvPr id="7" name="AutoShape 9"/>
          <p:cNvSpPr>
            <a:spLocks noChangeArrowheads="1"/>
          </p:cNvSpPr>
          <p:nvPr/>
        </p:nvSpPr>
        <p:spPr bwMode="auto">
          <a:xfrm>
            <a:off x="500034" y="1357298"/>
            <a:ext cx="6149975" cy="5072098"/>
          </a:xfrm>
          <a:prstGeom prst="roundRect">
            <a:avLst>
              <a:gd name="adj" fmla="val 4167"/>
            </a:avLst>
          </a:prstGeom>
          <a:gradFill>
            <a:gsLst>
              <a:gs pos="0">
                <a:schemeClr val="accent5">
                  <a:lumMod val="40000"/>
                  <a:lumOff val="60000"/>
                </a:schemeClr>
              </a:gs>
              <a:gs pos="100000">
                <a:srgbClr val="569EE0">
                  <a:gamma/>
                  <a:tint val="54118"/>
                  <a:invGamma/>
                </a:srgbClr>
              </a:gs>
            </a:gsLst>
            <a:lin ang="5400000" scaled="1"/>
          </a:gradFill>
          <a:ln w="9525" algn="ctr">
            <a:solidFill>
              <a:srgbClr val="00CCFF"/>
            </a:solidFill>
            <a:round/>
            <a:headEnd/>
            <a:tailEnd/>
          </a:ln>
          <a:effectLst/>
        </p:spPr>
        <p:txBody>
          <a:bodyPr/>
          <a:lstStyle/>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a:p>
            <a:pPr eaLnBrk="0" hangingPunct="0">
              <a:defRPr/>
            </a:pPr>
            <a:endParaRPr lang="en-US" altLang="zh-CN" sz="2400" b="1">
              <a:solidFill>
                <a:srgbClr val="000000"/>
              </a:solidFill>
              <a:effectLst>
                <a:outerShdw blurRad="38100" dist="38100" dir="2700000" algn="tl">
                  <a:srgbClr val="FFFFFF"/>
                </a:outerShdw>
              </a:effectLst>
            </a:endParaRPr>
          </a:p>
        </p:txBody>
      </p:sp>
      <p:sp>
        <p:nvSpPr>
          <p:cNvPr id="8" name="AutoShape 12"/>
          <p:cNvSpPr>
            <a:spLocks noChangeArrowheads="1"/>
          </p:cNvSpPr>
          <p:nvPr/>
        </p:nvSpPr>
        <p:spPr bwMode="auto">
          <a:xfrm>
            <a:off x="1716157" y="1571612"/>
            <a:ext cx="3494088" cy="536575"/>
          </a:xfrm>
          <a:prstGeom prst="roundRect">
            <a:avLst>
              <a:gd name="adj" fmla="val 15815"/>
            </a:avLst>
          </a:prstGeom>
          <a:solidFill>
            <a:srgbClr val="CCECFF">
              <a:alpha val="79999"/>
            </a:srgbClr>
          </a:solidFill>
          <a:ln w="9525">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800" b="1" dirty="0">
                <a:solidFill>
                  <a:srgbClr val="000066"/>
                </a:solidFill>
                <a:latin typeface="黑体" pitchFamily="2" charset="-122"/>
                <a:ea typeface="黑体" pitchFamily="2" charset="-122"/>
              </a:rPr>
              <a:t>科研诚信建设办公室</a:t>
            </a:r>
          </a:p>
        </p:txBody>
      </p:sp>
      <p:sp>
        <p:nvSpPr>
          <p:cNvPr id="9" name="Line 61"/>
          <p:cNvSpPr>
            <a:spLocks noChangeShapeType="1"/>
          </p:cNvSpPr>
          <p:nvPr/>
        </p:nvSpPr>
        <p:spPr bwMode="auto">
          <a:xfrm>
            <a:off x="735013" y="2387600"/>
            <a:ext cx="5256000" cy="7938"/>
          </a:xfrm>
          <a:prstGeom prst="line">
            <a:avLst/>
          </a:prstGeom>
          <a:noFill/>
          <a:ln w="63500">
            <a:solidFill>
              <a:srgbClr val="0000CC"/>
            </a:solidFill>
            <a:round/>
            <a:headEnd/>
            <a:tailEnd/>
          </a:ln>
        </p:spPr>
        <p:txBody>
          <a:bodyPr>
            <a:spAutoFit/>
          </a:bodyPr>
          <a:lstStyle/>
          <a:p>
            <a:endParaRPr lang="zh-CN" altLang="en-US"/>
          </a:p>
        </p:txBody>
      </p:sp>
      <p:sp>
        <p:nvSpPr>
          <p:cNvPr id="10" name="AutoShape 12"/>
          <p:cNvSpPr>
            <a:spLocks noChangeArrowheads="1"/>
          </p:cNvSpPr>
          <p:nvPr/>
        </p:nvSpPr>
        <p:spPr bwMode="auto">
          <a:xfrm>
            <a:off x="2292351" y="2506663"/>
            <a:ext cx="1636708" cy="536575"/>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smtClean="0">
                <a:solidFill>
                  <a:srgbClr val="000000"/>
                </a:solidFill>
                <a:latin typeface="黑体" pitchFamily="2" charset="-122"/>
                <a:ea typeface="黑体" pitchFamily="2" charset="-122"/>
              </a:rPr>
              <a:t>监督一处</a:t>
            </a:r>
            <a:endParaRPr lang="zh-CN" altLang="en-US" sz="2400" b="1" dirty="0">
              <a:solidFill>
                <a:srgbClr val="000000"/>
              </a:solidFill>
              <a:latin typeface="黑体" pitchFamily="2" charset="-122"/>
              <a:ea typeface="黑体" pitchFamily="2" charset="-122"/>
            </a:endParaRPr>
          </a:p>
        </p:txBody>
      </p:sp>
      <p:sp>
        <p:nvSpPr>
          <p:cNvPr id="11" name="AutoShape 12"/>
          <p:cNvSpPr>
            <a:spLocks noChangeArrowheads="1"/>
          </p:cNvSpPr>
          <p:nvPr/>
        </p:nvSpPr>
        <p:spPr bwMode="auto">
          <a:xfrm>
            <a:off x="803275" y="2517775"/>
            <a:ext cx="1314450" cy="536575"/>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a:solidFill>
                  <a:srgbClr val="000000"/>
                </a:solidFill>
                <a:latin typeface="黑体" pitchFamily="2" charset="-122"/>
                <a:ea typeface="黑体" pitchFamily="2" charset="-122"/>
              </a:rPr>
              <a:t>综合处</a:t>
            </a:r>
          </a:p>
        </p:txBody>
      </p:sp>
      <p:sp>
        <p:nvSpPr>
          <p:cNvPr id="12" name="AutoShape 12"/>
          <p:cNvSpPr>
            <a:spLocks noChangeArrowheads="1"/>
          </p:cNvSpPr>
          <p:nvPr/>
        </p:nvSpPr>
        <p:spPr bwMode="auto">
          <a:xfrm>
            <a:off x="4286248" y="2506663"/>
            <a:ext cx="1406527" cy="536575"/>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400" b="1" dirty="0" smtClean="0">
                <a:solidFill>
                  <a:srgbClr val="000000"/>
                </a:solidFill>
                <a:latin typeface="黑体" pitchFamily="2" charset="-122"/>
                <a:ea typeface="黑体" pitchFamily="2" charset="-122"/>
              </a:rPr>
              <a:t>监督二处</a:t>
            </a:r>
            <a:endParaRPr lang="zh-CN" altLang="en-US" sz="2400" b="1" dirty="0">
              <a:solidFill>
                <a:srgbClr val="000000"/>
              </a:solidFill>
              <a:latin typeface="黑体" pitchFamily="2" charset="-122"/>
              <a:ea typeface="黑体" pitchFamily="2" charset="-122"/>
            </a:endParaRPr>
          </a:p>
        </p:txBody>
      </p:sp>
      <p:pic>
        <p:nvPicPr>
          <p:cNvPr id="13" name="Picture 24" descr="small wide blue gradient arrow"/>
          <p:cNvPicPr>
            <a:picLocks noChangeAspect="1" noChangeArrowheads="1"/>
          </p:cNvPicPr>
          <p:nvPr/>
        </p:nvPicPr>
        <p:blipFill>
          <a:blip r:embed="rId2" cstate="print"/>
          <a:srcRect/>
          <a:stretch>
            <a:fillRect/>
          </a:stretch>
        </p:blipFill>
        <p:spPr bwMode="auto">
          <a:xfrm rot="2907731">
            <a:off x="4540251" y="3072430"/>
            <a:ext cx="869950" cy="549275"/>
          </a:xfrm>
          <a:prstGeom prst="rect">
            <a:avLst/>
          </a:prstGeom>
          <a:noFill/>
          <a:ln w="9525">
            <a:noFill/>
            <a:miter lim="800000"/>
            <a:headEnd/>
            <a:tailEnd/>
          </a:ln>
          <a:effectLst>
            <a:outerShdw dist="28398" dir="3806097" algn="ctr" rotWithShape="0">
              <a:srgbClr val="808080"/>
            </a:outerShdw>
          </a:effectLst>
        </p:spPr>
      </p:pic>
      <p:pic>
        <p:nvPicPr>
          <p:cNvPr id="14" name="Picture 24" descr="small wide blue gradient arrow"/>
          <p:cNvPicPr>
            <a:picLocks noChangeAspect="1" noChangeArrowheads="1"/>
          </p:cNvPicPr>
          <p:nvPr/>
        </p:nvPicPr>
        <p:blipFill>
          <a:blip r:embed="rId2" cstate="print"/>
          <a:srcRect/>
          <a:stretch>
            <a:fillRect/>
          </a:stretch>
        </p:blipFill>
        <p:spPr bwMode="auto">
          <a:xfrm rot="7615417">
            <a:off x="2361407" y="3044649"/>
            <a:ext cx="846138" cy="549275"/>
          </a:xfrm>
          <a:prstGeom prst="rect">
            <a:avLst/>
          </a:prstGeom>
          <a:noFill/>
          <a:ln w="9525">
            <a:noFill/>
            <a:miter lim="800000"/>
            <a:headEnd/>
            <a:tailEnd/>
          </a:ln>
          <a:effectLst>
            <a:outerShdw dist="28398" dir="3806097" algn="ctr" rotWithShape="0">
              <a:srgbClr val="808080"/>
            </a:outerShdw>
          </a:effectLst>
        </p:spPr>
      </p:pic>
      <p:sp>
        <p:nvSpPr>
          <p:cNvPr id="15" name="AutoShape 12"/>
          <p:cNvSpPr>
            <a:spLocks noChangeArrowheads="1"/>
          </p:cNvSpPr>
          <p:nvPr/>
        </p:nvSpPr>
        <p:spPr bwMode="auto">
          <a:xfrm>
            <a:off x="3786182" y="3591696"/>
            <a:ext cx="2208212" cy="623888"/>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000" b="1" dirty="0" smtClean="0">
                <a:solidFill>
                  <a:srgbClr val="000000"/>
                </a:solidFill>
                <a:latin typeface="黑体" pitchFamily="2" charset="-122"/>
                <a:ea typeface="黑体" pitchFamily="2" charset="-122"/>
              </a:rPr>
              <a:t>资金监督和检查</a:t>
            </a:r>
            <a:endParaRPr lang="zh-CN" altLang="en-US" sz="2000" b="1" dirty="0">
              <a:solidFill>
                <a:srgbClr val="000000"/>
              </a:solidFill>
              <a:latin typeface="黑体" pitchFamily="2" charset="-122"/>
              <a:ea typeface="黑体" pitchFamily="2" charset="-122"/>
            </a:endParaRPr>
          </a:p>
        </p:txBody>
      </p:sp>
      <p:sp>
        <p:nvSpPr>
          <p:cNvPr id="16" name="AutoShape 12"/>
          <p:cNvSpPr>
            <a:spLocks noChangeArrowheads="1"/>
          </p:cNvSpPr>
          <p:nvPr/>
        </p:nvSpPr>
        <p:spPr bwMode="auto">
          <a:xfrm>
            <a:off x="785786" y="3591696"/>
            <a:ext cx="2862263" cy="623887"/>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spcBef>
                <a:spcPct val="20000"/>
              </a:spcBef>
              <a:defRPr/>
            </a:pPr>
            <a:r>
              <a:rPr lang="zh-CN" altLang="en-US" sz="2000" b="1" dirty="0" smtClean="0">
                <a:solidFill>
                  <a:srgbClr val="000000"/>
                </a:solidFill>
                <a:latin typeface="黑体" pitchFamily="2" charset="-122"/>
                <a:ea typeface="黑体" pitchFamily="2" charset="-122"/>
              </a:rPr>
              <a:t>不端行为查处</a:t>
            </a:r>
            <a:r>
              <a:rPr lang="en-US" altLang="zh-CN" sz="2000" b="1" dirty="0" smtClean="0">
                <a:solidFill>
                  <a:srgbClr val="000000"/>
                </a:solidFill>
                <a:latin typeface="黑体" pitchFamily="2" charset="-122"/>
                <a:ea typeface="黑体" pitchFamily="2" charset="-122"/>
              </a:rPr>
              <a:t>/</a:t>
            </a:r>
            <a:r>
              <a:rPr lang="zh-CN" altLang="en-US" sz="2000" b="1" dirty="0" smtClean="0">
                <a:solidFill>
                  <a:srgbClr val="000000"/>
                </a:solidFill>
                <a:latin typeface="黑体" pitchFamily="2" charset="-122"/>
                <a:ea typeface="黑体" pitchFamily="2" charset="-122"/>
              </a:rPr>
              <a:t>资助监督</a:t>
            </a:r>
            <a:endParaRPr lang="zh-CN" altLang="en-US" sz="2000" b="1" dirty="0">
              <a:solidFill>
                <a:srgbClr val="000000"/>
              </a:solidFill>
              <a:latin typeface="黑体" pitchFamily="2" charset="-122"/>
              <a:ea typeface="黑体" pitchFamily="2" charset="-122"/>
            </a:endParaRPr>
          </a:p>
        </p:txBody>
      </p:sp>
      <p:pic>
        <p:nvPicPr>
          <p:cNvPr id="17" name="Picture 24" descr="small wide blue gradient arrow"/>
          <p:cNvPicPr>
            <a:picLocks noChangeAspect="1" noChangeArrowheads="1"/>
          </p:cNvPicPr>
          <p:nvPr/>
        </p:nvPicPr>
        <p:blipFill>
          <a:blip r:embed="rId3" cstate="print"/>
          <a:srcRect/>
          <a:stretch>
            <a:fillRect/>
          </a:stretch>
        </p:blipFill>
        <p:spPr bwMode="auto">
          <a:xfrm>
            <a:off x="2844435" y="4424381"/>
            <a:ext cx="547687" cy="576255"/>
          </a:xfrm>
          <a:prstGeom prst="rect">
            <a:avLst/>
          </a:prstGeom>
          <a:noFill/>
          <a:ln w="9525">
            <a:noFill/>
            <a:miter lim="800000"/>
            <a:headEnd/>
            <a:tailEnd/>
          </a:ln>
          <a:effectLst>
            <a:outerShdw dist="28398" dir="3806097" algn="ctr" rotWithShape="0">
              <a:srgbClr val="808080"/>
            </a:outerShdw>
          </a:effectLst>
        </p:spPr>
      </p:pic>
      <p:sp>
        <p:nvSpPr>
          <p:cNvPr id="18" name="Line 61"/>
          <p:cNvSpPr>
            <a:spLocks noChangeShapeType="1"/>
          </p:cNvSpPr>
          <p:nvPr/>
        </p:nvSpPr>
        <p:spPr bwMode="auto">
          <a:xfrm>
            <a:off x="700087" y="4452938"/>
            <a:ext cx="5256000" cy="0"/>
          </a:xfrm>
          <a:prstGeom prst="line">
            <a:avLst/>
          </a:prstGeom>
          <a:noFill/>
          <a:ln w="63500">
            <a:solidFill>
              <a:srgbClr val="0000CC"/>
            </a:solidFill>
            <a:round/>
            <a:headEnd/>
            <a:tailEnd/>
          </a:ln>
        </p:spPr>
        <p:txBody>
          <a:bodyPr>
            <a:spAutoFit/>
          </a:bodyPr>
          <a:lstStyle/>
          <a:p>
            <a:endParaRPr lang="zh-CN" altLang="en-US"/>
          </a:p>
        </p:txBody>
      </p:sp>
      <p:sp>
        <p:nvSpPr>
          <p:cNvPr id="19" name="AutoShape 142"/>
          <p:cNvSpPr>
            <a:spLocks noChangeArrowheads="1"/>
          </p:cNvSpPr>
          <p:nvPr/>
        </p:nvSpPr>
        <p:spPr bwMode="auto">
          <a:xfrm>
            <a:off x="7435850" y="2513013"/>
            <a:ext cx="750888" cy="3219450"/>
          </a:xfrm>
          <a:prstGeom prst="roundRect">
            <a:avLst>
              <a:gd name="adj" fmla="val 28813"/>
            </a:avLst>
          </a:prstGeom>
          <a:gradFill rotWithShape="1">
            <a:gsLst>
              <a:gs pos="0">
                <a:srgbClr val="FFCC66"/>
              </a:gs>
              <a:gs pos="100000">
                <a:srgbClr val="FFCC66">
                  <a:gamma/>
                  <a:shade val="46275"/>
                  <a:invGamma/>
                </a:srgbClr>
              </a:gs>
            </a:gsLst>
            <a:lin ang="5400000" scaled="1"/>
          </a:gradFill>
          <a:ln w="9525" algn="ctr">
            <a:round/>
            <a:headEnd/>
            <a:tailEnd/>
          </a:ln>
          <a:effectLst/>
          <a:scene3d>
            <a:camera prst="legacyObliqueBottomRight"/>
            <a:lightRig rig="legacyNormal2" dir="t"/>
          </a:scene3d>
          <a:sp3d extrusionH="74600" prstMaterial="legacyMetal">
            <a:bevelT w="13500" h="13500" prst="angle"/>
            <a:bevelB w="13500" h="13500" prst="angle"/>
            <a:extrusionClr>
              <a:srgbClr val="FFCC66"/>
            </a:extrusionClr>
          </a:sp3d>
        </p:spPr>
        <p:txBody>
          <a:bodyPr wrap="none" anchor="ctr">
            <a:flatTx/>
          </a:bodyPr>
          <a:lstStyle/>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科</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研</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诚</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信</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建</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设</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工</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a:p>
            <a:pPr algn="ctr">
              <a:defRPr/>
            </a:pPr>
            <a:r>
              <a:rPr lang="zh-CN" altLang="en-US" sz="2400" b="1" dirty="0">
                <a:solidFill>
                  <a:srgbClr val="FFFF00"/>
                </a:solidFill>
                <a:effectLst>
                  <a:outerShdw blurRad="38100" dist="38100" dir="2700000" algn="tl">
                    <a:srgbClr val="000000"/>
                  </a:outerShdw>
                </a:effectLst>
                <a:latin typeface="微软雅黑" pitchFamily="34" charset="-122"/>
                <a:ea typeface="微软雅黑" pitchFamily="34" charset="-122"/>
              </a:rPr>
              <a:t>作</a:t>
            </a:r>
            <a:endParaRPr lang="en-US" altLang="zh-CN" sz="2400" b="1" dirty="0">
              <a:solidFill>
                <a:srgbClr val="FFFF00"/>
              </a:solidFill>
              <a:effectLst>
                <a:outerShdw blurRad="38100" dist="38100" dir="2700000" algn="tl">
                  <a:srgbClr val="000000"/>
                </a:outerShdw>
              </a:effectLst>
              <a:latin typeface="微软雅黑" pitchFamily="34" charset="-122"/>
              <a:ea typeface="微软雅黑" pitchFamily="34" charset="-122"/>
            </a:endParaRPr>
          </a:p>
        </p:txBody>
      </p:sp>
      <p:pic>
        <p:nvPicPr>
          <p:cNvPr id="20" name="Picture 24" descr="small wide blue gradient arrow"/>
          <p:cNvPicPr>
            <a:picLocks noChangeAspect="1" noChangeArrowheads="1"/>
          </p:cNvPicPr>
          <p:nvPr/>
        </p:nvPicPr>
        <p:blipFill>
          <a:blip r:embed="rId2" cstate="print"/>
          <a:srcRect/>
          <a:stretch>
            <a:fillRect/>
          </a:stretch>
        </p:blipFill>
        <p:spPr bwMode="auto">
          <a:xfrm>
            <a:off x="5661025" y="3824288"/>
            <a:ext cx="2155825" cy="569912"/>
          </a:xfrm>
          <a:prstGeom prst="rect">
            <a:avLst/>
          </a:prstGeom>
          <a:noFill/>
          <a:ln w="9525">
            <a:noFill/>
            <a:miter lim="800000"/>
            <a:headEnd/>
            <a:tailEnd/>
          </a:ln>
          <a:effectLst>
            <a:outerShdw dist="28398" dir="3806097" algn="ctr" rotWithShape="0">
              <a:srgbClr val="808080"/>
            </a:outerShdw>
          </a:effectLst>
        </p:spPr>
      </p:pic>
      <p:pic>
        <p:nvPicPr>
          <p:cNvPr id="21" name="Picture 28" descr="Blue Curved Arrow Small"/>
          <p:cNvPicPr>
            <a:picLocks noChangeAspect="1" noChangeArrowheads="1"/>
          </p:cNvPicPr>
          <p:nvPr/>
        </p:nvPicPr>
        <p:blipFill>
          <a:blip r:embed="rId4" cstate="print"/>
          <a:srcRect/>
          <a:stretch>
            <a:fillRect/>
          </a:stretch>
        </p:blipFill>
        <p:spPr bwMode="auto">
          <a:xfrm rot="8338340" flipH="1">
            <a:off x="3295285" y="1543731"/>
            <a:ext cx="2724150" cy="527050"/>
          </a:xfrm>
          <a:prstGeom prst="rect">
            <a:avLst/>
          </a:prstGeom>
          <a:noFill/>
          <a:ln w="9525">
            <a:noFill/>
            <a:miter lim="800000"/>
            <a:headEnd/>
            <a:tailEnd/>
          </a:ln>
        </p:spPr>
      </p:pic>
      <p:sp>
        <p:nvSpPr>
          <p:cNvPr id="22" name="AutoShape 12"/>
          <p:cNvSpPr>
            <a:spLocks noChangeArrowheads="1"/>
          </p:cNvSpPr>
          <p:nvPr/>
        </p:nvSpPr>
        <p:spPr bwMode="auto">
          <a:xfrm>
            <a:off x="1916097" y="4929198"/>
            <a:ext cx="512763" cy="1401762"/>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defRPr/>
            </a:pPr>
            <a:r>
              <a:rPr lang="zh-CN" altLang="en-US" b="1" dirty="0">
                <a:solidFill>
                  <a:srgbClr val="000000"/>
                </a:solidFill>
                <a:latin typeface="黑体" pitchFamily="2" charset="-122"/>
                <a:ea typeface="黑体" pitchFamily="2" charset="-122"/>
              </a:rPr>
              <a:t>依</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托</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单</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位</a:t>
            </a:r>
            <a:endParaRPr lang="en-US" altLang="zh-CN" b="1" dirty="0">
              <a:solidFill>
                <a:srgbClr val="000000"/>
              </a:solidFill>
              <a:latin typeface="黑体" pitchFamily="2" charset="-122"/>
              <a:ea typeface="黑体" pitchFamily="2" charset="-122"/>
            </a:endParaRPr>
          </a:p>
        </p:txBody>
      </p:sp>
      <p:sp>
        <p:nvSpPr>
          <p:cNvPr id="23" name="AutoShape 12"/>
          <p:cNvSpPr>
            <a:spLocks noChangeArrowheads="1"/>
          </p:cNvSpPr>
          <p:nvPr/>
        </p:nvSpPr>
        <p:spPr bwMode="auto">
          <a:xfrm>
            <a:off x="2892056" y="4929198"/>
            <a:ext cx="512763" cy="1401763"/>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defRPr/>
            </a:pPr>
            <a:r>
              <a:rPr lang="zh-CN" altLang="en-US" b="1" dirty="0">
                <a:solidFill>
                  <a:srgbClr val="000000"/>
                </a:solidFill>
                <a:latin typeface="黑体" pitchFamily="2" charset="-122"/>
                <a:ea typeface="黑体" pitchFamily="2" charset="-122"/>
              </a:rPr>
              <a:t>评</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审</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专</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家</a:t>
            </a:r>
            <a:endParaRPr lang="en-US" altLang="zh-CN" b="1" dirty="0">
              <a:solidFill>
                <a:srgbClr val="000000"/>
              </a:solidFill>
              <a:latin typeface="黑体" pitchFamily="2" charset="-122"/>
              <a:ea typeface="黑体" pitchFamily="2" charset="-122"/>
            </a:endParaRPr>
          </a:p>
        </p:txBody>
      </p:sp>
      <p:sp>
        <p:nvSpPr>
          <p:cNvPr id="24" name="AutoShape 12"/>
          <p:cNvSpPr>
            <a:spLocks noChangeArrowheads="1"/>
          </p:cNvSpPr>
          <p:nvPr/>
        </p:nvSpPr>
        <p:spPr bwMode="auto">
          <a:xfrm>
            <a:off x="988991" y="4929198"/>
            <a:ext cx="511175" cy="1401763"/>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defRPr/>
            </a:pPr>
            <a:r>
              <a:rPr lang="zh-CN" altLang="en-US" b="1" dirty="0">
                <a:solidFill>
                  <a:srgbClr val="000000"/>
                </a:solidFill>
                <a:latin typeface="黑体" pitchFamily="2" charset="-122"/>
                <a:ea typeface="黑体" pitchFamily="2" charset="-122"/>
              </a:rPr>
              <a:t>科</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研</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人</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员</a:t>
            </a:r>
            <a:endParaRPr lang="en-US" altLang="zh-CN" b="1" dirty="0">
              <a:solidFill>
                <a:srgbClr val="000000"/>
              </a:solidFill>
              <a:latin typeface="黑体" pitchFamily="2" charset="-122"/>
              <a:ea typeface="黑体" pitchFamily="2" charset="-122"/>
            </a:endParaRPr>
          </a:p>
        </p:txBody>
      </p:sp>
      <p:pic>
        <p:nvPicPr>
          <p:cNvPr id="25" name="Picture 24" descr="small wide blue gradient arrow"/>
          <p:cNvPicPr>
            <a:picLocks noChangeAspect="1" noChangeArrowheads="1"/>
          </p:cNvPicPr>
          <p:nvPr/>
        </p:nvPicPr>
        <p:blipFill>
          <a:blip r:embed="rId3" cstate="print"/>
          <a:srcRect/>
          <a:stretch>
            <a:fillRect/>
          </a:stretch>
        </p:blipFill>
        <p:spPr bwMode="auto">
          <a:xfrm>
            <a:off x="1857356" y="4429132"/>
            <a:ext cx="547687" cy="576255"/>
          </a:xfrm>
          <a:prstGeom prst="rect">
            <a:avLst/>
          </a:prstGeom>
          <a:noFill/>
          <a:ln w="9525">
            <a:noFill/>
            <a:miter lim="800000"/>
            <a:headEnd/>
            <a:tailEnd/>
          </a:ln>
          <a:effectLst>
            <a:outerShdw dist="28398" dir="3806097" algn="ctr" rotWithShape="0">
              <a:srgbClr val="808080"/>
            </a:outerShdw>
          </a:effectLst>
        </p:spPr>
      </p:pic>
      <p:pic>
        <p:nvPicPr>
          <p:cNvPr id="26" name="Picture 24" descr="small wide blue gradient arrow"/>
          <p:cNvPicPr>
            <a:picLocks noChangeAspect="1" noChangeArrowheads="1"/>
          </p:cNvPicPr>
          <p:nvPr/>
        </p:nvPicPr>
        <p:blipFill>
          <a:blip r:embed="rId3" cstate="print"/>
          <a:srcRect/>
          <a:stretch>
            <a:fillRect/>
          </a:stretch>
        </p:blipFill>
        <p:spPr bwMode="auto">
          <a:xfrm>
            <a:off x="928662" y="4429132"/>
            <a:ext cx="547687" cy="576255"/>
          </a:xfrm>
          <a:prstGeom prst="rect">
            <a:avLst/>
          </a:prstGeom>
          <a:noFill/>
          <a:ln w="9525">
            <a:noFill/>
            <a:miter lim="800000"/>
            <a:headEnd/>
            <a:tailEnd/>
          </a:ln>
          <a:effectLst>
            <a:outerShdw dist="28398" dir="3806097" algn="ctr" rotWithShape="0">
              <a:srgbClr val="808080"/>
            </a:outerShdw>
          </a:effectLst>
        </p:spPr>
      </p:pic>
      <p:sp>
        <p:nvSpPr>
          <p:cNvPr id="27" name="AutoShape 12"/>
          <p:cNvSpPr>
            <a:spLocks noChangeArrowheads="1"/>
          </p:cNvSpPr>
          <p:nvPr/>
        </p:nvSpPr>
        <p:spPr bwMode="auto">
          <a:xfrm>
            <a:off x="5202245" y="4929198"/>
            <a:ext cx="512763" cy="1401762"/>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defRPr/>
            </a:pPr>
            <a:r>
              <a:rPr lang="zh-CN" altLang="en-US" b="1" dirty="0">
                <a:solidFill>
                  <a:srgbClr val="000000"/>
                </a:solidFill>
                <a:latin typeface="黑体" pitchFamily="2" charset="-122"/>
                <a:ea typeface="黑体" pitchFamily="2" charset="-122"/>
              </a:rPr>
              <a:t>依</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托</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单</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位</a:t>
            </a:r>
            <a:endParaRPr lang="en-US" altLang="zh-CN" b="1" dirty="0">
              <a:solidFill>
                <a:srgbClr val="000000"/>
              </a:solidFill>
              <a:latin typeface="黑体" pitchFamily="2" charset="-122"/>
              <a:ea typeface="黑体" pitchFamily="2" charset="-122"/>
            </a:endParaRPr>
          </a:p>
        </p:txBody>
      </p:sp>
      <p:sp>
        <p:nvSpPr>
          <p:cNvPr id="28" name="AutoShape 12"/>
          <p:cNvSpPr>
            <a:spLocks noChangeArrowheads="1"/>
          </p:cNvSpPr>
          <p:nvPr/>
        </p:nvSpPr>
        <p:spPr bwMode="auto">
          <a:xfrm>
            <a:off x="4203701" y="4929198"/>
            <a:ext cx="511175" cy="1401763"/>
          </a:xfrm>
          <a:prstGeom prst="roundRect">
            <a:avLst>
              <a:gd name="adj" fmla="val 15815"/>
            </a:avLst>
          </a:prstGeom>
          <a:solidFill>
            <a:srgbClr val="CCECFF">
              <a:alpha val="79999"/>
            </a:srgbClr>
          </a:solidFill>
          <a:ln w="12700">
            <a:noFill/>
            <a:round/>
            <a:headEnd/>
            <a:tailEnd/>
          </a:ln>
          <a:effectLst>
            <a:outerShdw dist="107763" dir="8100000" algn="ctr" rotWithShape="0">
              <a:schemeClr val="bg2">
                <a:alpha val="50000"/>
              </a:schemeClr>
            </a:outerShdw>
          </a:effectLst>
        </p:spPr>
        <p:txBody>
          <a:bodyPr wrap="none" anchor="ctr"/>
          <a:lstStyle/>
          <a:p>
            <a:pPr marL="342900" indent="-342900" algn="ctr">
              <a:defRPr/>
            </a:pPr>
            <a:r>
              <a:rPr lang="zh-CN" altLang="en-US" b="1" dirty="0">
                <a:solidFill>
                  <a:srgbClr val="000000"/>
                </a:solidFill>
                <a:latin typeface="黑体" pitchFamily="2" charset="-122"/>
                <a:ea typeface="黑体" pitchFamily="2" charset="-122"/>
              </a:rPr>
              <a:t>科</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研</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人</a:t>
            </a:r>
            <a:endParaRPr lang="en-US" altLang="zh-CN" b="1" dirty="0">
              <a:solidFill>
                <a:srgbClr val="000000"/>
              </a:solidFill>
              <a:latin typeface="黑体" pitchFamily="2" charset="-122"/>
              <a:ea typeface="黑体" pitchFamily="2" charset="-122"/>
            </a:endParaRPr>
          </a:p>
          <a:p>
            <a:pPr marL="342900" indent="-342900" algn="ctr">
              <a:defRPr/>
            </a:pPr>
            <a:r>
              <a:rPr lang="zh-CN" altLang="en-US" b="1" dirty="0">
                <a:solidFill>
                  <a:srgbClr val="000000"/>
                </a:solidFill>
                <a:latin typeface="黑体" pitchFamily="2" charset="-122"/>
                <a:ea typeface="黑体" pitchFamily="2" charset="-122"/>
              </a:rPr>
              <a:t>员</a:t>
            </a:r>
            <a:endParaRPr lang="en-US" altLang="zh-CN" b="1" dirty="0">
              <a:solidFill>
                <a:srgbClr val="000000"/>
              </a:solidFill>
              <a:latin typeface="黑体" pitchFamily="2" charset="-122"/>
              <a:ea typeface="黑体" pitchFamily="2" charset="-122"/>
            </a:endParaRPr>
          </a:p>
        </p:txBody>
      </p:sp>
      <p:pic>
        <p:nvPicPr>
          <p:cNvPr id="29" name="Picture 24" descr="small wide blue gradient arrow"/>
          <p:cNvPicPr>
            <a:picLocks noChangeAspect="1" noChangeArrowheads="1"/>
          </p:cNvPicPr>
          <p:nvPr/>
        </p:nvPicPr>
        <p:blipFill>
          <a:blip r:embed="rId3" cstate="print"/>
          <a:srcRect/>
          <a:stretch>
            <a:fillRect/>
          </a:stretch>
        </p:blipFill>
        <p:spPr bwMode="auto">
          <a:xfrm>
            <a:off x="5143504" y="4429132"/>
            <a:ext cx="547687" cy="576255"/>
          </a:xfrm>
          <a:prstGeom prst="rect">
            <a:avLst/>
          </a:prstGeom>
          <a:noFill/>
          <a:ln w="9525">
            <a:noFill/>
            <a:miter lim="800000"/>
            <a:headEnd/>
            <a:tailEnd/>
          </a:ln>
          <a:effectLst>
            <a:outerShdw dist="28398" dir="3806097" algn="ctr" rotWithShape="0">
              <a:srgbClr val="808080"/>
            </a:outerShdw>
          </a:effectLst>
        </p:spPr>
      </p:pic>
      <p:pic>
        <p:nvPicPr>
          <p:cNvPr id="30" name="Picture 24" descr="small wide blue gradient arrow"/>
          <p:cNvPicPr>
            <a:picLocks noChangeAspect="1" noChangeArrowheads="1"/>
          </p:cNvPicPr>
          <p:nvPr/>
        </p:nvPicPr>
        <p:blipFill>
          <a:blip r:embed="rId3" cstate="print"/>
          <a:srcRect/>
          <a:stretch>
            <a:fillRect/>
          </a:stretch>
        </p:blipFill>
        <p:spPr bwMode="auto">
          <a:xfrm>
            <a:off x="4143372" y="4429132"/>
            <a:ext cx="547687" cy="576255"/>
          </a:xfrm>
          <a:prstGeom prst="rect">
            <a:avLst/>
          </a:prstGeom>
          <a:noFill/>
          <a:ln w="9525">
            <a:noFill/>
            <a:miter lim="800000"/>
            <a:headEnd/>
            <a:tailEnd/>
          </a:ln>
          <a:effectLst>
            <a:outerShdw dist="28398" dir="3806097" algn="ctr" rotWithShape="0">
              <a:srgbClr val="808080"/>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33232"/>
            <a:ext cx="8424936" cy="552694"/>
          </a:xfrm>
        </p:spPr>
        <p:txBody>
          <a:bodyPr/>
          <a:lstStyle/>
          <a:p>
            <a:pPr algn="ctr"/>
            <a:r>
              <a:rPr lang="zh-CN" altLang="en-US" sz="3200" dirty="0" smtClean="0">
                <a:latin typeface="黑体" pitchFamily="49" charset="-122"/>
                <a:ea typeface="黑体" pitchFamily="49" charset="-122"/>
              </a:rPr>
              <a:t>加强宣传教育</a:t>
            </a:r>
            <a:endParaRPr lang="zh-CN" altLang="en-US" sz="3200" dirty="0">
              <a:latin typeface="黑体" pitchFamily="49" charset="-122"/>
              <a:ea typeface="黑体" pitchFamily="49" charset="-122"/>
            </a:endParaRPr>
          </a:p>
        </p:txBody>
      </p:sp>
      <p:sp>
        <p:nvSpPr>
          <p:cNvPr id="3" name="内容占位符 2"/>
          <p:cNvSpPr>
            <a:spLocks noGrp="1"/>
          </p:cNvSpPr>
          <p:nvPr>
            <p:ph idx="1"/>
          </p:nvPr>
        </p:nvSpPr>
        <p:spPr>
          <a:xfrm>
            <a:off x="395536" y="1840264"/>
            <a:ext cx="8424936" cy="4803446"/>
          </a:xfrm>
        </p:spPr>
        <p:txBody>
          <a:bodyPr/>
          <a:lstStyle/>
          <a:p>
            <a:pPr>
              <a:lnSpc>
                <a:spcPct val="150000"/>
              </a:lnSpc>
            </a:pPr>
            <a:r>
              <a:rPr lang="zh-CN" altLang="en-US" dirty="0" smtClean="0">
                <a:latin typeface="Times New Roman" pitchFamily="18" charset="0"/>
                <a:ea typeface="黑体" pitchFamily="49" charset="-122"/>
                <a:cs typeface="Times New Roman" pitchFamily="18" charset="0"/>
              </a:rPr>
              <a:t>认真落实中央领导关于作风学风建设的重要指示精神，在科学基金资助管理工作中把</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关于进一步弘扬科学家精神加强作风和学风建设的意见</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精神贯彻到位、落实到底；</a:t>
            </a:r>
            <a:endParaRPr lang="en-US" altLang="zh-CN" dirty="0" smtClean="0">
              <a:latin typeface="Times New Roman" pitchFamily="18" charset="0"/>
              <a:ea typeface="黑体" pitchFamily="49" charset="-122"/>
              <a:cs typeface="Times New Roman" pitchFamily="18" charset="0"/>
            </a:endParaRPr>
          </a:p>
          <a:p>
            <a:pPr>
              <a:lnSpc>
                <a:spcPct val="150000"/>
              </a:lnSpc>
            </a:pPr>
            <a:r>
              <a:rPr lang="zh-CN" altLang="en-US" dirty="0" smtClean="0">
                <a:latin typeface="Times New Roman" pitchFamily="18" charset="0"/>
                <a:ea typeface="黑体" pitchFamily="49" charset="-122"/>
                <a:cs typeface="Times New Roman" pitchFamily="18" charset="0"/>
              </a:rPr>
              <a:t>深入推进作风学风和科研诚信宣传教育工作，积极倡导负责任的科学研究、学术评审和科研管理行为。</a:t>
            </a:r>
            <a:endParaRPr lang="en-US" altLang="zh-CN" dirty="0" smtClean="0">
              <a:latin typeface="Times New Roman" pitchFamily="18" charset="0"/>
              <a:ea typeface="黑体" pitchFamily="49" charset="-122"/>
              <a:cs typeface="Times New Roman" pitchFamily="18" charset="0"/>
            </a:endParaRPr>
          </a:p>
          <a:p>
            <a:pPr>
              <a:lnSpc>
                <a:spcPct val="150000"/>
              </a:lnSpc>
            </a:pPr>
            <a:r>
              <a:rPr lang="zh-CN" altLang="en-US" dirty="0" smtClean="0">
                <a:latin typeface="Times New Roman" pitchFamily="18" charset="0"/>
                <a:ea typeface="黑体" pitchFamily="49" charset="-122"/>
                <a:cs typeface="Times New Roman" pitchFamily="18" charset="0"/>
              </a:rPr>
              <a:t>编制科研不端行为案例库、制作对应宣传片等，对违背科研诚信要求的典型案例扩大宣传警示教育；</a:t>
            </a:r>
            <a:endParaRPr lang="en-US" altLang="zh-CN" dirty="0" smtClean="0">
              <a:latin typeface="Times New Roman" pitchFamily="18" charset="0"/>
              <a:ea typeface="黑体" pitchFamily="49" charset="-122"/>
              <a:cs typeface="Times New Roman" pitchFamily="18" charset="0"/>
            </a:endParaRPr>
          </a:p>
          <a:p>
            <a:pPr>
              <a:lnSpc>
                <a:spcPct val="150000"/>
              </a:lnSpc>
            </a:pPr>
            <a:r>
              <a:rPr lang="zh-CN" altLang="en-US" dirty="0" smtClean="0">
                <a:latin typeface="Times New Roman" pitchFamily="18" charset="0"/>
                <a:ea typeface="黑体" pitchFamily="49" charset="-122"/>
                <a:cs typeface="Times New Roman" pitchFamily="18" charset="0"/>
              </a:rPr>
              <a:t>继续欢迎学界和全社会对基金项目评审工作进行监督，呼吁有关部门从国家层面推进制定相关法规制度的进程。</a:t>
            </a:r>
          </a:p>
          <a:p>
            <a:endParaRPr lang="zh-CN" altLang="en-US" dirty="0">
              <a:latin typeface="Times New Roman" pitchFamily="18" charset="0"/>
              <a:ea typeface="黑体" pitchFamily="49" charset="-122"/>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1794"/>
            <a:ext cx="8424936" cy="552694"/>
          </a:xfrm>
        </p:spPr>
        <p:txBody>
          <a:bodyPr/>
          <a:lstStyle/>
          <a:p>
            <a:pPr algn="ctr"/>
            <a:r>
              <a:rPr lang="zh-CN" altLang="en-US" sz="3200" dirty="0" smtClean="0">
                <a:latin typeface="黑体" pitchFamily="49" charset="-122"/>
                <a:ea typeface="黑体" pitchFamily="49" charset="-122"/>
              </a:rPr>
              <a:t>完善联动机制，形成监督合力</a:t>
            </a:r>
            <a:endParaRPr lang="zh-CN" altLang="en-US" sz="3200" dirty="0">
              <a:latin typeface="黑体" pitchFamily="49" charset="-122"/>
              <a:ea typeface="黑体" pitchFamily="49" charset="-122"/>
            </a:endParaRPr>
          </a:p>
        </p:txBody>
      </p:sp>
      <p:sp>
        <p:nvSpPr>
          <p:cNvPr id="3" name="内容占位符 2"/>
          <p:cNvSpPr>
            <a:spLocks noGrp="1"/>
          </p:cNvSpPr>
          <p:nvPr>
            <p:ph idx="1"/>
          </p:nvPr>
        </p:nvSpPr>
        <p:spPr>
          <a:xfrm>
            <a:off x="395536" y="1768826"/>
            <a:ext cx="8424936" cy="4089066"/>
          </a:xfrm>
        </p:spPr>
        <p:txBody>
          <a:bodyPr/>
          <a:lstStyle/>
          <a:p>
            <a:r>
              <a:rPr lang="zh-CN" altLang="en-US" dirty="0" smtClean="0">
                <a:latin typeface="Times New Roman" pitchFamily="18" charset="0"/>
                <a:ea typeface="黑体" pitchFamily="49" charset="-122"/>
                <a:cs typeface="Times New Roman" pitchFamily="18" charset="0"/>
              </a:rPr>
              <a:t>加强与科技部等科研诚信建设联席会议成员单位的联动和配合，主动接受驻部纪检监察组的指导与监督。</a:t>
            </a:r>
            <a:endParaRPr lang="en-US" altLang="zh-CN" dirty="0" smtClean="0">
              <a:latin typeface="Times New Roman" pitchFamily="18" charset="0"/>
              <a:ea typeface="黑体" pitchFamily="49" charset="-122"/>
              <a:cs typeface="Times New Roman" pitchFamily="18" charset="0"/>
            </a:endParaRPr>
          </a:p>
          <a:p>
            <a:r>
              <a:rPr lang="zh-CN" altLang="en-US" dirty="0" smtClean="0">
                <a:latin typeface="Times New Roman" pitchFamily="18" charset="0"/>
                <a:ea typeface="黑体" pitchFamily="49" charset="-122"/>
                <a:cs typeface="Times New Roman" pitchFamily="18" charset="0"/>
              </a:rPr>
              <a:t>完善科研诚信建设办公室与委内各部门的协调配合机制。建立问题线索移送机制；</a:t>
            </a:r>
            <a:endParaRPr lang="en-US" altLang="zh-CN" dirty="0" smtClean="0">
              <a:latin typeface="Times New Roman" pitchFamily="18" charset="0"/>
              <a:ea typeface="黑体" pitchFamily="49" charset="-122"/>
              <a:cs typeface="Times New Roman" pitchFamily="18" charset="0"/>
            </a:endParaRPr>
          </a:p>
          <a:p>
            <a:r>
              <a:rPr lang="zh-CN" altLang="en-US" dirty="0" smtClean="0">
                <a:latin typeface="Times New Roman" pitchFamily="18" charset="0"/>
                <a:ea typeface="黑体" pitchFamily="49" charset="-122"/>
                <a:cs typeface="Times New Roman" pitchFamily="18" charset="0"/>
              </a:rPr>
              <a:t>对于不在我委职责管辖范围的问题线索，移送相关部门或者机关处理；</a:t>
            </a:r>
            <a:endParaRPr lang="en-US" altLang="zh-CN" dirty="0" smtClean="0">
              <a:latin typeface="Times New Roman" pitchFamily="18" charset="0"/>
              <a:ea typeface="黑体" pitchFamily="49" charset="-122"/>
              <a:cs typeface="Times New Roman" pitchFamily="18" charset="0"/>
            </a:endParaRPr>
          </a:p>
          <a:p>
            <a:r>
              <a:rPr lang="zh-CN" altLang="en-US" dirty="0" smtClean="0">
                <a:latin typeface="Times New Roman" pitchFamily="18" charset="0"/>
                <a:ea typeface="黑体" pitchFamily="49" charset="-122"/>
                <a:cs typeface="Times New Roman" pitchFamily="18" charset="0"/>
              </a:rPr>
              <a:t>对于项目申请人、负责人、参与者、评审专家以及自然科学基金委工作人员等实施的科研不端行为涉嫌违纪违法的，移送相关纪检监察组织处理。</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1500174"/>
            <a:ext cx="8715436" cy="4616648"/>
          </a:xfrm>
          <a:prstGeom prst="rect">
            <a:avLst/>
          </a:prstGeom>
        </p:spPr>
        <p:txBody>
          <a:bodyPr wrap="square">
            <a:spAutoFit/>
          </a:bodyPr>
          <a:lstStyle/>
          <a:p>
            <a:pPr>
              <a:lnSpc>
                <a:spcPct val="150000"/>
              </a:lnSpc>
            </a:pPr>
            <a:r>
              <a:rPr lang="zh-CN" altLang="en-US" sz="2800" b="1" dirty="0" smtClean="0">
                <a:solidFill>
                  <a:srgbClr val="002060"/>
                </a:solidFill>
                <a:latin typeface="Times New Roman" pitchFamily="18" charset="0"/>
                <a:ea typeface="黑体" pitchFamily="49" charset="-122"/>
                <a:cs typeface="Times New Roman" pitchFamily="18" charset="0"/>
              </a:rPr>
              <a:t>      深入贯彻落实习近平总书记关于基础研究和作风学风建设的重要指示批示精神，全面贯彻落实党的十九届四中全会精神，以习近平新时代中国特色社会主义思想为统领，加快推进“教育、引导、规范、监督、惩戒</a:t>
            </a:r>
            <a:r>
              <a:rPr lang="zh-CN" altLang="en-US" sz="2800" b="1" dirty="0" smtClean="0">
                <a:solidFill>
                  <a:srgbClr val="002060"/>
                </a:solidFill>
                <a:latin typeface="Times New Roman" pitchFamily="18" charset="0"/>
                <a:ea typeface="黑体" pitchFamily="49" charset="-122"/>
                <a:cs typeface="Times New Roman" pitchFamily="18" charset="0"/>
              </a:rPr>
              <a:t>”一体化的</a:t>
            </a:r>
            <a:r>
              <a:rPr lang="zh-CN" altLang="en-US" sz="2800" b="1" dirty="0" smtClean="0">
                <a:solidFill>
                  <a:srgbClr val="002060"/>
                </a:solidFill>
                <a:latin typeface="Times New Roman" pitchFamily="18" charset="0"/>
                <a:ea typeface="黑体" pitchFamily="49" charset="-122"/>
                <a:cs typeface="Times New Roman" pitchFamily="18" charset="0"/>
              </a:rPr>
              <a:t>自然科学基金科研诚信体系建设，充分发挥自然科学基金委在学术生态建设方面的独特作用。</a:t>
            </a:r>
            <a:endParaRPr lang="zh-CN" altLang="en-US" sz="2800" b="1" dirty="0">
              <a:solidFill>
                <a:srgbClr val="002060"/>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内容占位符 2"/>
          <p:cNvSpPr>
            <a:spLocks noGrp="1"/>
          </p:cNvSpPr>
          <p:nvPr>
            <p:ph idx="1"/>
          </p:nvPr>
        </p:nvSpPr>
        <p:spPr>
          <a:xfrm>
            <a:off x="395288" y="1268413"/>
            <a:ext cx="8424862" cy="5184775"/>
          </a:xfrm>
        </p:spPr>
        <p:txBody>
          <a:bodyPr/>
          <a:lstStyle/>
          <a:p>
            <a:pPr eaLnBrk="1" hangingPunct="1">
              <a:buFont typeface="Wingdings" pitchFamily="2" charset="2"/>
              <a:buNone/>
            </a:pPr>
            <a:endParaRPr lang="en-US" altLang="zh-CN" sz="3200" dirty="0">
              <a:latin typeface="+mn-ea"/>
              <a:ea typeface="+mn-ea"/>
            </a:endParaRPr>
          </a:p>
          <a:p>
            <a:pPr eaLnBrk="1" hangingPunct="1">
              <a:buFont typeface="Wingdings" pitchFamily="2" charset="2"/>
              <a:buNone/>
            </a:pPr>
            <a:endParaRPr lang="en-US" altLang="zh-CN" sz="3200" dirty="0">
              <a:latin typeface="+mn-ea"/>
              <a:ea typeface="+mn-ea"/>
            </a:endParaRPr>
          </a:p>
          <a:p>
            <a:pPr algn="ctr" eaLnBrk="1" hangingPunct="1">
              <a:buFont typeface="Wingdings" pitchFamily="2" charset="2"/>
              <a:buNone/>
            </a:pPr>
            <a:r>
              <a:rPr sz="3200" dirty="0">
                <a:solidFill>
                  <a:srgbClr val="C00000"/>
                </a:solidFill>
                <a:latin typeface="+mn-ea"/>
                <a:ea typeface="+mn-ea"/>
              </a:rPr>
              <a:t>感谢大家长期以来对科学基金</a:t>
            </a:r>
            <a:endParaRPr lang="en-US" altLang="zh-CN" sz="3200" dirty="0">
              <a:solidFill>
                <a:srgbClr val="C00000"/>
              </a:solidFill>
              <a:latin typeface="+mn-ea"/>
              <a:ea typeface="+mn-ea"/>
            </a:endParaRPr>
          </a:p>
          <a:p>
            <a:pPr algn="ctr" eaLnBrk="1" hangingPunct="1">
              <a:buFont typeface="Wingdings" pitchFamily="2" charset="2"/>
              <a:buNone/>
            </a:pPr>
            <a:r>
              <a:rPr sz="3200" dirty="0">
                <a:solidFill>
                  <a:srgbClr val="C00000"/>
                </a:solidFill>
                <a:latin typeface="+mn-ea"/>
                <a:ea typeface="+mn-ea"/>
              </a:rPr>
              <a:t>科研诚信建设工作的支持！</a:t>
            </a:r>
          </a:p>
          <a:p>
            <a:pPr eaLnBrk="1" hangingPunct="1"/>
            <a:endParaRPr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标题 1"/>
          <p:cNvSpPr>
            <a:spLocks noGrp="1"/>
          </p:cNvSpPr>
          <p:nvPr>
            <p:ph type="title"/>
          </p:nvPr>
        </p:nvSpPr>
        <p:spPr>
          <a:xfrm>
            <a:off x="395288" y="1357298"/>
            <a:ext cx="5819786" cy="571504"/>
          </a:xfrm>
        </p:spPr>
        <p:txBody>
          <a:bodyPr/>
          <a:lstStyle/>
          <a:p>
            <a:pPr eaLnBrk="1" hangingPunct="1"/>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en-US" altLang="zh-CN" dirty="0" smtClean="0">
                <a:latin typeface="Times New Roman" pitchFamily="18" charset="0"/>
                <a:ea typeface="黑体" pitchFamily="49" charset="-122"/>
                <a:cs typeface="Times New Roman" pitchFamily="18" charset="0"/>
              </a:rPr>
              <a:t/>
            </a:r>
            <a:br>
              <a:rPr lang="en-US" altLang="zh-CN" dirty="0" smtClean="0">
                <a:latin typeface="Times New Roman" pitchFamily="18" charset="0"/>
                <a:ea typeface="黑体" pitchFamily="49" charset="-122"/>
                <a:cs typeface="Times New Roman" pitchFamily="18" charset="0"/>
              </a:rPr>
            </a:br>
            <a:r>
              <a:rPr lang="zh-CN" altLang="en-US" dirty="0" smtClean="0">
                <a:latin typeface="Times New Roman" pitchFamily="18" charset="0"/>
                <a:ea typeface="黑体" pitchFamily="49" charset="-122"/>
                <a:cs typeface="Times New Roman" pitchFamily="18" charset="0"/>
              </a:rPr>
              <a:t>科学基金科研诚信工作</a:t>
            </a:r>
            <a:r>
              <a:rPr lang="en-US" altLang="zh-CN" sz="2400" dirty="0" smtClean="0">
                <a:latin typeface="Times New Roman" pitchFamily="18" charset="0"/>
                <a:ea typeface="黑体" pitchFamily="49" charset="-122"/>
                <a:cs typeface="Times New Roman" pitchFamily="18" charset="0"/>
              </a:rPr>
              <a:t>-</a:t>
            </a:r>
            <a:r>
              <a:rPr lang="zh-CN" altLang="en-US" sz="2400" dirty="0" smtClean="0">
                <a:solidFill>
                  <a:srgbClr val="C00000"/>
                </a:solidFill>
                <a:latin typeface="Times New Roman" pitchFamily="18" charset="0"/>
                <a:ea typeface="黑体" pitchFamily="49" charset="-122"/>
                <a:cs typeface="Times New Roman" pitchFamily="18" charset="0"/>
              </a:rPr>
              <a:t>我们怎么做？</a:t>
            </a:r>
          </a:p>
        </p:txBody>
      </p:sp>
      <p:sp>
        <p:nvSpPr>
          <p:cNvPr id="237570" name="内容占位符 2"/>
          <p:cNvSpPr>
            <a:spLocks noGrp="1"/>
          </p:cNvSpPr>
          <p:nvPr>
            <p:ph idx="1"/>
          </p:nvPr>
        </p:nvSpPr>
        <p:spPr>
          <a:xfrm>
            <a:off x="395288" y="2411421"/>
            <a:ext cx="8424862" cy="2089149"/>
          </a:xfrm>
        </p:spPr>
        <p:txBody>
          <a:bodyPr/>
          <a:lstStyle/>
          <a:p>
            <a:pPr eaLnBrk="1" hangingPunct="1">
              <a:lnSpc>
                <a:spcPct val="150000"/>
              </a:lnSpc>
            </a:pPr>
            <a:r>
              <a:rPr lang="zh-CN" altLang="en-US" sz="2600" dirty="0" smtClean="0">
                <a:solidFill>
                  <a:srgbClr val="0000CC"/>
                </a:solidFill>
                <a:latin typeface="+mn-ea"/>
                <a:ea typeface="+mn-ea"/>
              </a:rPr>
              <a:t>查处学术研究失范</a:t>
            </a:r>
            <a:r>
              <a:rPr lang="en-US" altLang="zh-CN" sz="2600" dirty="0" smtClean="0">
                <a:solidFill>
                  <a:srgbClr val="0000CC"/>
                </a:solidFill>
                <a:latin typeface="+mn-ea"/>
                <a:ea typeface="+mn-ea"/>
              </a:rPr>
              <a:t>-</a:t>
            </a:r>
            <a:r>
              <a:rPr lang="zh-CN" altLang="en-US" sz="2600" dirty="0" smtClean="0">
                <a:solidFill>
                  <a:srgbClr val="0000CC"/>
                </a:solidFill>
                <a:latin typeface="+mn-ea"/>
                <a:ea typeface="+mn-ea"/>
              </a:rPr>
              <a:t>科研不端行为查处</a:t>
            </a:r>
            <a:endParaRPr lang="en-US" altLang="zh-CN" sz="2600" dirty="0" smtClean="0">
              <a:solidFill>
                <a:srgbClr val="0000CC"/>
              </a:solidFill>
              <a:latin typeface="+mn-ea"/>
              <a:ea typeface="+mn-ea"/>
            </a:endParaRPr>
          </a:p>
          <a:p>
            <a:pPr eaLnBrk="1" hangingPunct="1">
              <a:lnSpc>
                <a:spcPct val="150000"/>
              </a:lnSpc>
            </a:pPr>
            <a:r>
              <a:rPr lang="zh-CN" altLang="en-US" sz="2600" dirty="0" smtClean="0">
                <a:solidFill>
                  <a:schemeClr val="accent4"/>
                </a:solidFill>
                <a:latin typeface="+mn-ea"/>
                <a:ea typeface="+mn-ea"/>
              </a:rPr>
              <a:t>教育宣传警示监督</a:t>
            </a:r>
            <a:endParaRPr lang="en-US" altLang="zh-CN" sz="2600" dirty="0" smtClean="0">
              <a:solidFill>
                <a:schemeClr val="accent4"/>
              </a:solidFill>
              <a:latin typeface="+mn-ea"/>
              <a:ea typeface="+mn-ea"/>
            </a:endParaRPr>
          </a:p>
          <a:p>
            <a:pPr eaLnBrk="1" hangingPunct="1">
              <a:lnSpc>
                <a:spcPct val="150000"/>
              </a:lnSpc>
            </a:pPr>
            <a:r>
              <a:rPr lang="zh-CN" altLang="en-US" sz="2600" dirty="0" smtClean="0">
                <a:solidFill>
                  <a:schemeClr val="accent4"/>
                </a:solidFill>
                <a:latin typeface="+mn-ea"/>
                <a:ea typeface="+mn-ea"/>
                <a:sym typeface="华文细黑" pitchFamily="2" charset="-122"/>
              </a:rPr>
              <a:t>纠正资金使用失规</a:t>
            </a:r>
            <a:endParaRPr lang="zh-CN" altLang="en-US" sz="2000" dirty="0" smtClean="0">
              <a:solidFill>
                <a:schemeClr val="accent4"/>
              </a:solidFill>
              <a:latin typeface="+mn-ea"/>
              <a:ea typeface="+mn-ea"/>
              <a:sym typeface="华文细黑"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7568" y="428604"/>
            <a:ext cx="3319208" cy="481256"/>
          </a:xfrm>
        </p:spPr>
        <p:txBody>
          <a:bodyPr/>
          <a:lstStyle/>
          <a:p>
            <a:r>
              <a:rPr lang="zh-CN" altLang="en-US" dirty="0" smtClean="0">
                <a:latin typeface="黑体" pitchFamily="49" charset="-122"/>
                <a:ea typeface="黑体" pitchFamily="49" charset="-122"/>
              </a:rPr>
              <a:t>科研不端行为查处</a:t>
            </a:r>
          </a:p>
        </p:txBody>
      </p:sp>
      <p:sp>
        <p:nvSpPr>
          <p:cNvPr id="3" name="内容占位符 2"/>
          <p:cNvSpPr>
            <a:spLocks noGrp="1"/>
          </p:cNvSpPr>
          <p:nvPr>
            <p:ph idx="1"/>
          </p:nvPr>
        </p:nvSpPr>
        <p:spPr>
          <a:xfrm>
            <a:off x="395536" y="1357298"/>
            <a:ext cx="8424936" cy="5184576"/>
          </a:xfrm>
        </p:spPr>
        <p:txBody>
          <a:bodyPr/>
          <a:lstStyle/>
          <a:p>
            <a:pPr>
              <a:lnSpc>
                <a:spcPct val="130000"/>
              </a:lnSpc>
              <a:spcBef>
                <a:spcPts val="0"/>
              </a:spcBef>
              <a:spcAft>
                <a:spcPts val="0"/>
              </a:spcAft>
            </a:pPr>
            <a:r>
              <a:rPr lang="zh-CN" altLang="en-US" sz="2600" dirty="0" smtClean="0">
                <a:solidFill>
                  <a:srgbClr val="002060"/>
                </a:solidFill>
                <a:latin typeface="Times New Roman" pitchFamily="18" charset="0"/>
                <a:ea typeface="黑体" pitchFamily="49" charset="-122"/>
                <a:cs typeface="Times New Roman" pitchFamily="18" charset="0"/>
              </a:rPr>
              <a:t>案件来源</a:t>
            </a:r>
            <a:endParaRPr lang="en-US" altLang="zh-CN" sz="2600" dirty="0" smtClean="0">
              <a:solidFill>
                <a:srgbClr val="002060"/>
              </a:solidFill>
              <a:latin typeface="Times New Roman" pitchFamily="18" charset="0"/>
              <a:ea typeface="黑体" pitchFamily="49" charset="-122"/>
              <a:cs typeface="Times New Roman" pitchFamily="18" charset="0"/>
            </a:endParaRPr>
          </a:p>
          <a:p>
            <a:pPr lvl="1">
              <a:lnSpc>
                <a:spcPct val="130000"/>
              </a:lnSpc>
              <a:spcBef>
                <a:spcPts val="0"/>
              </a:spcBef>
              <a:spcAft>
                <a:spcPts val="0"/>
              </a:spcAft>
            </a:pPr>
            <a:r>
              <a:rPr lang="zh-CN" altLang="en-US" sz="2000" dirty="0" smtClean="0">
                <a:latin typeface="Times New Roman" pitchFamily="18" charset="0"/>
                <a:ea typeface="黑体" pitchFamily="49" charset="-122"/>
                <a:cs typeface="Times New Roman" pitchFamily="18" charset="0"/>
              </a:rPr>
              <a:t>日常投诉案件</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pPr>
            <a:r>
              <a:rPr lang="zh-CN" altLang="en-US" sz="2000" dirty="0" smtClean="0">
                <a:latin typeface="Times New Roman" pitchFamily="18" charset="0"/>
                <a:ea typeface="黑体" pitchFamily="49" charset="-122"/>
                <a:cs typeface="Times New Roman" pitchFamily="18" charset="0"/>
              </a:rPr>
              <a:t>主动核查案件</a:t>
            </a:r>
            <a:r>
              <a:rPr lang="en-US"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申请书相似性检查）</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pPr>
            <a:r>
              <a:rPr lang="zh-CN" altLang="en-US" sz="2000" dirty="0" smtClean="0">
                <a:latin typeface="Times New Roman" pitchFamily="18" charset="0"/>
                <a:ea typeface="黑体" pitchFamily="49" charset="-122"/>
                <a:cs typeface="Times New Roman" pitchFamily="18" charset="0"/>
              </a:rPr>
              <a:t>专项案件（如</a:t>
            </a:r>
            <a:r>
              <a:rPr lang="en-US" altLang="zh-CN" sz="2000" dirty="0" smtClean="0">
                <a:latin typeface="Times New Roman" pitchFamily="18" charset="0"/>
                <a:ea typeface="黑体" pitchFamily="49" charset="-122"/>
                <a:cs typeface="Times New Roman" pitchFamily="18" charset="0"/>
              </a:rPr>
              <a:t>2017</a:t>
            </a:r>
            <a:r>
              <a:rPr lang="zh-CN" altLang="en-US" sz="2000" dirty="0" smtClean="0">
                <a:latin typeface="Times New Roman" pitchFamily="18" charset="0"/>
                <a:ea typeface="黑体" pitchFamily="49" charset="-122"/>
                <a:cs typeface="Times New Roman" pitchFamily="18" charset="0"/>
              </a:rPr>
              <a:t>年</a:t>
            </a:r>
            <a:r>
              <a:rPr lang="en-US" altLang="zh-CN"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肿瘤生物学</a:t>
            </a:r>
            <a:r>
              <a:rPr lang="en-US" altLang="zh-CN"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期刊集中撤稿案件）</a:t>
            </a:r>
            <a:endParaRPr lang="en-US" altLang="zh-CN" sz="2000" dirty="0" smtClean="0">
              <a:latin typeface="Times New Roman" pitchFamily="18" charset="0"/>
              <a:ea typeface="黑体" pitchFamily="49" charset="-122"/>
              <a:cs typeface="Times New Roman" pitchFamily="18" charset="0"/>
            </a:endParaRPr>
          </a:p>
          <a:p>
            <a:pPr>
              <a:lnSpc>
                <a:spcPct val="130000"/>
              </a:lnSpc>
              <a:spcBef>
                <a:spcPts val="0"/>
              </a:spcBef>
              <a:spcAft>
                <a:spcPts val="0"/>
              </a:spcAft>
            </a:pPr>
            <a:r>
              <a:rPr lang="zh-CN" altLang="en-US" sz="2600" dirty="0" smtClean="0">
                <a:solidFill>
                  <a:srgbClr val="002060"/>
                </a:solidFill>
                <a:latin typeface="Times New Roman" pitchFamily="18" charset="0"/>
                <a:ea typeface="黑体" pitchFamily="49" charset="-122"/>
                <a:cs typeface="Times New Roman" pitchFamily="18" charset="0"/>
              </a:rPr>
              <a:t>案件处理程序</a:t>
            </a:r>
            <a:endParaRPr lang="en-US" altLang="zh-CN" sz="2600" dirty="0" smtClean="0">
              <a:solidFill>
                <a:srgbClr val="002060"/>
              </a:solidFill>
              <a:latin typeface="Times New Roman" pitchFamily="18" charset="0"/>
              <a:ea typeface="黑体" pitchFamily="49" charset="-122"/>
              <a:cs typeface="Times New Roman" pitchFamily="18" charset="0"/>
            </a:endParaRPr>
          </a:p>
          <a:p>
            <a:pPr lvl="1">
              <a:lnSpc>
                <a:spcPct val="130000"/>
              </a:lnSpc>
              <a:spcBef>
                <a:spcPts val="0"/>
              </a:spcBef>
              <a:spcAft>
                <a:spcPts val="0"/>
              </a:spcAft>
              <a:buFont typeface="Wingdings" pitchFamily="2" charset="2"/>
              <a:buChar char="Ø"/>
            </a:pPr>
            <a:r>
              <a:rPr lang="zh-CN" altLang="en-US" sz="2000" dirty="0" smtClean="0">
                <a:latin typeface="Times New Roman" pitchFamily="18" charset="0"/>
                <a:ea typeface="黑体" pitchFamily="49" charset="-122"/>
                <a:cs typeface="Times New Roman" pitchFamily="18" charset="0"/>
              </a:rPr>
              <a:t>接收投诉案件</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buFont typeface="Wingdings" pitchFamily="2" charset="2"/>
              <a:buChar char="Ø"/>
            </a:pPr>
            <a:r>
              <a:rPr lang="zh-CN" altLang="en-US" sz="2000" dirty="0" smtClean="0">
                <a:latin typeface="Times New Roman" pitchFamily="18" charset="0"/>
                <a:ea typeface="黑体" pitchFamily="49" charset="-122"/>
                <a:cs typeface="Times New Roman" pitchFamily="18" charset="0"/>
              </a:rPr>
              <a:t>监委会办公室对案件进行初核</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buFont typeface="Wingdings" pitchFamily="2" charset="2"/>
              <a:buChar char="Ø"/>
            </a:pPr>
            <a:r>
              <a:rPr lang="zh-CN" altLang="en-US" sz="2000" dirty="0" smtClean="0">
                <a:latin typeface="Times New Roman" pitchFamily="18" charset="0"/>
                <a:ea typeface="黑体" pitchFamily="49" charset="-122"/>
                <a:cs typeface="Times New Roman" pitchFamily="18" charset="0"/>
              </a:rPr>
              <a:t>经监委会负责人或办公会批准启动案件调查，调查过程依靠依托单位和</a:t>
            </a:r>
            <a:r>
              <a:rPr lang="en-US"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监委会</a:t>
            </a:r>
            <a:r>
              <a:rPr lang="en-US" altLang="zh-CN"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委内外</a:t>
            </a:r>
            <a:r>
              <a:rPr lang="en-US"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专家开展</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buFont typeface="Wingdings" pitchFamily="2" charset="2"/>
              <a:buChar char="Ø"/>
            </a:pPr>
            <a:r>
              <a:rPr lang="zh-CN" altLang="en-US" sz="2000" dirty="0" smtClean="0">
                <a:latin typeface="Times New Roman" pitchFamily="18" charset="0"/>
                <a:ea typeface="黑体" pitchFamily="49" charset="-122"/>
                <a:cs typeface="Times New Roman" pitchFamily="18" charset="0"/>
              </a:rPr>
              <a:t>监委会办公室形成调查报告</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buFont typeface="Wingdings" pitchFamily="2" charset="2"/>
              <a:buChar char="Ø"/>
            </a:pPr>
            <a:r>
              <a:rPr lang="zh-CN" altLang="en-US" sz="2000" dirty="0" smtClean="0">
                <a:latin typeface="Times New Roman" pitchFamily="18" charset="0"/>
                <a:ea typeface="黑体" pitchFamily="49" charset="-122"/>
                <a:cs typeface="Times New Roman" pitchFamily="18" charset="0"/>
              </a:rPr>
              <a:t>监委会会议裁量审议</a:t>
            </a:r>
            <a:r>
              <a:rPr lang="en-US" altLang="zh-CN" sz="2000" dirty="0" smtClean="0">
                <a:latin typeface="Times New Roman" pitchFamily="18" charset="0"/>
                <a:ea typeface="黑体" pitchFamily="49" charset="-122"/>
                <a:cs typeface="Times New Roman" pitchFamily="18" charset="0"/>
              </a:rPr>
              <a:t> </a:t>
            </a:r>
            <a:r>
              <a:rPr lang="zh-CN" altLang="en-US" sz="2000" dirty="0" smtClean="0">
                <a:latin typeface="Times New Roman" pitchFamily="18" charset="0"/>
                <a:ea typeface="黑体" pitchFamily="49" charset="-122"/>
                <a:cs typeface="Times New Roman" pitchFamily="18" charset="0"/>
              </a:rPr>
              <a:t>，作出处理建议</a:t>
            </a:r>
            <a:endParaRPr lang="en-US" altLang="zh-CN" sz="2000" dirty="0" smtClean="0">
              <a:latin typeface="Times New Roman" pitchFamily="18" charset="0"/>
              <a:ea typeface="黑体" pitchFamily="49" charset="-122"/>
              <a:cs typeface="Times New Roman" pitchFamily="18" charset="0"/>
            </a:endParaRPr>
          </a:p>
          <a:p>
            <a:pPr lvl="1">
              <a:lnSpc>
                <a:spcPct val="130000"/>
              </a:lnSpc>
              <a:spcBef>
                <a:spcPts val="0"/>
              </a:spcBef>
              <a:spcAft>
                <a:spcPts val="0"/>
              </a:spcAft>
              <a:buFont typeface="Wingdings" pitchFamily="2" charset="2"/>
              <a:buChar char="Ø"/>
            </a:pPr>
            <a:r>
              <a:rPr lang="zh-CN" altLang="en-US" sz="2000" dirty="0" smtClean="0">
                <a:latin typeface="Times New Roman" pitchFamily="18" charset="0"/>
                <a:ea typeface="黑体" pitchFamily="49" charset="-122"/>
                <a:cs typeface="Times New Roman" pitchFamily="18" charset="0"/>
              </a:rPr>
              <a:t>委务会议审议，做出处理决定</a:t>
            </a:r>
          </a:p>
          <a:p>
            <a:pPr>
              <a:lnSpc>
                <a:spcPct val="130000"/>
              </a:lnSpc>
              <a:spcBef>
                <a:spcPts val="0"/>
              </a:spcBef>
              <a:spcAft>
                <a:spcPts val="0"/>
              </a:spcAft>
            </a:pPr>
            <a:endParaRPr lang="zh-CN" altLang="en-US" dirty="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2832" y="1285860"/>
            <a:ext cx="5959498" cy="2714644"/>
          </a:xfrm>
        </p:spPr>
        <p:txBody>
          <a:bodyPr/>
          <a:lstStyle/>
          <a:p>
            <a:pPr eaLnBrk="1" hangingPunct="1">
              <a:lnSpc>
                <a:spcPct val="150000"/>
              </a:lnSpc>
              <a:spcBef>
                <a:spcPts val="0"/>
              </a:spcBef>
              <a:spcAft>
                <a:spcPts val="0"/>
              </a:spcAft>
              <a:buNone/>
            </a:pPr>
            <a:r>
              <a:rPr lang="en-US" altLang="zh-CN" sz="2800" dirty="0" smtClean="0">
                <a:solidFill>
                  <a:schemeClr val="tx1"/>
                </a:solidFill>
                <a:latin typeface="Times New Roman" pitchFamily="18" charset="0"/>
                <a:ea typeface="黑体" pitchFamily="49" charset="-122"/>
                <a:cs typeface="Times New Roman" pitchFamily="18" charset="0"/>
              </a:rPr>
              <a:t>2013-2019</a:t>
            </a:r>
            <a:r>
              <a:rPr lang="zh-CN" altLang="en-US" sz="2800" dirty="0" smtClean="0">
                <a:solidFill>
                  <a:schemeClr val="tx1"/>
                </a:solidFill>
                <a:latin typeface="Times New Roman" pitchFamily="18" charset="0"/>
                <a:ea typeface="黑体" pitchFamily="49" charset="-122"/>
                <a:cs typeface="Times New Roman" pitchFamily="18" charset="0"/>
              </a:rPr>
              <a:t>年数据</a:t>
            </a:r>
            <a:r>
              <a:rPr lang="zh-CN" altLang="en-US" sz="2400" dirty="0" smtClean="0">
                <a:solidFill>
                  <a:schemeClr val="tx1"/>
                </a:solidFill>
                <a:latin typeface="Times New Roman" pitchFamily="18" charset="0"/>
                <a:ea typeface="黑体" pitchFamily="49" charset="-122"/>
                <a:cs typeface="Times New Roman" pitchFamily="18" charset="0"/>
              </a:rPr>
              <a:t>：</a:t>
            </a:r>
            <a:endParaRPr lang="en-US" altLang="zh-CN" sz="2400" dirty="0" smtClean="0">
              <a:solidFill>
                <a:schemeClr val="tx1"/>
              </a:solidFill>
              <a:latin typeface="Times New Roman" pitchFamily="18" charset="0"/>
              <a:ea typeface="黑体" pitchFamily="49" charset="-122"/>
              <a:cs typeface="Times New Roman" pitchFamily="18" charset="0"/>
            </a:endParaRPr>
          </a:p>
          <a:p>
            <a:pPr eaLnBrk="1" hangingPunct="1">
              <a:lnSpc>
                <a:spcPct val="150000"/>
              </a:lnSpc>
              <a:spcBef>
                <a:spcPts val="0"/>
              </a:spcBef>
              <a:spcAft>
                <a:spcPts val="0"/>
              </a:spcAft>
              <a:buFont typeface="Wingdings" pitchFamily="2" charset="2"/>
              <a:buChar char="Ø"/>
            </a:pPr>
            <a:r>
              <a:rPr lang="zh-CN" altLang="en-US" sz="2800" dirty="0" smtClean="0">
                <a:latin typeface="Times New Roman" pitchFamily="18" charset="0"/>
                <a:ea typeface="黑体" pitchFamily="49" charset="-122"/>
                <a:cs typeface="Times New Roman" pitchFamily="18" charset="0"/>
              </a:rPr>
              <a:t>审议</a:t>
            </a:r>
            <a:r>
              <a:rPr lang="en-US" sz="2400" dirty="0" smtClean="0">
                <a:solidFill>
                  <a:srgbClr val="FF0000"/>
                </a:solidFill>
                <a:latin typeface="Times New Roman" pitchFamily="18" charset="0"/>
                <a:ea typeface="黑体" pitchFamily="49" charset="-122"/>
                <a:cs typeface="Times New Roman" pitchFamily="18" charset="0"/>
              </a:rPr>
              <a:t>671</a:t>
            </a:r>
            <a:r>
              <a:rPr lang="zh-CN" altLang="en-US" sz="2400" dirty="0" smtClean="0">
                <a:latin typeface="Times New Roman" pitchFamily="18" charset="0"/>
                <a:ea typeface="黑体" pitchFamily="49" charset="-122"/>
                <a:cs typeface="Times New Roman" pitchFamily="18" charset="0"/>
              </a:rPr>
              <a:t>个不负责任科研行为案件</a:t>
            </a:r>
            <a:endParaRPr lang="en-US" altLang="zh-CN" sz="2400" dirty="0" smtClean="0">
              <a:latin typeface="Times New Roman" pitchFamily="18" charset="0"/>
              <a:ea typeface="黑体" pitchFamily="49" charset="-122"/>
              <a:cs typeface="Times New Roman" pitchFamily="18" charset="0"/>
            </a:endParaRPr>
          </a:p>
          <a:p>
            <a:pPr eaLnBrk="1" hangingPunct="1">
              <a:lnSpc>
                <a:spcPct val="150000"/>
              </a:lnSpc>
              <a:spcBef>
                <a:spcPts val="0"/>
              </a:spcBef>
              <a:spcAft>
                <a:spcPts val="0"/>
              </a:spcAft>
              <a:buFont typeface="Wingdings" pitchFamily="2" charset="2"/>
              <a:buChar char="Ø"/>
            </a:pPr>
            <a:r>
              <a:rPr lang="zh-CN" altLang="en-US" sz="2800" dirty="0" smtClean="0">
                <a:latin typeface="Times New Roman" pitchFamily="18" charset="0"/>
                <a:ea typeface="黑体" pitchFamily="49" charset="-122"/>
                <a:cs typeface="Times New Roman" pitchFamily="18" charset="0"/>
              </a:rPr>
              <a:t>处理</a:t>
            </a:r>
            <a:r>
              <a:rPr lang="en-US" sz="2400" dirty="0" smtClean="0">
                <a:solidFill>
                  <a:srgbClr val="FF0000"/>
                </a:solidFill>
                <a:latin typeface="Times New Roman" pitchFamily="18" charset="0"/>
                <a:ea typeface="黑体" pitchFamily="49" charset="-122"/>
                <a:cs typeface="Times New Roman" pitchFamily="18" charset="0"/>
              </a:rPr>
              <a:t>668</a:t>
            </a:r>
            <a:r>
              <a:rPr lang="zh-CN" altLang="en-US" sz="2400" dirty="0" smtClean="0">
                <a:latin typeface="Times New Roman" pitchFamily="18" charset="0"/>
                <a:ea typeface="黑体" pitchFamily="49" charset="-122"/>
                <a:cs typeface="Times New Roman" pitchFamily="18" charset="0"/>
              </a:rPr>
              <a:t>位相关责任人和</a:t>
            </a:r>
            <a:r>
              <a:rPr lang="en-US" sz="2400" dirty="0" smtClean="0">
                <a:solidFill>
                  <a:srgbClr val="FF0000"/>
                </a:solidFill>
                <a:latin typeface="Times New Roman" pitchFamily="18" charset="0"/>
                <a:ea typeface="黑体" pitchFamily="49" charset="-122"/>
                <a:cs typeface="Times New Roman" pitchFamily="18" charset="0"/>
              </a:rPr>
              <a:t>52</a:t>
            </a:r>
            <a:r>
              <a:rPr lang="zh-CN" altLang="en-US" sz="2400" dirty="0" smtClean="0">
                <a:latin typeface="Times New Roman" pitchFamily="18" charset="0"/>
                <a:ea typeface="黑体" pitchFamily="49" charset="-122"/>
                <a:cs typeface="Times New Roman" pitchFamily="18" charset="0"/>
              </a:rPr>
              <a:t>个依托单位</a:t>
            </a:r>
            <a:endParaRPr lang="en-US" altLang="zh-CN" sz="2400" dirty="0" smtClean="0">
              <a:latin typeface="Times New Roman" pitchFamily="18" charset="0"/>
              <a:ea typeface="黑体" pitchFamily="49" charset="-122"/>
              <a:cs typeface="Times New Roman" pitchFamily="18" charset="0"/>
            </a:endParaRPr>
          </a:p>
          <a:p>
            <a:pPr eaLnBrk="1" hangingPunct="1">
              <a:lnSpc>
                <a:spcPct val="150000"/>
              </a:lnSpc>
              <a:spcBef>
                <a:spcPts val="0"/>
              </a:spcBef>
              <a:spcAft>
                <a:spcPts val="0"/>
              </a:spcAft>
              <a:buFont typeface="Wingdings" pitchFamily="2" charset="2"/>
              <a:buChar char="Ø"/>
            </a:pPr>
            <a:r>
              <a:rPr lang="zh-CN" altLang="en-US" sz="2800" dirty="0" smtClean="0">
                <a:latin typeface="Times New Roman" pitchFamily="18" charset="0"/>
                <a:ea typeface="黑体" pitchFamily="49" charset="-122"/>
                <a:cs typeface="Times New Roman" pitchFamily="18" charset="0"/>
              </a:rPr>
              <a:t>撤销</a:t>
            </a:r>
            <a:r>
              <a:rPr lang="en-US" sz="2400" dirty="0" smtClean="0">
                <a:solidFill>
                  <a:srgbClr val="FF0000"/>
                </a:solidFill>
                <a:latin typeface="Times New Roman" pitchFamily="18" charset="0"/>
                <a:ea typeface="黑体" pitchFamily="49" charset="-122"/>
                <a:cs typeface="Times New Roman" pitchFamily="18" charset="0"/>
              </a:rPr>
              <a:t>260</a:t>
            </a:r>
            <a:r>
              <a:rPr lang="zh-CN" altLang="en-US" sz="2400" dirty="0" smtClean="0">
                <a:latin typeface="Times New Roman" pitchFamily="18" charset="0"/>
                <a:ea typeface="黑体" pitchFamily="49" charset="-122"/>
                <a:cs typeface="Times New Roman" pitchFamily="18" charset="0"/>
              </a:rPr>
              <a:t>个获资助项目</a:t>
            </a:r>
            <a:endParaRPr lang="en-US" altLang="zh-CN" sz="2400" dirty="0" smtClean="0">
              <a:solidFill>
                <a:schemeClr val="tx1"/>
              </a:solidFill>
              <a:latin typeface="Times New Roman" pitchFamily="18" charset="0"/>
              <a:ea typeface="黑体" pitchFamily="49" charset="-122"/>
              <a:cs typeface="Times New Roman" pitchFamily="18" charset="0"/>
            </a:endParaRPr>
          </a:p>
        </p:txBody>
      </p:sp>
      <p:sp>
        <p:nvSpPr>
          <p:cNvPr id="5" name="标题 1"/>
          <p:cNvSpPr>
            <a:spLocks noGrp="1"/>
          </p:cNvSpPr>
          <p:nvPr>
            <p:ph type="title"/>
          </p:nvPr>
        </p:nvSpPr>
        <p:spPr>
          <a:xfrm>
            <a:off x="4967568" y="428604"/>
            <a:ext cx="3319208" cy="481256"/>
          </a:xfrm>
        </p:spPr>
        <p:txBody>
          <a:bodyPr/>
          <a:lstStyle/>
          <a:p>
            <a:r>
              <a:rPr lang="zh-CN" altLang="en-US" dirty="0" smtClean="0">
                <a:latin typeface="黑体" pitchFamily="49" charset="-122"/>
                <a:ea typeface="黑体" pitchFamily="49" charset="-122"/>
              </a:rPr>
              <a:t>科研不端行为查处</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967568" y="428604"/>
            <a:ext cx="3319208" cy="481256"/>
          </a:xfrm>
        </p:spPr>
        <p:txBody>
          <a:bodyPr/>
          <a:lstStyle/>
          <a:p>
            <a:r>
              <a:rPr lang="zh-CN" altLang="en-US" dirty="0" smtClean="0">
                <a:latin typeface="黑体" pitchFamily="49" charset="-122"/>
                <a:ea typeface="黑体" pitchFamily="49" charset="-122"/>
              </a:rPr>
              <a:t>科研不端行为查处</a:t>
            </a:r>
          </a:p>
        </p:txBody>
      </p:sp>
      <p:sp>
        <p:nvSpPr>
          <p:cNvPr id="6" name="内容占位符 2"/>
          <p:cNvSpPr txBox="1">
            <a:spLocks/>
          </p:cNvSpPr>
          <p:nvPr/>
        </p:nvSpPr>
        <p:spPr bwMode="auto">
          <a:xfrm>
            <a:off x="285720" y="1214422"/>
            <a:ext cx="8643998" cy="4429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just" defTabSz="914400" rtl="0" eaLnBrk="1" fontAlgn="base" latinLnBrk="0" hangingPunct="1">
              <a:lnSpc>
                <a:spcPct val="150000"/>
              </a:lnSpc>
              <a:spcBef>
                <a:spcPts val="0"/>
              </a:spcBef>
              <a:spcAft>
                <a:spcPts val="0"/>
              </a:spcAft>
              <a:buClr>
                <a:srgbClr val="2D206F"/>
              </a:buClr>
              <a:buSzPct val="60000"/>
              <a:buFont typeface="Wingdings" pitchFamily="2" charset="2"/>
              <a:buNone/>
              <a:tabLst/>
              <a:defRPr/>
            </a:pP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rPr>
              <a:t>其中</a:t>
            </a:r>
            <a:r>
              <a:rPr kumimoji="0" lang="en-US" altLang="zh-CN" sz="2800" b="1" i="0" u="none" strike="noStrike" kern="120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rPr>
              <a:t>2019</a:t>
            </a: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rPr>
              <a:t>年</a:t>
            </a:r>
            <a:r>
              <a:rPr kumimoji="0" lang="zh-CN" altLang="en-US" sz="2400" b="1" i="0" u="none" strike="noStrike" kern="120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rPr>
              <a:t>：</a:t>
            </a:r>
            <a:endParaRPr kumimoji="0" lang="en-US" altLang="zh-CN" sz="2400" b="1" i="0" u="none" strike="noStrike" kern="120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endParaRPr>
          </a:p>
          <a:p>
            <a:pPr marL="228600" marR="0" lvl="0" indent="-228600" algn="just" defTabSz="914400" rtl="0" eaLnBrk="1" fontAlgn="base" latinLnBrk="0" hangingPunct="1">
              <a:lnSpc>
                <a:spcPct val="150000"/>
              </a:lnSpc>
              <a:spcBef>
                <a:spcPts val="0"/>
              </a:spcBef>
              <a:spcAft>
                <a:spcPts val="0"/>
              </a:spcAft>
              <a:buClr>
                <a:srgbClr val="2D206F"/>
              </a:buClr>
              <a:buSzPct val="60000"/>
              <a:buFont typeface="Wingdings" pitchFamily="2" charset="2"/>
              <a:buChar char="Ø"/>
              <a:tabLst/>
              <a:defRPr/>
            </a:pPr>
            <a:r>
              <a:rPr kumimoji="0" lang="zh-CN" altLang="en-US" sz="28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审议</a:t>
            </a: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黑体" pitchFamily="49" charset="-122"/>
                <a:cs typeface="Times New Roman" pitchFamily="18" charset="0"/>
              </a:rPr>
              <a:t>138</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个不负责任科研行为案件</a:t>
            </a:r>
            <a:endPar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endParaRPr>
          </a:p>
          <a:p>
            <a:pPr marL="228600" marR="0" lvl="0" indent="-228600" algn="just" defTabSz="914400" rtl="0" eaLnBrk="1" fontAlgn="base" latinLnBrk="0" hangingPunct="1">
              <a:lnSpc>
                <a:spcPct val="150000"/>
              </a:lnSpc>
              <a:spcBef>
                <a:spcPts val="0"/>
              </a:spcBef>
              <a:spcAft>
                <a:spcPts val="0"/>
              </a:spcAft>
              <a:buClr>
                <a:srgbClr val="2D206F"/>
              </a:buClr>
              <a:buSzPct val="60000"/>
              <a:buFont typeface="Wingdings" pitchFamily="2" charset="2"/>
              <a:buChar char="Ø"/>
              <a:tabLst/>
              <a:defRPr/>
            </a:pPr>
            <a:r>
              <a:rPr kumimoji="0" lang="zh-CN" altLang="en-US" sz="28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处理</a:t>
            </a: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黑体" pitchFamily="49" charset="-122"/>
                <a:cs typeface="Times New Roman" pitchFamily="18" charset="0"/>
              </a:rPr>
              <a:t>77</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位相关责任人：通报批评</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10</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人，内部通报批评</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32</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人，书面警告</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15</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人，谈话提醒</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20</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人</a:t>
            </a:r>
            <a:endPar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endParaRPr>
          </a:p>
          <a:p>
            <a:pPr marL="228600" marR="0" lvl="0" indent="-228600" algn="just" defTabSz="914400" rtl="0" eaLnBrk="1" fontAlgn="base" latinLnBrk="0" hangingPunct="1">
              <a:lnSpc>
                <a:spcPct val="150000"/>
              </a:lnSpc>
              <a:spcBef>
                <a:spcPts val="0"/>
              </a:spcBef>
              <a:spcAft>
                <a:spcPts val="0"/>
              </a:spcAft>
              <a:buClr>
                <a:srgbClr val="2D206F"/>
              </a:buClr>
              <a:buSzPct val="60000"/>
              <a:buFont typeface="Wingdings" pitchFamily="2" charset="2"/>
              <a:buChar char="Ø"/>
              <a:tabLst/>
              <a:defRPr/>
            </a:pPr>
            <a:r>
              <a:rPr lang="zh-CN" altLang="en-US" sz="2400" b="1" dirty="0" smtClean="0">
                <a:solidFill>
                  <a:srgbClr val="2D206F"/>
                </a:solidFill>
                <a:latin typeface="Times New Roman" pitchFamily="18" charset="0"/>
                <a:ea typeface="黑体" pitchFamily="49" charset="-122"/>
                <a:cs typeface="Times New Roman" pitchFamily="18" charset="0"/>
              </a:rPr>
              <a:t>处理依托单位</a:t>
            </a:r>
            <a:r>
              <a:rPr lang="en-US" altLang="zh-CN" sz="2400" b="1" dirty="0" smtClean="0">
                <a:solidFill>
                  <a:srgbClr val="FF0000"/>
                </a:solidFill>
                <a:latin typeface="Times New Roman" pitchFamily="18" charset="0"/>
                <a:ea typeface="黑体" pitchFamily="49" charset="-122"/>
                <a:cs typeface="Times New Roman" pitchFamily="18" charset="0"/>
              </a:rPr>
              <a:t>17</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个：通报批评</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9</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个，内部通报批评</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4</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个，书面警告</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1</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个，谈话提醒</a:t>
            </a:r>
            <a:r>
              <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3</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a:t>
            </a:r>
            <a:endParaRPr kumimoji="0" lang="en-US" altLang="zh-CN"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endParaRPr>
          </a:p>
          <a:p>
            <a:pPr marL="228600" marR="0" lvl="0" indent="-228600" algn="just" defTabSz="914400" rtl="0" eaLnBrk="1" fontAlgn="base" latinLnBrk="0" hangingPunct="1">
              <a:lnSpc>
                <a:spcPct val="150000"/>
              </a:lnSpc>
              <a:spcBef>
                <a:spcPts val="0"/>
              </a:spcBef>
              <a:spcAft>
                <a:spcPts val="0"/>
              </a:spcAft>
              <a:buClr>
                <a:srgbClr val="2D206F"/>
              </a:buClr>
              <a:buSzPct val="60000"/>
              <a:buFont typeface="Wingdings" pitchFamily="2" charset="2"/>
              <a:buChar char="Ø"/>
              <a:tabLst/>
              <a:defRPr/>
            </a:pPr>
            <a:r>
              <a:rPr kumimoji="0" lang="zh-CN" altLang="en-US" sz="28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撤销</a:t>
            </a: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黑体" pitchFamily="49" charset="-122"/>
                <a:cs typeface="Times New Roman" pitchFamily="18" charset="0"/>
              </a:rPr>
              <a:t>21</a:t>
            </a:r>
            <a:r>
              <a:rPr kumimoji="0" lang="zh-CN" altLang="en-US" sz="2400" b="1" i="0" u="none" strike="noStrike" kern="1200" cap="none" spc="0" normalizeH="0" baseline="0" noProof="0" dirty="0" smtClean="0">
                <a:ln>
                  <a:noFill/>
                </a:ln>
                <a:solidFill>
                  <a:srgbClr val="2D206F"/>
                </a:solidFill>
                <a:effectLst/>
                <a:uLnTx/>
                <a:uFillTx/>
                <a:latin typeface="Times New Roman" pitchFamily="18" charset="0"/>
                <a:ea typeface="黑体" pitchFamily="49" charset="-122"/>
                <a:cs typeface="Times New Roman" pitchFamily="18" charset="0"/>
              </a:rPr>
              <a:t>个获资助项目</a:t>
            </a:r>
            <a:endParaRPr kumimoji="0" lang="en-US" altLang="zh-CN" sz="2400" b="1" i="0" u="none" strike="noStrike" kern="1200" cap="none" spc="0" normalizeH="0" baseline="0" noProof="0" dirty="0" smtClean="0">
              <a:ln>
                <a:noFill/>
              </a:ln>
              <a:solidFill>
                <a:schemeClr val="tx1"/>
              </a:solidFill>
              <a:effectLst/>
              <a:uLnTx/>
              <a:uFillTx/>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标题 1"/>
          <p:cNvSpPr>
            <a:spLocks noGrp="1"/>
          </p:cNvSpPr>
          <p:nvPr>
            <p:ph type="title"/>
          </p:nvPr>
        </p:nvSpPr>
        <p:spPr>
          <a:xfrm>
            <a:off x="5286380" y="428604"/>
            <a:ext cx="3105142" cy="552471"/>
          </a:xfrm>
        </p:spPr>
        <p:txBody>
          <a:bodyPr/>
          <a:lstStyle/>
          <a:p>
            <a:pPr eaLnBrk="1" hangingPunct="1"/>
            <a:r>
              <a:rPr lang="zh-CN" altLang="en-US" dirty="0" smtClean="0">
                <a:latin typeface="黑体" pitchFamily="49" charset="-122"/>
                <a:ea typeface="黑体" pitchFamily="49" charset="-122"/>
                <a:sym typeface="宋体" charset="-122"/>
              </a:rPr>
              <a:t>高相似度项目</a:t>
            </a:r>
            <a:r>
              <a:rPr lang="zh-CN" altLang="en-US" dirty="0" smtClean="0">
                <a:latin typeface="黑体" pitchFamily="49" charset="-122"/>
                <a:ea typeface="黑体" pitchFamily="49" charset="-122"/>
              </a:rPr>
              <a:t>核查</a:t>
            </a:r>
          </a:p>
        </p:txBody>
      </p:sp>
      <p:sp>
        <p:nvSpPr>
          <p:cNvPr id="229378" name="内容占位符 2"/>
          <p:cNvSpPr>
            <a:spLocks noGrp="1"/>
          </p:cNvSpPr>
          <p:nvPr>
            <p:ph idx="1"/>
          </p:nvPr>
        </p:nvSpPr>
        <p:spPr>
          <a:xfrm>
            <a:off x="395288" y="1357298"/>
            <a:ext cx="8424862" cy="4946669"/>
          </a:xfrm>
        </p:spPr>
        <p:txBody>
          <a:bodyPr/>
          <a:lstStyle/>
          <a:p>
            <a:pPr marL="0" indent="0" eaLnBrk="1" hangingPunct="1">
              <a:buFont typeface="Wingdings" pitchFamily="2" charset="2"/>
              <a:buNone/>
            </a:pPr>
            <a:r>
              <a:rPr lang="zh-CN" altLang="en-US" sz="2400" dirty="0" smtClean="0">
                <a:latin typeface="Times New Roman" pitchFamily="18" charset="0"/>
                <a:ea typeface="黑体" pitchFamily="49" charset="-122"/>
                <a:cs typeface="Times New Roman" pitchFamily="18" charset="0"/>
                <a:sym typeface="宋体" charset="-122"/>
              </a:rPr>
              <a:t>201</a:t>
            </a:r>
            <a:r>
              <a:rPr lang="en-US" altLang="zh-CN" sz="2400" dirty="0" smtClean="0">
                <a:latin typeface="Times New Roman" pitchFamily="18" charset="0"/>
                <a:ea typeface="黑体" pitchFamily="49" charset="-122"/>
                <a:cs typeface="Times New Roman" pitchFamily="18" charset="0"/>
                <a:sym typeface="宋体" charset="-122"/>
              </a:rPr>
              <a:t>2</a:t>
            </a:r>
            <a:r>
              <a:rPr lang="zh-CN" altLang="en-US" sz="2400" dirty="0" smtClean="0">
                <a:latin typeface="Times New Roman" pitchFamily="18" charset="0"/>
                <a:ea typeface="黑体" pitchFamily="49" charset="-122"/>
                <a:cs typeface="Times New Roman" pitchFamily="18" charset="0"/>
                <a:sym typeface="宋体" charset="-122"/>
              </a:rPr>
              <a:t>年起，利用“项目相似度检查系统”主动对申请项目进行相似度查处。</a:t>
            </a:r>
            <a:endParaRPr lang="en-US" altLang="zh-CN" sz="2400" dirty="0" smtClean="0">
              <a:solidFill>
                <a:srgbClr val="FF0000"/>
              </a:solidFill>
              <a:latin typeface="Times New Roman" pitchFamily="18" charset="0"/>
              <a:ea typeface="黑体" pitchFamily="49" charset="-122"/>
              <a:cs typeface="Times New Roman" pitchFamily="18" charset="0"/>
            </a:endParaRPr>
          </a:p>
          <a:p>
            <a:pPr lvl="1" eaLnBrk="1" hangingPunct="1">
              <a:buClrTx/>
            </a:pPr>
            <a:r>
              <a:rPr lang="en-US" altLang="zh-CN" sz="2000" dirty="0" smtClean="0">
                <a:latin typeface="Times New Roman" pitchFamily="18" charset="0"/>
                <a:ea typeface="黑体" pitchFamily="49" charset="-122"/>
                <a:cs typeface="Times New Roman" pitchFamily="18" charset="0"/>
              </a:rPr>
              <a:t>2012-2019</a:t>
            </a:r>
            <a:r>
              <a:rPr lang="zh-CN" altLang="en-US" sz="2000" dirty="0" smtClean="0">
                <a:latin typeface="Times New Roman" pitchFamily="18" charset="0"/>
                <a:ea typeface="黑体" pitchFamily="49" charset="-122"/>
                <a:cs typeface="Times New Roman" pitchFamily="18" charset="0"/>
              </a:rPr>
              <a:t>年，处理责任人</a:t>
            </a:r>
            <a:r>
              <a:rPr lang="en-US" altLang="zh-CN" sz="2000" dirty="0" smtClean="0">
                <a:solidFill>
                  <a:srgbClr val="C00000"/>
                </a:solidFill>
                <a:latin typeface="Times New Roman" pitchFamily="18" charset="0"/>
                <a:ea typeface="黑体" pitchFamily="49" charset="-122"/>
                <a:cs typeface="Times New Roman" pitchFamily="18" charset="0"/>
              </a:rPr>
              <a:t>179</a:t>
            </a:r>
            <a:r>
              <a:rPr lang="zh-CN" altLang="en-US" sz="2000" dirty="0" smtClean="0">
                <a:solidFill>
                  <a:srgbClr val="C00000"/>
                </a:solidFill>
                <a:latin typeface="Times New Roman" pitchFamily="18" charset="0"/>
                <a:ea typeface="黑体" pitchFamily="49" charset="-122"/>
                <a:cs typeface="Times New Roman" pitchFamily="18" charset="0"/>
              </a:rPr>
              <a:t>人</a:t>
            </a:r>
            <a:endParaRPr lang="en-US" altLang="zh-CN" sz="2000" dirty="0" smtClean="0">
              <a:solidFill>
                <a:srgbClr val="C00000"/>
              </a:solidFill>
              <a:latin typeface="Times New Roman" pitchFamily="18" charset="0"/>
              <a:ea typeface="黑体" pitchFamily="49" charset="-122"/>
              <a:cs typeface="Times New Roman" pitchFamily="18" charset="0"/>
            </a:endParaRPr>
          </a:p>
          <a:p>
            <a:pPr marL="754725" lvl="2" eaLnBrk="1" hangingPunct="1">
              <a:buClr>
                <a:srgbClr val="3B6DBF"/>
              </a:buClr>
            </a:pPr>
            <a:r>
              <a:rPr lang="zh-CN" altLang="en-US" sz="2000" dirty="0" smtClean="0">
                <a:solidFill>
                  <a:schemeClr val="tx1"/>
                </a:solidFill>
                <a:latin typeface="Times New Roman" pitchFamily="18" charset="0"/>
                <a:ea typeface="黑体" pitchFamily="49" charset="-122"/>
                <a:cs typeface="Times New Roman" pitchFamily="18" charset="0"/>
              </a:rPr>
              <a:t>其中通报批评</a:t>
            </a:r>
            <a:r>
              <a:rPr lang="en-US" altLang="zh-CN" sz="2000" dirty="0" smtClean="0">
                <a:solidFill>
                  <a:schemeClr val="tx1"/>
                </a:solidFill>
                <a:latin typeface="Times New Roman" pitchFamily="18" charset="0"/>
                <a:ea typeface="黑体" pitchFamily="49" charset="-122"/>
                <a:cs typeface="Times New Roman" pitchFamily="18" charset="0"/>
              </a:rPr>
              <a:t>41</a:t>
            </a:r>
            <a:r>
              <a:rPr lang="zh-CN" altLang="en-US" sz="2000" dirty="0" smtClean="0">
                <a:solidFill>
                  <a:schemeClr val="tx1"/>
                </a:solidFill>
                <a:latin typeface="Times New Roman" pitchFamily="18" charset="0"/>
                <a:ea typeface="黑体" pitchFamily="49" charset="-122"/>
                <a:cs typeface="Times New Roman" pitchFamily="18" charset="0"/>
              </a:rPr>
              <a:t>人，内部通报批评</a:t>
            </a:r>
            <a:r>
              <a:rPr lang="en-US" altLang="zh-CN" sz="2000" dirty="0" smtClean="0">
                <a:solidFill>
                  <a:schemeClr val="tx1"/>
                </a:solidFill>
                <a:latin typeface="Times New Roman" pitchFamily="18" charset="0"/>
                <a:ea typeface="黑体" pitchFamily="49" charset="-122"/>
                <a:cs typeface="Times New Roman" pitchFamily="18" charset="0"/>
              </a:rPr>
              <a:t>116</a:t>
            </a:r>
            <a:r>
              <a:rPr lang="zh-CN" altLang="en-US" sz="2000" dirty="0" smtClean="0">
                <a:solidFill>
                  <a:schemeClr val="tx1"/>
                </a:solidFill>
                <a:latin typeface="Times New Roman" pitchFamily="18" charset="0"/>
                <a:ea typeface="黑体" pitchFamily="49" charset="-122"/>
                <a:cs typeface="Times New Roman" pitchFamily="18" charset="0"/>
              </a:rPr>
              <a:t>人，书面警告</a:t>
            </a:r>
            <a:r>
              <a:rPr lang="en-US" altLang="zh-CN" sz="2000" dirty="0" smtClean="0">
                <a:solidFill>
                  <a:schemeClr val="tx1"/>
                </a:solidFill>
                <a:latin typeface="Times New Roman" pitchFamily="18" charset="0"/>
                <a:ea typeface="黑体" pitchFamily="49" charset="-122"/>
                <a:cs typeface="Times New Roman" pitchFamily="18" charset="0"/>
              </a:rPr>
              <a:t>21</a:t>
            </a:r>
            <a:r>
              <a:rPr lang="zh-CN" altLang="en-US" sz="2000" dirty="0" smtClean="0">
                <a:solidFill>
                  <a:schemeClr val="tx1"/>
                </a:solidFill>
                <a:latin typeface="Times New Roman" pitchFamily="18" charset="0"/>
                <a:ea typeface="黑体" pitchFamily="49" charset="-122"/>
                <a:cs typeface="Times New Roman" pitchFamily="18" charset="0"/>
              </a:rPr>
              <a:t>人，谈话提醒</a:t>
            </a:r>
            <a:r>
              <a:rPr lang="en-US" altLang="zh-CN" sz="2000" dirty="0" smtClean="0">
                <a:solidFill>
                  <a:schemeClr val="tx1"/>
                </a:solidFill>
                <a:latin typeface="Times New Roman" pitchFamily="18" charset="0"/>
                <a:ea typeface="黑体" pitchFamily="49" charset="-122"/>
                <a:cs typeface="Times New Roman" pitchFamily="18" charset="0"/>
              </a:rPr>
              <a:t>1</a:t>
            </a:r>
            <a:r>
              <a:rPr lang="zh-CN" altLang="en-US" sz="2000" dirty="0" smtClean="0">
                <a:solidFill>
                  <a:schemeClr val="tx1"/>
                </a:solidFill>
                <a:latin typeface="Times New Roman" pitchFamily="18" charset="0"/>
                <a:ea typeface="黑体" pitchFamily="49" charset="-122"/>
                <a:cs typeface="Times New Roman" pitchFamily="18" charset="0"/>
              </a:rPr>
              <a:t>人；</a:t>
            </a:r>
            <a:endParaRPr lang="en-US" altLang="zh-CN" sz="2000" dirty="0" smtClean="0">
              <a:solidFill>
                <a:schemeClr val="tx1"/>
              </a:solidFill>
              <a:latin typeface="Times New Roman" pitchFamily="18" charset="0"/>
              <a:ea typeface="黑体" pitchFamily="49" charset="-122"/>
              <a:cs typeface="Times New Roman" pitchFamily="18" charset="0"/>
            </a:endParaRPr>
          </a:p>
          <a:p>
            <a:pPr marL="754725" lvl="2" eaLnBrk="1" hangingPunct="1">
              <a:buClr>
                <a:srgbClr val="3B6DBF"/>
              </a:buClr>
            </a:pPr>
            <a:r>
              <a:rPr lang="zh-CN" altLang="en-US" sz="2000" dirty="0" smtClean="0">
                <a:solidFill>
                  <a:schemeClr val="tx1"/>
                </a:solidFill>
                <a:latin typeface="Times New Roman" pitchFamily="18" charset="0"/>
                <a:ea typeface="黑体" pitchFamily="49" charset="-122"/>
                <a:cs typeface="Times New Roman" pitchFamily="18" charset="0"/>
              </a:rPr>
              <a:t>撤销</a:t>
            </a:r>
            <a:r>
              <a:rPr lang="en-US" altLang="zh-CN" sz="2000" dirty="0" smtClean="0">
                <a:solidFill>
                  <a:schemeClr val="tx1"/>
                </a:solidFill>
                <a:latin typeface="Times New Roman" pitchFamily="18" charset="0"/>
                <a:ea typeface="黑体" pitchFamily="49" charset="-122"/>
                <a:cs typeface="Times New Roman" pitchFamily="18" charset="0"/>
              </a:rPr>
              <a:t>5</a:t>
            </a:r>
            <a:r>
              <a:rPr lang="zh-CN" altLang="en-US" sz="2000" dirty="0" smtClean="0">
                <a:solidFill>
                  <a:schemeClr val="tx1"/>
                </a:solidFill>
                <a:latin typeface="Times New Roman" pitchFamily="18" charset="0"/>
                <a:ea typeface="黑体" pitchFamily="49" charset="-122"/>
                <a:cs typeface="Times New Roman" pitchFamily="18" charset="0"/>
              </a:rPr>
              <a:t>项已获资助项目；</a:t>
            </a:r>
            <a:endParaRPr lang="en-US" altLang="zh-CN" sz="2000" dirty="0" smtClean="0">
              <a:solidFill>
                <a:schemeClr val="tx1"/>
              </a:solidFill>
              <a:latin typeface="Times New Roman" pitchFamily="18" charset="0"/>
              <a:ea typeface="黑体" pitchFamily="49" charset="-122"/>
              <a:cs typeface="Times New Roman" pitchFamily="18" charset="0"/>
            </a:endParaRPr>
          </a:p>
          <a:p>
            <a:pPr marL="754725" lvl="2" eaLnBrk="1" hangingPunct="1">
              <a:buClr>
                <a:srgbClr val="3B6DBF"/>
              </a:buClr>
              <a:buNone/>
            </a:pPr>
            <a:r>
              <a:rPr lang="zh-CN" altLang="en-US" sz="2000" dirty="0" smtClean="0">
                <a:solidFill>
                  <a:schemeClr val="tx1"/>
                </a:solidFill>
                <a:latin typeface="Times New Roman" pitchFamily="18" charset="0"/>
                <a:ea typeface="黑体" pitchFamily="49" charset="-122"/>
                <a:cs typeface="Times New Roman" pitchFamily="18" charset="0"/>
              </a:rPr>
              <a:t>抄袭行为：抄袭他人申请书行为占一半以上，同时存在造假行为。</a:t>
            </a:r>
            <a:endParaRPr lang="en-US" altLang="zh-CN" sz="2000" dirty="0" smtClean="0">
              <a:solidFill>
                <a:schemeClr val="tx1"/>
              </a:solidFill>
              <a:latin typeface="Times New Roman" pitchFamily="18" charset="0"/>
              <a:ea typeface="黑体" pitchFamily="49" charset="-122"/>
              <a:cs typeface="Times New Roman" pitchFamily="18" charset="0"/>
            </a:endParaRPr>
          </a:p>
          <a:p>
            <a:pPr lvl="1" eaLnBrk="1" hangingPunct="1">
              <a:buClrTx/>
            </a:pPr>
            <a:r>
              <a:rPr lang="zh-CN" altLang="en-US" sz="2000" dirty="0" smtClean="0">
                <a:latin typeface="Times New Roman" pitchFamily="18" charset="0"/>
                <a:ea typeface="黑体" pitchFamily="49" charset="-122"/>
                <a:cs typeface="Times New Roman" pitchFamily="18" charset="0"/>
              </a:rPr>
              <a:t>处理依托单位</a:t>
            </a:r>
            <a:r>
              <a:rPr lang="en-US" altLang="zh-CN" sz="2000" dirty="0" smtClean="0">
                <a:solidFill>
                  <a:srgbClr val="C00000"/>
                </a:solidFill>
                <a:latin typeface="Times New Roman" pitchFamily="18" charset="0"/>
                <a:ea typeface="黑体" pitchFamily="49" charset="-122"/>
                <a:cs typeface="Times New Roman" pitchFamily="18" charset="0"/>
              </a:rPr>
              <a:t>7</a:t>
            </a:r>
            <a:r>
              <a:rPr lang="zh-CN" altLang="en-US" sz="2000" dirty="0" smtClean="0">
                <a:solidFill>
                  <a:srgbClr val="C00000"/>
                </a:solidFill>
                <a:latin typeface="Times New Roman" pitchFamily="18" charset="0"/>
                <a:ea typeface="黑体" pitchFamily="49" charset="-122"/>
                <a:cs typeface="Times New Roman" pitchFamily="18" charset="0"/>
              </a:rPr>
              <a:t>个</a:t>
            </a:r>
            <a:endParaRPr lang="en-US" altLang="zh-CN" sz="2000" dirty="0" smtClean="0">
              <a:solidFill>
                <a:srgbClr val="C00000"/>
              </a:solidFill>
              <a:latin typeface="Times New Roman" pitchFamily="18" charset="0"/>
              <a:ea typeface="黑体" pitchFamily="49" charset="-122"/>
              <a:cs typeface="Times New Roman" pitchFamily="18" charset="0"/>
            </a:endParaRPr>
          </a:p>
          <a:p>
            <a:pPr lvl="2" eaLnBrk="1" hangingPunct="1">
              <a:buClrTx/>
            </a:pPr>
            <a:r>
              <a:rPr lang="zh-CN" altLang="en-US" sz="2000" dirty="0" smtClean="0">
                <a:solidFill>
                  <a:schemeClr val="tx1"/>
                </a:solidFill>
                <a:latin typeface="Times New Roman" pitchFamily="18" charset="0"/>
                <a:ea typeface="黑体" pitchFamily="49" charset="-122"/>
                <a:cs typeface="Times New Roman" pitchFamily="18" charset="0"/>
              </a:rPr>
              <a:t>内部通报批评</a:t>
            </a:r>
            <a:r>
              <a:rPr lang="en-US" altLang="zh-CN" sz="2000" dirty="0" smtClean="0">
                <a:solidFill>
                  <a:schemeClr val="tx1"/>
                </a:solidFill>
                <a:latin typeface="Times New Roman" pitchFamily="18" charset="0"/>
                <a:ea typeface="黑体" pitchFamily="49" charset="-122"/>
                <a:cs typeface="Times New Roman" pitchFamily="18" charset="0"/>
              </a:rPr>
              <a:t>7</a:t>
            </a:r>
            <a:r>
              <a:rPr lang="zh-CN" altLang="en-US" sz="2000" dirty="0" smtClean="0">
                <a:solidFill>
                  <a:schemeClr val="tx1"/>
                </a:solidFill>
                <a:latin typeface="Times New Roman" pitchFamily="18" charset="0"/>
                <a:ea typeface="黑体" pitchFamily="49" charset="-122"/>
                <a:cs typeface="Times New Roman" pitchFamily="18" charset="0"/>
              </a:rPr>
              <a:t>个。</a:t>
            </a:r>
            <a:endParaRPr lang="en-US" altLang="zh-CN" sz="2000" i="1" dirty="0" smtClean="0">
              <a:solidFill>
                <a:srgbClr val="444444"/>
              </a:solidFill>
              <a:latin typeface="Times New Roman" pitchFamily="18" charset="0"/>
              <a:ea typeface="黑体" pitchFamily="49" charset="-122"/>
              <a:cs typeface="Times New Roman" pitchFamily="18" charset="0"/>
            </a:endParaRPr>
          </a:p>
          <a:p>
            <a:pPr marL="0" indent="0" eaLnBrk="1" hangingPunct="1">
              <a:buFont typeface="Wingdings" pitchFamily="2" charset="2"/>
              <a:buNone/>
            </a:pPr>
            <a:r>
              <a:rPr lang="zh-CN" altLang="en-US" dirty="0" smtClean="0">
                <a:latin typeface="Times New Roman" pitchFamily="18" charset="0"/>
                <a:ea typeface="黑体" pitchFamily="49" charset="-122"/>
                <a:cs typeface="Times New Roman" pitchFamily="18" charset="0"/>
              </a:rPr>
              <a:t>经过几年严肃查处与宣传，近年高相似度申请项目有所减少，但尚要加强宣传教育。</a:t>
            </a:r>
            <a:endParaRPr lang="en-US" altLang="zh-CN" dirty="0" smtClean="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QSMBu8wJU6zBlL4y_7ue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ZDU2ulUjk.YlrombU7G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ElCIHMeUOnxX6FQ5HS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Pe6hOBrD0OV6e4JXaK5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rp.mLTUy4Zb3QdGGK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ZDU2ulUjk.YlrombU7G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ZDU2ulUjk.YlrombU7G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ZDU2ulUjk.YlrombU7G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ZDU2ulUjk.YlrombU7G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ZDU2ulUjk.YlrombU7GeA"/>
</p:tagLst>
</file>

<file path=ppt/theme/theme1.xml><?xml version="1.0" encoding="utf-8"?>
<a:theme xmlns:a="http://schemas.openxmlformats.org/drawingml/2006/main" name="NSFC-雅黑">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雅黑&amp;Tahoma">
      <a:majorFont>
        <a:latin typeface="Tahoma"/>
        <a:ea typeface="微软雅黑"/>
        <a:cs typeface=""/>
      </a:majorFont>
      <a:minorFont>
        <a:latin typeface="Tahom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66FFFF">
                <a:alpha val="80000"/>
              </a:srgbClr>
            </a:gs>
            <a:gs pos="50000">
              <a:srgbClr val="CCFFFF">
                <a:alpha val="89999"/>
              </a:srgbClr>
            </a:gs>
            <a:gs pos="100000">
              <a:srgbClr val="66FFFF">
                <a:alpha val="80000"/>
              </a:srgbClr>
            </a:gs>
          </a:gsLst>
          <a:lin ang="2700000" scaled="1"/>
        </a:gradFill>
        <a:ln w="12700">
          <a:solidFill>
            <a:srgbClr val="00FFFF"/>
          </a:solidFill>
          <a:round/>
          <a:headEnd/>
          <a:tailEnd/>
        </a:ln>
        <a:effectLst>
          <a:outerShdw dist="107763" dir="2700000" algn="ctr" rotWithShape="0">
            <a:schemeClr val="bg2">
              <a:alpha val="50000"/>
            </a:schemeClr>
          </a:outerShdw>
        </a:effectLst>
      </a:spPr>
      <a:bodyPr wrap="none" anchor="ctr"/>
      <a:lstStyle>
        <a:defPPr defTabSz="1611313">
          <a:defRPr sz="2800" b="1" dirty="0" smtClean="0">
            <a:solidFill>
              <a:srgbClr val="2D206F"/>
            </a:solidFill>
            <a:latin typeface="+mn-ea"/>
            <a:ea typeface="+mn-ea"/>
            <a:cs typeface="+mj-cs"/>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7016</TotalTime>
  <Words>4046</Words>
  <Application>Microsoft Office PowerPoint</Application>
  <PresentationFormat>全屏显示(4:3)</PresentationFormat>
  <Paragraphs>573</Paragraphs>
  <Slides>43</Slides>
  <Notes>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57" baseType="lpstr">
      <vt:lpstr>Arial</vt:lpstr>
      <vt:lpstr>宋体</vt:lpstr>
      <vt:lpstr>黑体</vt:lpstr>
      <vt:lpstr>Times New Roman</vt:lpstr>
      <vt:lpstr>Wingdings</vt:lpstr>
      <vt:lpstr>微软雅黑</vt:lpstr>
      <vt:lpstr>Arial Unicode MS</vt:lpstr>
      <vt:lpstr>华文细黑</vt:lpstr>
      <vt:lpstr>仿宋_GB2312</vt:lpstr>
      <vt:lpstr>Tahoma</vt:lpstr>
      <vt:lpstr>Calibri</vt:lpstr>
      <vt:lpstr>华文楷体</vt:lpstr>
      <vt:lpstr>NSFC-雅黑</vt:lpstr>
      <vt:lpstr>think-cell Slide</vt:lpstr>
      <vt:lpstr>科学基金科研诚信、科研伦理及 监督体系建设</vt:lpstr>
      <vt:lpstr>幻灯片 2</vt:lpstr>
      <vt:lpstr>  科学基金科研诚信工作-我们在做什么？</vt:lpstr>
      <vt:lpstr>幻灯片 4</vt:lpstr>
      <vt:lpstr>  科学基金科研诚信工作-我们怎么做？</vt:lpstr>
      <vt:lpstr>科研不端行为查处</vt:lpstr>
      <vt:lpstr>科研不端行为查处</vt:lpstr>
      <vt:lpstr>科研不端行为查处</vt:lpstr>
      <vt:lpstr>高相似度项目核查</vt:lpstr>
      <vt:lpstr>高相似度项目核查</vt:lpstr>
      <vt:lpstr>专项查处-2017年集中撤稿事件</vt:lpstr>
      <vt:lpstr>专项查处-2017年集中撤稿事件</vt:lpstr>
      <vt:lpstr>专项查处-2017年集中撤稿事件</vt:lpstr>
      <vt:lpstr>专项查处-集中撤稿事件成因简析</vt:lpstr>
      <vt:lpstr>典型案例分析-抄袭剽窃</vt:lpstr>
      <vt:lpstr>典型案例分析-伪造虚假信息</vt:lpstr>
      <vt:lpstr>典型案例分析-伪造签名</vt:lpstr>
      <vt:lpstr>典型案例分析-冒用、篡改</vt:lpstr>
      <vt:lpstr>   科学基金科研诚信工作-我们怎么做？</vt:lpstr>
      <vt:lpstr>驻会监督</vt:lpstr>
      <vt:lpstr>驻会监督</vt:lpstr>
      <vt:lpstr>驻会监督</vt:lpstr>
      <vt:lpstr>   科学基金科研诚信工作-我们怎么做？</vt:lpstr>
      <vt:lpstr>幻灯片 24</vt:lpstr>
      <vt:lpstr>幻灯片 25</vt:lpstr>
      <vt:lpstr>资金监督</vt:lpstr>
      <vt:lpstr>资金监督</vt:lpstr>
      <vt:lpstr>资金监督</vt:lpstr>
      <vt:lpstr>资金监督</vt:lpstr>
      <vt:lpstr>资金监督</vt:lpstr>
      <vt:lpstr>资金监督</vt:lpstr>
      <vt:lpstr>                                         监督检查中发现的问题</vt:lpstr>
      <vt:lpstr>     监督检查中发现的问题</vt:lpstr>
      <vt:lpstr>进一步强化科学基金监督体系建设</vt:lpstr>
      <vt:lpstr>下一步工作措施</vt:lpstr>
      <vt:lpstr>全力推进全流程、全覆盖的监督体系建设</vt:lpstr>
      <vt:lpstr>推动修订规章制度-已进入委内立法程序</vt:lpstr>
      <vt:lpstr>启动规章制度的制定、修订</vt:lpstr>
      <vt:lpstr>进一步加强对科研不端行为的惩戒力度</vt:lpstr>
      <vt:lpstr>加强宣传教育</vt:lpstr>
      <vt:lpstr>完善联动机制，形成监督合力</vt:lpstr>
      <vt:lpstr>幻灯片 42</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zhuwt</dc:creator>
  <cp:lastModifiedBy>陈克勋(kxch)</cp:lastModifiedBy>
  <cp:revision>795</cp:revision>
  <dcterms:created xsi:type="dcterms:W3CDTF">2015-04-20T08:59:14Z</dcterms:created>
  <dcterms:modified xsi:type="dcterms:W3CDTF">2019-12-10T08:15:41Z</dcterms:modified>
</cp:coreProperties>
</file>